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93"/>
  </p:notesMasterIdLst>
  <p:sldIdLst>
    <p:sldId id="270" r:id="rId2"/>
    <p:sldId id="271" r:id="rId3"/>
    <p:sldId id="272" r:id="rId4"/>
    <p:sldId id="470" r:id="rId5"/>
    <p:sldId id="382" r:id="rId6"/>
    <p:sldId id="383" r:id="rId7"/>
    <p:sldId id="384" r:id="rId8"/>
    <p:sldId id="385" r:id="rId9"/>
    <p:sldId id="386" r:id="rId10"/>
    <p:sldId id="387" r:id="rId11"/>
    <p:sldId id="388" r:id="rId12"/>
    <p:sldId id="389" r:id="rId13"/>
    <p:sldId id="390" r:id="rId14"/>
    <p:sldId id="391" r:id="rId15"/>
    <p:sldId id="392" r:id="rId16"/>
    <p:sldId id="468" r:id="rId17"/>
    <p:sldId id="287" r:id="rId18"/>
    <p:sldId id="288" r:id="rId19"/>
    <p:sldId id="469" r:id="rId20"/>
    <p:sldId id="393" r:id="rId21"/>
    <p:sldId id="290" r:id="rId22"/>
    <p:sldId id="289" r:id="rId23"/>
    <p:sldId id="395" r:id="rId24"/>
    <p:sldId id="459" r:id="rId25"/>
    <p:sldId id="457" r:id="rId26"/>
    <p:sldId id="458" r:id="rId27"/>
    <p:sldId id="460" r:id="rId28"/>
    <p:sldId id="461" r:id="rId29"/>
    <p:sldId id="462" r:id="rId30"/>
    <p:sldId id="463" r:id="rId31"/>
    <p:sldId id="464" r:id="rId32"/>
    <p:sldId id="465" r:id="rId33"/>
    <p:sldId id="276" r:id="rId34"/>
    <p:sldId id="401" r:id="rId35"/>
    <p:sldId id="402" r:id="rId36"/>
    <p:sldId id="403" r:id="rId37"/>
    <p:sldId id="404" r:id="rId38"/>
    <p:sldId id="277" r:id="rId39"/>
    <p:sldId id="405" r:id="rId40"/>
    <p:sldId id="406" r:id="rId41"/>
    <p:sldId id="407" r:id="rId42"/>
    <p:sldId id="408" r:id="rId43"/>
    <p:sldId id="409" r:id="rId44"/>
    <p:sldId id="410" r:id="rId45"/>
    <p:sldId id="411" r:id="rId46"/>
    <p:sldId id="365" r:id="rId47"/>
    <p:sldId id="412" r:id="rId48"/>
    <p:sldId id="413" r:id="rId49"/>
    <p:sldId id="414" r:id="rId50"/>
    <p:sldId id="415" r:id="rId51"/>
    <p:sldId id="416" r:id="rId52"/>
    <p:sldId id="417" r:id="rId53"/>
    <p:sldId id="418" r:id="rId54"/>
    <p:sldId id="419" r:id="rId55"/>
    <p:sldId id="326" r:id="rId56"/>
    <p:sldId id="327" r:id="rId57"/>
    <p:sldId id="328" r:id="rId58"/>
    <p:sldId id="329" r:id="rId59"/>
    <p:sldId id="454" r:id="rId60"/>
    <p:sldId id="420" r:id="rId61"/>
    <p:sldId id="292" r:id="rId62"/>
    <p:sldId id="293" r:id="rId63"/>
    <p:sldId id="294" r:id="rId64"/>
    <p:sldId id="421" r:id="rId65"/>
    <p:sldId id="422" r:id="rId66"/>
    <p:sldId id="295" r:id="rId67"/>
    <p:sldId id="297" r:id="rId68"/>
    <p:sldId id="296" r:id="rId69"/>
    <p:sldId id="438" r:id="rId70"/>
    <p:sldId id="381" r:id="rId71"/>
    <p:sldId id="423" r:id="rId72"/>
    <p:sldId id="424" r:id="rId73"/>
    <p:sldId id="425" r:id="rId74"/>
    <p:sldId id="439" r:id="rId75"/>
    <p:sldId id="452" r:id="rId76"/>
    <p:sldId id="427" r:id="rId77"/>
    <p:sldId id="440" r:id="rId78"/>
    <p:sldId id="441" r:id="rId79"/>
    <p:sldId id="442" r:id="rId80"/>
    <p:sldId id="444" r:id="rId81"/>
    <p:sldId id="455" r:id="rId82"/>
    <p:sldId id="443" r:id="rId83"/>
    <p:sldId id="428" r:id="rId84"/>
    <p:sldId id="429" r:id="rId85"/>
    <p:sldId id="430" r:id="rId86"/>
    <p:sldId id="431" r:id="rId87"/>
    <p:sldId id="432" r:id="rId88"/>
    <p:sldId id="446" r:id="rId89"/>
    <p:sldId id="453" r:id="rId90"/>
    <p:sldId id="447" r:id="rId91"/>
    <p:sldId id="471" r:id="rId9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9966"/>
    <a:srgbClr val="990033"/>
    <a:srgbClr val="CC3300"/>
    <a:srgbClr val="CC00FF"/>
    <a:srgbClr val="9900CC"/>
    <a:srgbClr val="CC00CC"/>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759" autoAdjust="0"/>
    <p:restoredTop sz="94660"/>
  </p:normalViewPr>
  <p:slideViewPr>
    <p:cSldViewPr>
      <p:cViewPr>
        <p:scale>
          <a:sx n="66" d="100"/>
          <a:sy n="66" d="100"/>
        </p:scale>
        <p:origin x="-2922" y="-10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86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911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7269413-B97A-499C-BDD4-E7FDBC5DC014}" type="slidenum">
              <a:rPr lang="en-US"/>
              <a:pPr>
                <a:defRPr/>
              </a:pPr>
              <a:t>‹#›</a:t>
            </a:fld>
            <a:endParaRPr lang="en-US"/>
          </a:p>
        </p:txBody>
      </p:sp>
    </p:spTree>
    <p:extLst>
      <p:ext uri="{BB962C8B-B14F-4D97-AF65-F5344CB8AC3E}">
        <p14:creationId xmlns:p14="http://schemas.microsoft.com/office/powerpoint/2010/main" xmlns="" val="3373003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3A75B740-1D58-45A7-8EBC-A425C60779BF}"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84B739E0-29A3-49AF-B46D-83671C90D181}" type="slidenum">
              <a:rPr lang="en-US" sz="1200"/>
              <a:pPr eaLnBrk="1" hangingPunct="1"/>
              <a:t>10</a:t>
            </a:fld>
            <a:endParaRPr lang="en-US" sz="1200"/>
          </a:p>
        </p:txBody>
      </p:sp>
      <p:sp>
        <p:nvSpPr>
          <p:cNvPr id="108547"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085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r>
              <a:rPr lang="en-GB" sz="1000" smtClean="0">
                <a:latin typeface="Arial" charset="0"/>
              </a:rPr>
              <a:t>There is a strong inverse association between plasma HDL cholesterol and the risk of CHD; therefore, HDL cholesterol has a protective effect. This has been shown in both patients with CHD and asymptomatic subjects, in men and women, and is independent of LDL cholesterol and other risk factors. The lower the HDL cholesterol level the higher the risk for CHD; a low level (&lt;35 mg/dl, 0.9 mmol/l) increases risk and a higher level (</a:t>
            </a:r>
            <a:r>
              <a:rPr lang="en-GB" sz="1000" smtClean="0">
                <a:latin typeface="Symbol" pitchFamily="18" charset="2"/>
              </a:rPr>
              <a:t>³</a:t>
            </a:r>
            <a:r>
              <a:rPr lang="en-GB" sz="1000" smtClean="0">
                <a:latin typeface="Arial" charset="0"/>
              </a:rPr>
              <a:t>60 mg/dl, 1.6 mmol/l) can be considered a negative risk factor.</a:t>
            </a:r>
            <a:r>
              <a:rPr lang="en-GB" sz="1000" baseline="30000" smtClean="0">
                <a:latin typeface="Arial" charset="0"/>
              </a:rPr>
              <a:t>1</a:t>
            </a:r>
            <a:r>
              <a:rPr lang="en-GB" sz="1000" smtClean="0">
                <a:latin typeface="Arial" charset="0"/>
              </a:rPr>
              <a:t> Concentrations of HDL cholesterol tend to be low when triglycerides are high. </a:t>
            </a:r>
          </a:p>
          <a:p>
            <a:pPr eaLnBrk="1" hangingPunct="1"/>
            <a:r>
              <a:rPr lang="en-GB" sz="1000" smtClean="0">
                <a:latin typeface="Arial" charset="0"/>
              </a:rPr>
              <a:t>Low concentrations of HDL cholesterol are also associated with an atherogenic lifestyle, as HDL cholesterol is lowered by smoking, obesity and physical inactivity.</a:t>
            </a:r>
            <a:r>
              <a:rPr lang="en-GB" sz="1000" baseline="30000" smtClean="0">
                <a:latin typeface="Arial" charset="0"/>
              </a:rPr>
              <a:t>2</a:t>
            </a:r>
            <a:endParaRPr lang="en-GB" sz="1000" smtClean="0">
              <a:latin typeface="Arial" charset="0"/>
            </a:endParaRPr>
          </a:p>
          <a:p>
            <a:pPr eaLnBrk="1" hangingPunct="1"/>
            <a:r>
              <a:rPr lang="en-GB" sz="1000" smtClean="0">
                <a:latin typeface="Arial" charset="0"/>
              </a:rPr>
              <a:t>A combination of plasma triglycerides &gt;2 mmol/l (180 mg/dl) and HDL cholesterol </a:t>
            </a:r>
            <a:br>
              <a:rPr lang="en-GB" sz="1000" smtClean="0">
                <a:latin typeface="Arial" charset="0"/>
              </a:rPr>
            </a:br>
            <a:r>
              <a:rPr lang="en-GB" sz="1000" smtClean="0">
                <a:latin typeface="Arial" charset="0"/>
              </a:rPr>
              <a:t>&lt;1 mmol/l (40 mg/dl, 1.0 mmol/L) predicts a high risk of CHD, in particular if the cholesterol to HDL cholesterol ratio is greater than 5.</a:t>
            </a:r>
            <a:r>
              <a:rPr lang="en-GB" sz="1000" baseline="30000" smtClean="0">
                <a:latin typeface="Arial" charset="0"/>
              </a:rPr>
              <a:t>2</a:t>
            </a:r>
            <a:endParaRPr lang="en-GB" sz="1000" smtClean="0">
              <a:latin typeface="Arial" charset="0"/>
            </a:endParaRPr>
          </a:p>
          <a:p>
            <a:pPr eaLnBrk="1" hangingPunct="1"/>
            <a:endParaRPr lang="en-GB" sz="1000" smtClean="0">
              <a:latin typeface="Arial" charset="0"/>
            </a:endParaRPr>
          </a:p>
          <a:p>
            <a:pPr eaLnBrk="1" hangingPunct="1"/>
            <a:r>
              <a:rPr lang="en-GB" sz="800" b="1" smtClean="0">
                <a:latin typeface="Arial" charset="0"/>
              </a:rPr>
              <a:t>References</a:t>
            </a:r>
            <a:endParaRPr lang="en-GB" sz="800" smtClean="0">
              <a:latin typeface="Arial" charset="0"/>
            </a:endParaRPr>
          </a:p>
          <a:p>
            <a:pPr eaLnBrk="1" hangingPunct="1"/>
            <a:r>
              <a:rPr lang="en-GB" sz="800" smtClean="0">
                <a:latin typeface="Arial" charset="0"/>
              </a:rPr>
              <a:t>1. National Cholesterol Education Program</a:t>
            </a:r>
            <a:r>
              <a:rPr lang="en-GB" sz="800" i="1" smtClean="0">
                <a:latin typeface="Arial" charset="0"/>
              </a:rPr>
              <a:t>. Circulation</a:t>
            </a:r>
            <a:r>
              <a:rPr lang="en-GB" sz="800" smtClean="0">
                <a:latin typeface="Arial" charset="0"/>
              </a:rPr>
              <a:t> 1994;</a:t>
            </a:r>
            <a:r>
              <a:rPr lang="en-GB" sz="800" b="1" smtClean="0">
                <a:latin typeface="Arial" charset="0"/>
              </a:rPr>
              <a:t>98</a:t>
            </a:r>
            <a:r>
              <a:rPr lang="en-GB" sz="800" smtClean="0">
                <a:latin typeface="Arial" charset="0"/>
              </a:rPr>
              <a:t>(3):1333–445.</a:t>
            </a:r>
          </a:p>
          <a:p>
            <a:pPr eaLnBrk="1" hangingPunct="1"/>
            <a:r>
              <a:rPr lang="en-GB" sz="800" smtClean="0">
                <a:latin typeface="Arial" charset="0"/>
              </a:rPr>
              <a:t>2. Wood D </a:t>
            </a:r>
            <a:r>
              <a:rPr lang="en-GB" sz="800" i="1" smtClean="0">
                <a:latin typeface="Arial" charset="0"/>
              </a:rPr>
              <a:t>et al</a:t>
            </a:r>
            <a:r>
              <a:rPr lang="en-GB" sz="800" smtClean="0">
                <a:latin typeface="Arial" charset="0"/>
              </a:rPr>
              <a:t>, for the Joint European Committee, Second Task Force of European and other Societies. </a:t>
            </a:r>
            <a:r>
              <a:rPr lang="en-GB" sz="800" i="1" smtClean="0">
                <a:latin typeface="Arial" charset="0"/>
              </a:rPr>
              <a:t>Atherosclerosis</a:t>
            </a:r>
            <a:r>
              <a:rPr lang="en-GB" sz="800" smtClean="0">
                <a:latin typeface="Arial" charset="0"/>
              </a:rPr>
              <a:t> 1998;</a:t>
            </a:r>
            <a:r>
              <a:rPr lang="en-GB" sz="800" b="1" smtClean="0">
                <a:latin typeface="Arial" charset="0"/>
              </a:rPr>
              <a:t>140</a:t>
            </a:r>
            <a:r>
              <a:rPr lang="en-GB" sz="800" smtClean="0">
                <a:latin typeface="Arial" charset="0"/>
              </a:rPr>
              <a:t>:199–270.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C6543D8B-0555-4B7E-8118-D7E3C2F0A1B0}" type="slidenum">
              <a:rPr lang="en-US" sz="1200"/>
              <a:pPr eaLnBrk="1" hangingPunct="1"/>
              <a:t>11</a:t>
            </a:fld>
            <a:endParaRPr lang="en-US" sz="1200"/>
          </a:p>
        </p:txBody>
      </p:sp>
      <p:sp>
        <p:nvSpPr>
          <p:cNvPr id="109571"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095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r>
              <a:rPr lang="en-GB" sz="1000" smtClean="0">
                <a:latin typeface="Arial" charset="0"/>
              </a:rPr>
              <a:t>Apolipoproteins are the protein constituents of lipoproteins and they have three main functions:</a:t>
            </a:r>
            <a:r>
              <a:rPr lang="en-GB" sz="1000" baseline="30000" smtClean="0">
                <a:latin typeface="Arial" charset="0"/>
              </a:rPr>
              <a:t>1</a:t>
            </a:r>
            <a:endParaRPr lang="en-GB" sz="1000" smtClean="0">
              <a:latin typeface="Arial" charset="0"/>
            </a:endParaRPr>
          </a:p>
          <a:p>
            <a:pPr eaLnBrk="1" hangingPunct="1"/>
            <a:r>
              <a:rPr lang="en-GB" sz="1000" smtClean="0">
                <a:latin typeface="Arial" charset="0"/>
              </a:rPr>
              <a:t>1. They facilitate lipid transport by interacting with the phospholipids, thereby helping to stabilise cholesterol esters and triglycerides.</a:t>
            </a:r>
          </a:p>
          <a:p>
            <a:pPr eaLnBrk="1" hangingPunct="1"/>
            <a:r>
              <a:rPr lang="en-GB" sz="1000" smtClean="0">
                <a:latin typeface="Arial" charset="0"/>
              </a:rPr>
              <a:t>2. They regulate the interaction of these lipids with the enzymes lecithin cholesterol acyltransferase (LCAT), lipoprotein lipase (LPL) and hepatic triglyceride lipase (HTGL).</a:t>
            </a:r>
          </a:p>
          <a:p>
            <a:pPr eaLnBrk="1" hangingPunct="1"/>
            <a:r>
              <a:rPr lang="en-GB" sz="1000" smtClean="0">
                <a:latin typeface="Arial" charset="0"/>
              </a:rPr>
              <a:t>3. They bind to cell surface receptors.</a:t>
            </a:r>
          </a:p>
          <a:p>
            <a:pPr eaLnBrk="1" hangingPunct="1"/>
            <a:endParaRPr lang="en-GB" sz="1000" smtClean="0">
              <a:latin typeface="Arial" charset="0"/>
            </a:endParaRPr>
          </a:p>
          <a:p>
            <a:pPr eaLnBrk="1" hangingPunct="1"/>
            <a:r>
              <a:rPr lang="en-GB" sz="1000" smtClean="0">
                <a:latin typeface="Arial" charset="0"/>
              </a:rPr>
              <a:t>There are eight broad groups of apolipoproteins that have currently been identified. These are designated apo A to F, apo H and apo J. Apolipoprotein B (apo B48 and apo B100) is associated with high levels of LDL and is an important marker for atherosclerosis.</a:t>
            </a:r>
            <a:r>
              <a:rPr lang="en-GB" sz="1000" baseline="30000" smtClean="0">
                <a:latin typeface="Arial" charset="0"/>
              </a:rPr>
              <a:t>2</a:t>
            </a:r>
          </a:p>
          <a:p>
            <a:pPr eaLnBrk="1" hangingPunct="1"/>
            <a:endParaRPr lang="en-GB" sz="1000" smtClean="0">
              <a:latin typeface="Arial" charset="0"/>
            </a:endParaRPr>
          </a:p>
          <a:p>
            <a:pPr eaLnBrk="1" hangingPunct="1"/>
            <a:r>
              <a:rPr lang="en-GB" sz="800" b="1" smtClean="0">
                <a:latin typeface="Arial" charset="0"/>
              </a:rPr>
              <a:t>References</a:t>
            </a:r>
            <a:endParaRPr lang="en-GB" sz="800" smtClean="0">
              <a:latin typeface="Arial" charset="0"/>
            </a:endParaRPr>
          </a:p>
          <a:p>
            <a:pPr eaLnBrk="1" hangingPunct="1"/>
            <a:r>
              <a:rPr lang="en-GB" sz="800" smtClean="0">
                <a:latin typeface="Arial" charset="0"/>
              </a:rPr>
              <a:t>1. In: Statins - The HMG-CoA Reductase Inhibitors in Perspective. Eds Gaw A, Packard CJ, Shepherd J. Martin Dunitz 2000, 1-19.</a:t>
            </a:r>
          </a:p>
          <a:p>
            <a:pPr eaLnBrk="1" hangingPunct="1"/>
            <a:r>
              <a:rPr lang="en-GB" sz="800" smtClean="0">
                <a:latin typeface="Arial" charset="0"/>
              </a:rPr>
              <a:t>2. In: Fast Facts - Hyperlipidaemia. Eds Durrington P, Sniderman A. Health Press Ltd, Oxford, 2000. 1-17.  </a:t>
            </a:r>
          </a:p>
          <a:p>
            <a:pPr eaLnBrk="1" hangingPunct="1"/>
            <a:endParaRPr lang="en-GB" sz="8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601668C-B4AE-4785-95E4-AF35D6B05A2B}"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1F4520A6-431E-421F-AB1D-784C659745EA}" type="slidenum">
              <a:rPr lang="en-US" sz="1200"/>
              <a:pPr eaLnBrk="1" hangingPunct="1"/>
              <a:t>13</a:t>
            </a:fld>
            <a:endParaRPr lang="en-US" sz="1200"/>
          </a:p>
        </p:txBody>
      </p:sp>
      <p:sp>
        <p:nvSpPr>
          <p:cNvPr id="111619"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116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r>
              <a:rPr lang="en-GB" sz="1000" smtClean="0">
                <a:latin typeface="Arial" charset="0"/>
              </a:rPr>
              <a:t>The exogenous metabolic pathway is concerned with the transport and utilisation of dietary fats. Dietary fat is broken down in the gastrointestinal tract into cholesterol, fatty acids and mono- and diglycerides. These molecules, together with bile acids, form water-soluble micelles that carry the lipid to absorptive sites in the duodenum.</a:t>
            </a:r>
            <a:r>
              <a:rPr lang="en-GB" sz="1000" baseline="30000" smtClean="0">
                <a:latin typeface="Arial" charset="0"/>
              </a:rPr>
              <a:t>1</a:t>
            </a:r>
            <a:r>
              <a:rPr lang="en-GB" sz="1000" smtClean="0">
                <a:latin typeface="Arial" charset="0"/>
              </a:rPr>
              <a:t> </a:t>
            </a:r>
          </a:p>
          <a:p>
            <a:pPr eaLnBrk="1" hangingPunct="1"/>
            <a:r>
              <a:rPr lang="en-GB" sz="1000" smtClean="0">
                <a:latin typeface="Arial" charset="0"/>
              </a:rPr>
              <a:t>Normally, virtually all triglyceride (TG) is absorbed, compared with only 50% of cholesterol. Following absorption in the duodenum, chylomicrons are formed which enter the bloodstream to be transported to the liver. On entering the plasma, rapid changes take place in the chylomicron. It is hydrolysed by the enzyme lipoprotein (LP) lipase releasing the triglyceride core, free fatty acids and mono- and diglycerides for energy production or storage. The residual chylomicron undergoes further delipidation, resulting in the formation of chylomicron remnants. These are taken up by the liver, undergo lysomal degradation, and are either used for cell membrane synthesis or excreted as bile salts.</a:t>
            </a:r>
            <a:r>
              <a:rPr lang="en-GB" sz="1000" baseline="30000" smtClean="0">
                <a:latin typeface="Arial" charset="0"/>
              </a:rPr>
              <a:t>1</a:t>
            </a:r>
            <a:endParaRPr lang="en-GB" sz="1000" smtClean="0">
              <a:latin typeface="Arial" charset="0"/>
            </a:endParaRPr>
          </a:p>
          <a:p>
            <a:pPr eaLnBrk="1" hangingPunct="1"/>
            <a:endParaRPr lang="en-GB" sz="1000" smtClean="0">
              <a:latin typeface="Arial" charset="0"/>
            </a:endParaRPr>
          </a:p>
          <a:p>
            <a:pPr eaLnBrk="1" hangingPunct="1"/>
            <a:r>
              <a:rPr lang="en-GB" sz="800" b="1" smtClean="0">
                <a:latin typeface="Arial" charset="0"/>
              </a:rPr>
              <a:t>Reference</a:t>
            </a:r>
            <a:endParaRPr lang="en-GB" sz="800" smtClean="0">
              <a:latin typeface="Arial" charset="0"/>
            </a:endParaRPr>
          </a:p>
          <a:p>
            <a:pPr eaLnBrk="1" hangingPunct="1"/>
            <a:r>
              <a:rPr lang="en-GB" sz="800" smtClean="0">
                <a:latin typeface="Arial" charset="0"/>
              </a:rPr>
              <a:t> 1. In: Fast Facts - Hyperlipidaemia. Eds Durrington P, Sniderman A. Health Press Ltd, Oxford, 2000. 1-17.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9F880234-01FB-482A-A6D1-ED307794F241}" type="slidenum">
              <a:rPr lang="en-US" sz="1200"/>
              <a:pPr eaLnBrk="1" hangingPunct="1"/>
              <a:t>14</a:t>
            </a:fld>
            <a:endParaRPr lang="en-US" sz="1200"/>
          </a:p>
        </p:txBody>
      </p:sp>
      <p:sp>
        <p:nvSpPr>
          <p:cNvPr id="112643"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126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r>
              <a:rPr lang="en-GB" sz="1000" smtClean="0">
                <a:latin typeface="Arial" charset="0"/>
              </a:rPr>
              <a:t>Whilst chylomicrons transport triglyceride from the gut to the liver, VLDL is the analogous particle that transports triglycerides from the liver to the rest of the body. Triglycerides together with cholesterol, cholesterol ester and other lipoprotein particles are transported in VLDL in the bloodstream, where VLDL undergoes delipidation with the enzyme lipoprotein lipase in a similar way to chylomicrons; this is the endogenous pathway of lipid metabolism. During this process, triglyceride is removed from the core and exchanged for cholesterol esters, principally from HDL. Whilst most VLDL is transformed into LDL, the larger VLDL particles are lipolysed to IDL, which is then removed from the plasma directly. Lipoprotein lipase is the main enzyme used in the lipolysis of large VLDL particles, whereas hepatic lipase reacts with the small VLDL and IDL particles.</a:t>
            </a:r>
            <a:r>
              <a:rPr lang="en-GB" sz="1000" baseline="30000" smtClean="0">
                <a:latin typeface="Arial" charset="0"/>
              </a:rPr>
              <a:t>1</a:t>
            </a:r>
            <a:endParaRPr lang="en-GB" sz="1000" smtClean="0">
              <a:latin typeface="Arial" charset="0"/>
            </a:endParaRPr>
          </a:p>
          <a:p>
            <a:pPr eaLnBrk="1" hangingPunct="1"/>
            <a:r>
              <a:rPr lang="en-GB" sz="1000" smtClean="0">
                <a:latin typeface="Arial" charset="0"/>
              </a:rPr>
              <a:t>The product of this metabolic cascade, LDL, exists in the plasma in the form of a number of subfractions; LDL I-IV. It has been shown that small dense LDL particles are the most atherogenic. They are absorbed by macrophages within the arterial wall to form lipid-rich foam cells, the initial stage in the pathogenesis of atherosclerotic plaques.</a:t>
            </a:r>
            <a:r>
              <a:rPr lang="en-GB" sz="1000" baseline="30000" smtClean="0">
                <a:latin typeface="Arial" charset="0"/>
              </a:rPr>
              <a:t>1</a:t>
            </a:r>
            <a:endParaRPr lang="en-GB" sz="1000" smtClean="0">
              <a:latin typeface="Arial" charset="0"/>
            </a:endParaRPr>
          </a:p>
          <a:p>
            <a:pPr eaLnBrk="1" hangingPunct="1"/>
            <a:r>
              <a:rPr lang="en-GB" sz="1000" smtClean="0">
                <a:latin typeface="Arial" charset="0"/>
              </a:rPr>
              <a:t>The enterohepatic circulation provides a route for the excretion of cholesterol and bile acids.</a:t>
            </a:r>
            <a:r>
              <a:rPr lang="en-GB" sz="1000" baseline="30000" smtClean="0">
                <a:latin typeface="Arial" charset="0"/>
              </a:rPr>
              <a:t>1</a:t>
            </a:r>
            <a:endParaRPr lang="en-GB" sz="1000" smtClean="0">
              <a:latin typeface="Arial" charset="0"/>
            </a:endParaRPr>
          </a:p>
          <a:p>
            <a:pPr eaLnBrk="1" hangingPunct="1"/>
            <a:endParaRPr lang="en-GB" sz="1000" smtClean="0">
              <a:latin typeface="Arial" charset="0"/>
            </a:endParaRPr>
          </a:p>
          <a:p>
            <a:pPr eaLnBrk="1" hangingPunct="1"/>
            <a:r>
              <a:rPr lang="en-GB" sz="800" b="1" smtClean="0">
                <a:latin typeface="Arial" charset="0"/>
              </a:rPr>
              <a:t>Reference</a:t>
            </a:r>
            <a:endParaRPr lang="en-GB" sz="800" smtClean="0">
              <a:latin typeface="Arial" charset="0"/>
            </a:endParaRPr>
          </a:p>
          <a:p>
            <a:pPr eaLnBrk="1" hangingPunct="1"/>
            <a:r>
              <a:rPr lang="en-GB" sz="800" smtClean="0">
                <a:latin typeface="Arial" charset="0"/>
              </a:rPr>
              <a:t> 1. In: Fast Facts - Hyperlipidaemia. Eds Durrington P, Sniderman A. Health Press Ltd, Oxford, 2000. 1-17.</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CD476E4D-1F96-4F10-90CB-320E269329F3}" type="slidenum">
              <a:rPr lang="en-US" sz="1200"/>
              <a:pPr eaLnBrk="1" hangingPunct="1"/>
              <a:t>15</a:t>
            </a:fld>
            <a:endParaRPr lang="en-US" sz="1200"/>
          </a:p>
        </p:txBody>
      </p:sp>
      <p:sp>
        <p:nvSpPr>
          <p:cNvPr id="113667"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136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r>
              <a:rPr lang="en-GB" sz="1000" smtClean="0">
                <a:latin typeface="Arial" charset="0"/>
              </a:rPr>
              <a:t>As cholesterol cannot be broken down within the body, it is eliminated intact. It is transported via HDL from the peripheral tissues to be excreted by the liver. HDL begins as a lipid-deficient precursor which transforms into lipid-rich lipoprotein. In this form it transfers cholesterol either directly to the liver or to other circulating lipoproteins to be transported to the liver for elimination.</a:t>
            </a:r>
            <a:r>
              <a:rPr lang="en-GB" sz="1000" baseline="30000" smtClean="0">
                <a:latin typeface="Arial" charset="0"/>
              </a:rPr>
              <a:t>1</a:t>
            </a:r>
          </a:p>
          <a:p>
            <a:pPr eaLnBrk="1" hangingPunct="1"/>
            <a:r>
              <a:rPr lang="en-GB" sz="1000" smtClean="0">
                <a:latin typeface="Arial" charset="0"/>
              </a:rPr>
              <a:t>The observation that HDL acts as a vehicle for the transport of cholesterol for elimination has led to the identification of HDL as a protective factor against the development of atherosclerosis.</a:t>
            </a:r>
            <a:r>
              <a:rPr lang="en-GB" sz="1000" baseline="30000" smtClean="0">
                <a:latin typeface="Arial" charset="0"/>
              </a:rPr>
              <a:t>1</a:t>
            </a:r>
          </a:p>
          <a:p>
            <a:pPr eaLnBrk="1" hangingPunct="1"/>
            <a:endParaRPr lang="en-GB" sz="1000" smtClean="0">
              <a:latin typeface="Arial" charset="0"/>
            </a:endParaRPr>
          </a:p>
          <a:p>
            <a:pPr eaLnBrk="1" hangingPunct="1"/>
            <a:r>
              <a:rPr lang="en-GB" sz="800" b="1" smtClean="0">
                <a:latin typeface="Arial" charset="0"/>
              </a:rPr>
              <a:t>Reference</a:t>
            </a:r>
            <a:endParaRPr lang="en-GB" sz="800" smtClean="0">
              <a:latin typeface="Arial" charset="0"/>
            </a:endParaRPr>
          </a:p>
          <a:p>
            <a:pPr eaLnBrk="1" hangingPunct="1"/>
            <a:r>
              <a:rPr lang="en-GB" sz="800" smtClean="0">
                <a:latin typeface="Arial" charset="0"/>
              </a:rPr>
              <a:t> 1. In: Fast Facts - Hyperlipidaemia. Eds Durrington P, Sniderman A. Health Press Ltd, Oxford, 2000. 1-17.</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B5284279-7627-4C7F-A3C9-B4B143FB97F3}" type="slidenum">
              <a:rPr lang="en-US" sz="120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7FDAAB58-58AB-4E5F-8672-AA9B6826D383}" type="slidenum">
              <a:rPr lang="en-US" sz="1200"/>
              <a:pP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1F3FE184-C083-46DB-9C4A-63D019C3BA1D}" type="slidenum">
              <a:rPr lang="en-US" sz="1200"/>
              <a:pPr eaLnBrk="1" hangingPunct="1"/>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1B69979A-8399-4F85-B874-07DF643B97FA}" type="slidenum">
              <a:rPr lang="en-US" sz="1200"/>
              <a:pPr eaLnBrk="1" hangingPunct="1"/>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64218C50-ABE7-41A3-BF66-DBFDCB0241C9}"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6818BDD6-3802-4DAA-8657-38C5ADCEAC8A}" type="slidenum">
              <a:rPr lang="en-US" sz="1200"/>
              <a:pPr eaLnBrk="1" hangingPunct="1"/>
              <a:t>20</a:t>
            </a:fld>
            <a:endParaRPr lang="en-US" sz="1200"/>
          </a:p>
        </p:txBody>
      </p:sp>
      <p:sp>
        <p:nvSpPr>
          <p:cNvPr id="118787"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187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r>
              <a:rPr lang="en-GB" sz="1000" smtClean="0">
                <a:latin typeface="Arial" charset="0"/>
              </a:rPr>
              <a:t>It has been estimated that in the USA approximately 97 million people have elevated total cholesterol levels of </a:t>
            </a:r>
            <a:r>
              <a:rPr lang="en-GB" sz="1000" smtClean="0">
                <a:latin typeface="Symbol" pitchFamily="18" charset="2"/>
              </a:rPr>
              <a:t>³</a:t>
            </a:r>
            <a:r>
              <a:rPr lang="en-GB" sz="1000" smtClean="0">
                <a:latin typeface="Arial" charset="0"/>
              </a:rPr>
              <a:t>200 mg/dl (5.2 mmol/l) and 38 million levels of </a:t>
            </a:r>
            <a:r>
              <a:rPr lang="en-GB" sz="1000" smtClean="0">
                <a:latin typeface="Symbol" pitchFamily="18" charset="2"/>
              </a:rPr>
              <a:t>³</a:t>
            </a:r>
            <a:r>
              <a:rPr lang="en-GB" sz="1000" smtClean="0">
                <a:latin typeface="Arial" charset="0"/>
              </a:rPr>
              <a:t>240 mg/dl (6.2 mmol/l).</a:t>
            </a:r>
            <a:r>
              <a:rPr lang="en-GB" sz="1000" baseline="30000" smtClean="0">
                <a:latin typeface="Arial" charset="0"/>
              </a:rPr>
              <a:t>1</a:t>
            </a:r>
            <a:r>
              <a:rPr lang="en-GB" sz="1000" smtClean="0">
                <a:latin typeface="Arial" charset="0"/>
              </a:rPr>
              <a:t> Early trials have shown that a reduction in total cholesterol results in a reduction in the incidence of CHD events. In addition, a recent meta-analysis of 38 trials</a:t>
            </a:r>
            <a:r>
              <a:rPr lang="en-GB" sz="1000" baseline="30000" smtClean="0">
                <a:latin typeface="Arial" charset="0"/>
              </a:rPr>
              <a:t>2</a:t>
            </a:r>
            <a:r>
              <a:rPr lang="en-GB" sz="1000" smtClean="0">
                <a:latin typeface="Arial" charset="0"/>
              </a:rPr>
              <a:t> has shown that for every 10% reduction in total cholesterol, CHD mortality is reduced by 15%, and total mortality by 11% (both p&lt;0.001). Similar reductions were seen with all lipid-lowering treatments studied. Thus, total cholesterol is a modifiable risk factor for CHD and total mortality.</a:t>
            </a:r>
            <a:r>
              <a:rPr lang="en-GB" sz="1000" baseline="30000" smtClean="0">
                <a:latin typeface="Arial" charset="0"/>
              </a:rPr>
              <a:t>3</a:t>
            </a:r>
            <a:endParaRPr lang="en-GB" sz="1000" smtClean="0">
              <a:latin typeface="Arial" charset="0"/>
            </a:endParaRPr>
          </a:p>
          <a:p>
            <a:pPr eaLnBrk="1" hangingPunct="1"/>
            <a:r>
              <a:rPr lang="en-GB" sz="1000" smtClean="0">
                <a:latin typeface="Arial" charset="0"/>
              </a:rPr>
              <a:t>Low-density lipoprotein (LDL) cholesterol has been recognised as a prime target for lipid intervention to prevent CHD.  Data from NHANES</a:t>
            </a:r>
            <a:r>
              <a:rPr lang="en-GB" sz="1000" baseline="30000" smtClean="0">
                <a:latin typeface="Arial" charset="0"/>
              </a:rPr>
              <a:t>4</a:t>
            </a:r>
            <a:r>
              <a:rPr lang="en-GB" sz="1000" smtClean="0">
                <a:latin typeface="Arial" charset="0"/>
              </a:rPr>
              <a:t> has led to estimates of approximately 53.3 million adults with elevated LDL cholesterol warranting intervention. About 22.3 million patients would be suitable for drug therapy, although only 5.5 million people are actually treated with lipid-lowering therapies.</a:t>
            </a:r>
            <a:r>
              <a:rPr lang="en-GB" sz="1000" baseline="30000" smtClean="0">
                <a:latin typeface="Arial" charset="0"/>
              </a:rPr>
              <a:t>1</a:t>
            </a:r>
            <a:r>
              <a:rPr lang="en-GB" sz="1000" smtClean="0">
                <a:latin typeface="Arial" charset="0"/>
              </a:rPr>
              <a:t> The intensity of intervention depends not only on raised cholesterol or LDL cholesterol but also on the presence of a number of other risk factors for CHD.</a:t>
            </a:r>
          </a:p>
          <a:p>
            <a:pPr eaLnBrk="1" hangingPunct="1"/>
            <a:endParaRPr lang="en-GB" sz="1000" smtClean="0">
              <a:latin typeface="Arial" charset="0"/>
            </a:endParaRPr>
          </a:p>
          <a:p>
            <a:pPr eaLnBrk="1" hangingPunct="1"/>
            <a:r>
              <a:rPr lang="en-GB" sz="800" b="1" smtClean="0">
                <a:latin typeface="Arial" charset="0"/>
              </a:rPr>
              <a:t>References</a:t>
            </a:r>
            <a:endParaRPr lang="en-GB" sz="800" smtClean="0">
              <a:latin typeface="Arial" charset="0"/>
            </a:endParaRPr>
          </a:p>
          <a:p>
            <a:pPr eaLnBrk="1" hangingPunct="1"/>
            <a:r>
              <a:rPr lang="en-GB" sz="800" smtClean="0">
                <a:latin typeface="Arial" charset="0"/>
              </a:rPr>
              <a:t>1. American Heart Association. 1998 Heart and Stroke Statistical Update; 1997.</a:t>
            </a:r>
          </a:p>
          <a:p>
            <a:pPr eaLnBrk="1" hangingPunct="1"/>
            <a:r>
              <a:rPr lang="en-GB" sz="800" smtClean="0">
                <a:latin typeface="Arial" charset="0"/>
              </a:rPr>
              <a:t>2. Gould AL </a:t>
            </a:r>
            <a:r>
              <a:rPr lang="en-GB" sz="800" i="1" smtClean="0">
                <a:latin typeface="Arial" charset="0"/>
              </a:rPr>
              <a:t>et al. Circulation</a:t>
            </a:r>
            <a:r>
              <a:rPr lang="en-GB" sz="800" smtClean="0">
                <a:latin typeface="Arial" charset="0"/>
              </a:rPr>
              <a:t> 1998;</a:t>
            </a:r>
            <a:r>
              <a:rPr lang="en-GB" sz="800" b="1" smtClean="0">
                <a:latin typeface="Arial" charset="0"/>
              </a:rPr>
              <a:t>97</a:t>
            </a:r>
            <a:r>
              <a:rPr lang="en-GB" sz="800" smtClean="0">
                <a:latin typeface="Arial" charset="0"/>
              </a:rPr>
              <a:t>:946–52.</a:t>
            </a:r>
          </a:p>
          <a:p>
            <a:pPr eaLnBrk="1" hangingPunct="1"/>
            <a:r>
              <a:rPr lang="en-GB" sz="800" smtClean="0">
                <a:latin typeface="Arial" charset="0"/>
              </a:rPr>
              <a:t>3. National Cholesterol Education Program</a:t>
            </a:r>
            <a:r>
              <a:rPr lang="en-GB" sz="800" i="1" smtClean="0">
                <a:latin typeface="Arial" charset="0"/>
              </a:rPr>
              <a:t>. Circulation</a:t>
            </a:r>
            <a:r>
              <a:rPr lang="en-GB" sz="800" smtClean="0">
                <a:latin typeface="Arial" charset="0"/>
              </a:rPr>
              <a:t> 1994;</a:t>
            </a:r>
            <a:r>
              <a:rPr lang="en-GB" sz="800" b="1" smtClean="0">
                <a:latin typeface="Arial" charset="0"/>
              </a:rPr>
              <a:t>98</a:t>
            </a:r>
            <a:r>
              <a:rPr lang="en-GB" sz="800" smtClean="0">
                <a:latin typeface="Arial" charset="0"/>
              </a:rPr>
              <a:t>(3):1333–445. </a:t>
            </a:r>
          </a:p>
          <a:p>
            <a:pPr eaLnBrk="1" hangingPunct="1"/>
            <a:r>
              <a:rPr lang="en-GB" sz="800" smtClean="0">
                <a:latin typeface="Arial" charset="0"/>
              </a:rPr>
              <a:t>4. National Centre for Health Statistics. </a:t>
            </a:r>
            <a:r>
              <a:rPr lang="en-GB" sz="800" i="1" smtClean="0">
                <a:latin typeface="Arial" charset="0"/>
              </a:rPr>
              <a:t>National Health and Nutrition Examination Survey (III) </a:t>
            </a:r>
            <a:r>
              <a:rPr lang="en-GB" sz="800" smtClean="0">
                <a:latin typeface="Arial" charset="0"/>
              </a:rPr>
              <a:t>1994. (Data collected 1991–1994).</a:t>
            </a:r>
            <a:endParaRPr lang="en-GB" sz="1000" smtClean="0">
              <a:latin typeface="Arial" charset="0"/>
            </a:endParaRPr>
          </a:p>
          <a:p>
            <a:pPr eaLnBrk="1" hangingPunct="1"/>
            <a:endParaRPr lang="en-GB" sz="100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A7E49614-AC28-4376-9317-1AF7F1DA6DF6}" type="slidenum">
              <a:rPr lang="en-US" sz="1200"/>
              <a:pPr eaLnBrk="1" hangingPunct="1"/>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8FAE7561-5271-4A93-894E-C0E621325643}" type="slidenum">
              <a:rPr lang="en-US" sz="1200"/>
              <a:pPr eaLnBrk="1" hangingPunct="1"/>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DE589C41-84D0-449D-BA21-62941D7B69DA}" type="slidenum">
              <a:rPr lang="en-US" sz="1200"/>
              <a:pPr eaLnBrk="1" hangingPunct="1"/>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87A66F5C-26AC-46C2-8E63-2E891E062FF9}" type="slidenum">
              <a:rPr lang="en-US" sz="1200"/>
              <a:pPr eaLnBrk="1" hangingPunct="1"/>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918C9EE4-5074-4EE7-8FEF-527783BFF282}" type="slidenum">
              <a:rPr lang="en-US" sz="1200"/>
              <a:pPr eaLnBrk="1" hangingPunct="1"/>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51E94248-89F9-4DD8-B9A9-DCA265BBFE50}" type="slidenum">
              <a:rPr lang="en-US" sz="1200"/>
              <a:pPr eaLnBrk="1" hangingPunct="1"/>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151FD06E-6E86-46D7-9CDB-2C57967FA1E9}" type="slidenum">
              <a:rPr lang="en-US" sz="1200"/>
              <a:pPr eaLnBrk="1" hangingPunct="1"/>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6C2A943F-9AEF-41FF-A0A0-DCEDC6FE627A}" type="slidenum">
              <a:rPr lang="en-US" sz="1200"/>
              <a:pPr eaLnBrk="1" hangingPunct="1"/>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FF1BA8ED-2B91-43E0-953B-1305CF1418B5}" type="slidenum">
              <a:rPr lang="en-US" sz="1200"/>
              <a:pPr eaLnBrk="1" hangingPunct="1"/>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D0944E23-41C8-4A62-95FC-1B3896FA2C96}" type="slidenum">
              <a:rPr lang="en-US" sz="1200"/>
              <a:pP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929B441-D556-484D-AFE6-6B6E0A1B54E9}" type="slidenum">
              <a:rPr lang="en-US" sz="1200"/>
              <a:pPr eaLnBrk="1" hangingPunct="1"/>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A61E4DE7-4A25-47C7-B785-71B8F3670769}" type="slidenum">
              <a:rPr lang="en-US" sz="1200"/>
              <a:pPr eaLnBrk="1" hangingPunct="1"/>
              <a:t>31</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56FD694E-F91E-45F3-A2FD-D6CBC34F9921}" type="slidenum">
              <a:rPr lang="en-US" sz="1200"/>
              <a:pPr eaLnBrk="1" hangingPunct="1"/>
              <a:t>32</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023A8C0C-4721-4C21-9385-F575A7B1AC86}" type="slidenum">
              <a:rPr lang="en-US" sz="1200"/>
              <a:pPr eaLnBrk="1" hangingPunct="1"/>
              <a:t>33</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B2992BEC-1BF1-4546-9970-5B582DEBCA60}" type="slidenum">
              <a:rPr lang="en-US" sz="1200"/>
              <a:pPr eaLnBrk="1" hangingPunct="1"/>
              <a:t>34</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AE914EA5-1D48-4859-86FF-DAD2CCC463F5}" type="slidenum">
              <a:rPr lang="en-US" sz="1200"/>
              <a:pPr eaLnBrk="1" hangingPunct="1"/>
              <a:t>35</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4AB33BFF-1231-4C6A-A818-E64B1BDDACAE}" type="slidenum">
              <a:rPr lang="en-US" sz="1200"/>
              <a:pPr eaLnBrk="1" hangingPunct="1"/>
              <a:t>36</a:t>
            </a:fld>
            <a:endParaRPr lang="en-US" sz="1200"/>
          </a:p>
        </p:txBody>
      </p:sp>
      <p:sp>
        <p:nvSpPr>
          <p:cNvPr id="136195"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6196" name="Rectangle 3"/>
          <p:cNvSpPr>
            <a:spLocks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2497" tIns="45437" rIns="92497" bIns="45437" anchor="b"/>
          <a:lstStyle/>
          <a:p>
            <a:pPr algn="r" defTabSz="935038" eaLnBrk="0" hangingPunct="0"/>
            <a:r>
              <a:rPr lang="en-US" sz="1200"/>
              <a:t>9</a:t>
            </a:r>
          </a:p>
        </p:txBody>
      </p:sp>
      <p:sp>
        <p:nvSpPr>
          <p:cNvPr id="136197" name="Rectangle 4"/>
          <p:cNvSpPr>
            <a:spLocks noChangeArrowheads="1"/>
          </p:cNvSpPr>
          <p:nvPr/>
        </p:nvSpPr>
        <p:spPr bwMode="auto">
          <a:xfrm>
            <a:off x="0" y="8685213"/>
            <a:ext cx="29718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6198" name="Rectangle 5"/>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6199" name="Rectangle 6"/>
          <p:cNvSpPr>
            <a:spLocks noGrp="1" noRot="1" noChangeAspect="1" noChangeArrowheads="1" noTextEdit="1"/>
          </p:cNvSpPr>
          <p:nvPr>
            <p:ph type="sldImg"/>
          </p:nvPr>
        </p:nvSpPr>
        <p:spPr>
          <a:xfrm>
            <a:off x="1154113" y="692150"/>
            <a:ext cx="4552950" cy="3414713"/>
          </a:xfrm>
          <a:ln w="12700" cap="flat"/>
        </p:spPr>
      </p:sp>
      <p:sp>
        <p:nvSpPr>
          <p:cNvPr id="136200" name="Rectangle 7"/>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97" tIns="45437" rIns="92497" bIns="45437"/>
          <a:lstStyle/>
          <a:p>
            <a:pPr eaLnBrk="1" hangingPunct="1">
              <a:spcBef>
                <a:spcPct val="50000"/>
              </a:spcBef>
            </a:pPr>
            <a:r>
              <a:rPr lang="en-US" smtClean="0"/>
              <a:t>In fact, atherosclerosis begins in childhood after the first decade.  Atherosclerosis is a progressive disease involving the development of arterial wall lesions. As they grow, these lesions may narrow or occlude the arterial lumen. Complex lesions may also become unstable and rupture, leading to acute coronary events, such as unstable angina, myocardial infarction, and stroke.</a:t>
            </a:r>
          </a:p>
          <a:p>
            <a:pPr eaLnBrk="1" hangingPunct="1">
              <a:spcBef>
                <a:spcPct val="50000"/>
              </a:spcBef>
            </a:pPr>
            <a:endParaRPr lang="en-US" sz="1000" b="1" smtClean="0"/>
          </a:p>
          <a:p>
            <a:pPr eaLnBrk="1" hangingPunct="1">
              <a:spcBef>
                <a:spcPct val="50000"/>
              </a:spcBef>
            </a:pPr>
            <a:r>
              <a:rPr lang="en-US" sz="1000" smtClean="0"/>
              <a:t>Pepine CJ. The effects of angiotensin-converting enzyme inhibition on endothelial dysfunction: potential role in myocardial ischemia. </a:t>
            </a:r>
            <a:r>
              <a:rPr lang="en-US" sz="1000" i="1" smtClean="0"/>
              <a:t>Am J Cardiol</a:t>
            </a:r>
            <a:r>
              <a:rPr lang="en-US" sz="1000" smtClean="0"/>
              <a:t>. 1998; 82(suppl 10A):244-275.</a:t>
            </a:r>
          </a:p>
          <a:p>
            <a:pPr eaLnBrk="1" hangingPunct="1">
              <a:spcBef>
                <a:spcPct val="50000"/>
              </a:spcBef>
            </a:pPr>
            <a:endParaRPr lang="en-US" sz="1000" smtClean="0"/>
          </a:p>
          <a:p>
            <a:pPr algn="ctr" eaLnBrk="1" hangingPunct="1"/>
            <a:endParaRPr lang="en-US" smtClean="0"/>
          </a:p>
          <a:p>
            <a:pPr algn="ct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59F3DDC3-9AF7-427C-9CDE-2E9E67EB8B28}" type="slidenum">
              <a:rPr lang="en-US" sz="1200"/>
              <a:pPr eaLnBrk="1" hangingPunct="1"/>
              <a:t>37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FEA1F814-C6FB-432F-8D24-B60AD4103159}" type="slidenum">
              <a:rPr lang="en-US" sz="1200"/>
              <a:pPr eaLnBrk="1" hangingPunct="1"/>
              <a:t>38</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06218ED0-AD17-41A7-8B4A-64612C4F7156}" type="slidenum">
              <a:rPr lang="en-US" sz="1200"/>
              <a:pPr eaLnBrk="1" hangingPunct="1"/>
              <a:t>39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C8565089-6F7D-4961-9BDD-F2231C58BD1F}" type="slidenum">
              <a:rPr lang="en-US" sz="1200"/>
              <a:pPr eaLnBrk="1" hangingPunct="1"/>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BBB7D290-AB01-421E-A933-33A72F2153FF}" type="slidenum">
              <a:rPr lang="en-US" sz="1200"/>
              <a:pPr eaLnBrk="1" hangingPunct="1"/>
              <a:t>40</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328521F-E5C1-46D2-95C1-57BD2260D786}" type="slidenum">
              <a:rPr lang="en-US" sz="1200"/>
              <a:pPr eaLnBrk="1" hangingPunct="1"/>
              <a:t>41</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01B3E8F3-B906-4915-BD7E-1AA346A60643}" type="slidenum">
              <a:rPr lang="en-US" sz="1200"/>
              <a:pPr eaLnBrk="1" hangingPunct="1"/>
              <a:t>42</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6F7AE030-AB0F-437F-B2F4-DB07C72E75C1}" type="slidenum">
              <a:rPr lang="en-US" sz="1200"/>
              <a:pPr eaLnBrk="1" hangingPunct="1"/>
              <a:t>43</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E532447C-534C-46FE-ABBA-90E1B787A71F}" type="slidenum">
              <a:rPr lang="en-US" sz="1200"/>
              <a:pPr eaLnBrk="1" hangingPunct="1"/>
              <a:t>44</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5F573B2-4D4F-4DB0-A539-A16D755F23FF}" type="slidenum">
              <a:rPr lang="en-US" sz="1200"/>
              <a:pPr eaLnBrk="1" hangingPunct="1"/>
              <a:t>45</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490F01B7-67DC-4CCC-B2D9-E25754DC5156}" type="slidenum">
              <a:rPr lang="en-US" sz="1200"/>
              <a:pPr eaLnBrk="1" hangingPunct="1"/>
              <a:t>46</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0C282094-1A5F-4F80-A9FB-20679B2A015D}" type="slidenum">
              <a:rPr lang="en-US" sz="1200"/>
              <a:pPr eaLnBrk="1" hangingPunct="1"/>
              <a:t>47</a:t>
            </a:fld>
            <a:endParaRPr 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9809E4A9-BAE9-4E3E-83D4-C56EBE29122B}" type="slidenum">
              <a:rPr lang="en-US" sz="1200"/>
              <a:pPr eaLnBrk="1" hangingPunct="1"/>
              <a:t>48</a:t>
            </a:fld>
            <a:endParaRPr 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3888C5F-D550-4D5C-851D-1029674829A5}" type="slidenum">
              <a:rPr lang="en-US" sz="1200"/>
              <a:pPr eaLnBrk="1" hangingPunct="1"/>
              <a:t>49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FA9E3C4-4DC8-4DCE-AD5B-8BA959A659ED}" type="slidenum">
              <a:rPr lang="en-US" sz="1200"/>
              <a:pPr eaLnBrk="1" hangingPunct="1"/>
              <a:t>5</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0B4F2A9B-EA3D-49BA-B18E-D1EA3D320CD9}" type="slidenum">
              <a:rPr lang="en-US" sz="1200"/>
              <a:pPr eaLnBrk="1" hangingPunct="1"/>
              <a:t>50</a:t>
            </a:fld>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08A85560-7C1E-40E3-B519-8AFCF779C8BA}" type="slidenum">
              <a:rPr lang="en-US" sz="1200"/>
              <a:pPr eaLnBrk="1" hangingPunct="1"/>
              <a:t>51</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E5947D35-F9FE-4C88-B02E-B2E92B8B7FA3}" type="slidenum">
              <a:rPr lang="en-US" sz="1200"/>
              <a:pPr eaLnBrk="1" hangingPunct="1"/>
              <a:t>52</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562CE699-2804-48D9-9116-BCCC54358B92}" type="slidenum">
              <a:rPr lang="en-US" sz="1200"/>
              <a:pPr eaLnBrk="1" hangingPunct="1"/>
              <a:t>53</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B9741F1B-17C8-49A9-9C31-BD337A02F857}" type="slidenum">
              <a:rPr lang="en-US" sz="1200"/>
              <a:pPr eaLnBrk="1" hangingPunct="1"/>
              <a:t>54</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0D1BE3ED-B3A8-466E-B9B0-7B5E17B26008}" type="slidenum">
              <a:rPr lang="en-US" sz="1200"/>
              <a:pPr eaLnBrk="1" hangingPunct="1"/>
              <a:t>55</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A9FD9616-85A3-4377-B44D-91D957CF4836}" type="slidenum">
              <a:rPr lang="en-US" sz="1200"/>
              <a:pPr eaLnBrk="1" hangingPunct="1"/>
              <a:t>56</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8A8FB200-A13C-41A1-9461-C0980DBE5A2D}" type="slidenum">
              <a:rPr lang="en-US" sz="1200"/>
              <a:pPr eaLnBrk="1" hangingPunct="1"/>
              <a:t>57</a:t>
            </a:fld>
            <a:endParaRPr 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03633DD5-4C49-4632-B0C7-D55FC47FADAF}" type="slidenum">
              <a:rPr lang="en-US" sz="1200"/>
              <a:pPr eaLnBrk="1" hangingPunct="1"/>
              <a:t>58</a:t>
            </a:fld>
            <a:endParaRPr 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3CB9E7F5-F2B5-41F6-934E-4054A23E7258}" type="slidenum">
              <a:rPr lang="en-US" sz="1200"/>
              <a:pPr eaLnBrk="1" hangingPunct="1"/>
              <a:t>59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7CCAB4C4-3649-4EE8-BCB0-63D1D926A985}" type="slidenum">
              <a:rPr lang="en-US" sz="1200"/>
              <a:pPr eaLnBrk="1" hangingPunct="1"/>
              <a:t>6</a:t>
            </a:fld>
            <a:endParaRPr lang="en-US" sz="1200"/>
          </a:p>
        </p:txBody>
      </p:sp>
      <p:sp>
        <p:nvSpPr>
          <p:cNvPr id="104451"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04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spcBef>
                <a:spcPct val="10000"/>
              </a:spcBef>
            </a:pPr>
            <a:r>
              <a:rPr lang="en-GB" sz="1000" smtClean="0">
                <a:latin typeface="Arial" charset="0"/>
              </a:rPr>
              <a:t>There are five major classes of lipoproteins based on their density. The degree to which lipoproteins cause atherosclerosis depends to some extent on their size, and thus their ability to enter and form deposits within the arterial wall. Thus, smaller VLDL, IDL and LDL are all atherogenic, whereas large VLDL and chylomicrons are not. HDL carries cholesterol away from the arterial wall and is protective.</a:t>
            </a:r>
          </a:p>
          <a:p>
            <a:pPr eaLnBrk="1" hangingPunct="1">
              <a:spcBef>
                <a:spcPct val="10000"/>
              </a:spcBef>
            </a:pPr>
            <a:r>
              <a:rPr lang="en-GB" sz="1000" b="1" i="1" smtClean="0">
                <a:latin typeface="Arial" charset="0"/>
              </a:rPr>
              <a:t>Chylomicrons</a:t>
            </a:r>
            <a:r>
              <a:rPr lang="en-GB" sz="1000" smtClean="0">
                <a:latin typeface="Arial" charset="0"/>
              </a:rPr>
              <a:t> are the largest in size, lowest in density and are not associated with atherosclerosis. They are synthesised in the gut after a fatty meal. They transport dietary triglyceride from the gut to the sites of use and storage, and are cleared rapidly from the bloodstream, being undetectable 12 hours after a meal.</a:t>
            </a:r>
            <a:r>
              <a:rPr lang="en-GB" sz="1000" baseline="30000" smtClean="0">
                <a:latin typeface="Arial" charset="0"/>
              </a:rPr>
              <a:t>1,2</a:t>
            </a:r>
            <a:r>
              <a:rPr lang="en-GB" sz="1000" smtClean="0">
                <a:latin typeface="Arial" charset="0"/>
              </a:rPr>
              <a:t> </a:t>
            </a:r>
          </a:p>
          <a:p>
            <a:pPr eaLnBrk="1" hangingPunct="1">
              <a:spcBef>
                <a:spcPct val="10000"/>
              </a:spcBef>
            </a:pPr>
            <a:r>
              <a:rPr lang="en-GB" sz="1000" b="1" i="1" smtClean="0">
                <a:latin typeface="Arial" charset="0"/>
              </a:rPr>
              <a:t>VLDL </a:t>
            </a:r>
            <a:r>
              <a:rPr lang="en-GB" sz="1000" smtClean="0">
                <a:latin typeface="Arial" charset="0"/>
              </a:rPr>
              <a:t>are similar in structure to chylomicrons but are smaller. They are produced in the liver and are the main carriers of endogenous (synthesised in the liver rather then dietary) triglycerides and cholesterol to sites for use or storage. As they are also involved in the synthesis of LDL and HDL, VLDL are implicated in atherosclerosis development.</a:t>
            </a:r>
            <a:r>
              <a:rPr lang="en-GB" sz="1000" baseline="30000" smtClean="0">
                <a:latin typeface="Arial" charset="0"/>
              </a:rPr>
              <a:t>1,2</a:t>
            </a:r>
            <a:endParaRPr lang="en-GB" sz="1000" smtClean="0">
              <a:latin typeface="Arial" charset="0"/>
            </a:endParaRPr>
          </a:p>
          <a:p>
            <a:pPr eaLnBrk="1" hangingPunct="1">
              <a:spcBef>
                <a:spcPct val="10000"/>
              </a:spcBef>
            </a:pPr>
            <a:r>
              <a:rPr lang="en-GB" sz="1000" b="1" i="1" smtClean="0">
                <a:latin typeface="Arial" charset="0"/>
              </a:rPr>
              <a:t>IDL</a:t>
            </a:r>
            <a:r>
              <a:rPr lang="en-GB" sz="1000" smtClean="0">
                <a:latin typeface="Arial" charset="0"/>
              </a:rPr>
              <a:t> are formed during the breakdown of VLDL and chylomicrons and are also implicated in atherosclerosis development. They contain less triglyceride and more cholesterol than VLDL, and are involved in the recycling of cholesterol by the liver as well as formation of LDL in the blood.</a:t>
            </a:r>
            <a:r>
              <a:rPr lang="en-GB" sz="1000" baseline="30000" smtClean="0">
                <a:latin typeface="Arial" charset="0"/>
              </a:rPr>
              <a:t>1,2</a:t>
            </a:r>
            <a:endParaRPr lang="en-GB" sz="1000" smtClean="0">
              <a:latin typeface="Arial" charset="0"/>
            </a:endParaRPr>
          </a:p>
          <a:p>
            <a:pPr eaLnBrk="1" hangingPunct="1">
              <a:spcBef>
                <a:spcPct val="10000"/>
              </a:spcBef>
            </a:pPr>
            <a:r>
              <a:rPr lang="en-GB" sz="1000" b="1" i="1" smtClean="0">
                <a:latin typeface="Arial" charset="0"/>
              </a:rPr>
              <a:t>LDL</a:t>
            </a:r>
            <a:r>
              <a:rPr lang="en-GB" sz="1000" smtClean="0">
                <a:latin typeface="Arial" charset="0"/>
              </a:rPr>
              <a:t> are generated from IDL in the circulation and are the principal lipoproteins involved in atherosclerosis. Oxidised LDL is the most atherogenic form of LDL. They are the main carriers of cholesterol, accounting for 60–70% of plasma cholesterol. They comprise four main subtypes: LDL I, II, III and IV, of which LDL-III is the most atherogenic subclass.</a:t>
            </a:r>
            <a:r>
              <a:rPr lang="en-GB" sz="1000" baseline="30000" smtClean="0">
                <a:latin typeface="Arial" charset="0"/>
              </a:rPr>
              <a:t>1,2</a:t>
            </a:r>
            <a:r>
              <a:rPr lang="en-GB" sz="1000" smtClean="0">
                <a:latin typeface="Arial" charset="0"/>
              </a:rPr>
              <a:t> </a:t>
            </a:r>
          </a:p>
          <a:p>
            <a:pPr eaLnBrk="1" hangingPunct="1">
              <a:spcBef>
                <a:spcPct val="10000"/>
              </a:spcBef>
            </a:pPr>
            <a:r>
              <a:rPr lang="en-GB" sz="1000" b="1" i="1" smtClean="0">
                <a:latin typeface="Arial" charset="0"/>
              </a:rPr>
              <a:t>HDL</a:t>
            </a:r>
            <a:r>
              <a:rPr lang="en-GB" sz="1000" smtClean="0">
                <a:latin typeface="Arial" charset="0"/>
              </a:rPr>
              <a:t> are the smallest but most abundant of the lipoproteins. They return about 20–30% of cholesterol in the blood to the liver from peripheral tissue for excretion. They do not cause atherosclerosis, but actually protect against its development. There are two main subtypes: HDL2 and HDL3.</a:t>
            </a:r>
            <a:r>
              <a:rPr lang="en-GB" sz="1000" baseline="30000" smtClean="0">
                <a:latin typeface="Arial" charset="0"/>
              </a:rPr>
              <a:t>1,2</a:t>
            </a:r>
            <a:endParaRPr lang="en-GB" sz="1000" smtClean="0">
              <a:latin typeface="Arial" charset="0"/>
            </a:endParaRPr>
          </a:p>
          <a:p>
            <a:pPr eaLnBrk="1" hangingPunct="1">
              <a:spcBef>
                <a:spcPct val="10000"/>
              </a:spcBef>
            </a:pPr>
            <a:r>
              <a:rPr lang="en-GB" sz="800" smtClean="0">
                <a:latin typeface="Arial" charset="0"/>
              </a:rPr>
              <a:t>  </a:t>
            </a:r>
            <a:r>
              <a:rPr lang="en-GB" sz="800" b="1" smtClean="0">
                <a:latin typeface="Arial" charset="0"/>
              </a:rPr>
              <a:t>References</a:t>
            </a:r>
            <a:endParaRPr lang="en-GB" sz="800" smtClean="0">
              <a:latin typeface="Arial" charset="0"/>
            </a:endParaRPr>
          </a:p>
          <a:p>
            <a:pPr eaLnBrk="1" hangingPunct="1">
              <a:spcBef>
                <a:spcPct val="10000"/>
              </a:spcBef>
            </a:pPr>
            <a:r>
              <a:rPr lang="en-GB" sz="800" smtClean="0">
                <a:latin typeface="Arial" charset="0"/>
              </a:rPr>
              <a:t>1. In: Fast Facts - Hyperlipidaemia. Eds Durrington P, Sniderman A. Health Press Ltd, Oxford, 2000. 1-17.</a:t>
            </a:r>
          </a:p>
          <a:p>
            <a:pPr eaLnBrk="1" hangingPunct="1">
              <a:spcBef>
                <a:spcPct val="10000"/>
              </a:spcBef>
            </a:pPr>
            <a:r>
              <a:rPr lang="en-GB" sz="800" smtClean="0">
                <a:latin typeface="Arial" charset="0"/>
              </a:rPr>
              <a:t>2. In: Manual of Lipid Disorders, 2nd Edition. Eds Gotto A, Pownall H. Williams &amp; Wilkins, US, 1999. 2-10. </a:t>
            </a:r>
            <a:endParaRPr lang="en-GB" sz="1000" smtClean="0">
              <a:latin typeface="Arial" charset="0"/>
            </a:endParaRPr>
          </a:p>
          <a:p>
            <a:pPr eaLnBrk="1" hangingPunct="1">
              <a:spcBef>
                <a:spcPct val="10000"/>
              </a:spcBef>
            </a:pPr>
            <a:endParaRPr lang="en-GB" sz="1000" smtClean="0">
              <a:latin typeface="Arial" charset="0"/>
            </a:endParaRPr>
          </a:p>
          <a:p>
            <a:pPr eaLnBrk="1" hangingPunct="1">
              <a:spcBef>
                <a:spcPct val="10000"/>
              </a:spcBef>
            </a:pPr>
            <a:endParaRPr lang="en-GB" sz="1000" smtClean="0">
              <a:latin typeface="Arial" charset="0"/>
            </a:endParaRPr>
          </a:p>
          <a:p>
            <a:pPr eaLnBrk="1" hangingPunct="1">
              <a:spcBef>
                <a:spcPct val="10000"/>
              </a:spcBef>
            </a:pPr>
            <a:endParaRPr lang="en-GB" sz="1000" smtClean="0">
              <a:latin typeface="Arial" charset="0"/>
            </a:endParaRPr>
          </a:p>
          <a:p>
            <a:pPr eaLnBrk="1" hangingPunct="1">
              <a:spcBef>
                <a:spcPct val="10000"/>
              </a:spcBef>
            </a:pPr>
            <a:endParaRPr lang="en-GB" sz="1000" smtClean="0">
              <a:latin typeface="Arial" charset="0"/>
            </a:endParaRPr>
          </a:p>
          <a:p>
            <a:pPr eaLnBrk="1" hangingPunct="1">
              <a:spcBef>
                <a:spcPct val="10000"/>
              </a:spcBef>
            </a:pPr>
            <a:endParaRPr lang="en-GB" sz="1000" smtClean="0">
              <a:latin typeface="Arial" charset="0"/>
            </a:endParaRPr>
          </a:p>
          <a:p>
            <a:pPr eaLnBrk="1" hangingPunct="1">
              <a:spcBef>
                <a:spcPct val="10000"/>
              </a:spcBef>
            </a:pPr>
            <a:endParaRPr lang="en-GB" sz="1000" smtClean="0">
              <a:latin typeface="Arial" charset="0"/>
            </a:endParaRPr>
          </a:p>
          <a:p>
            <a:pPr eaLnBrk="1" hangingPunct="1">
              <a:spcBef>
                <a:spcPct val="10000"/>
              </a:spcBef>
            </a:pPr>
            <a:endParaRPr lang="en-GB" sz="1000" smtClean="0">
              <a:latin typeface="Arial" charset="0"/>
            </a:endParaRPr>
          </a:p>
          <a:p>
            <a:pPr eaLnBrk="1" hangingPunct="1">
              <a:spcBef>
                <a:spcPct val="10000"/>
              </a:spcBef>
            </a:pPr>
            <a:endParaRPr lang="en-GB" sz="1000" smtClean="0">
              <a:latin typeface="Arial" charset="0"/>
            </a:endParaRPr>
          </a:p>
          <a:p>
            <a:pPr eaLnBrk="1" hangingPunct="1"/>
            <a:endParaRPr lang="en-GB" sz="1000"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8AF1F219-595D-431E-8119-6383BE2191A8}" type="slidenum">
              <a:rPr lang="en-US" sz="1200"/>
              <a:pPr eaLnBrk="1" hangingPunct="1"/>
              <a:t>60</a:t>
            </a:fld>
            <a:endParaRPr lang="en-US" sz="1200"/>
          </a:p>
        </p:txBody>
      </p:sp>
      <p:sp>
        <p:nvSpPr>
          <p:cNvPr id="160771" name="Rectangle 2"/>
          <p:cNvSpPr>
            <a:spLocks noGrp="1" noRot="1" noChangeAspect="1" noChangeArrowheads="1" noTextEdit="1"/>
          </p:cNvSpPr>
          <p:nvPr>
            <p:ph type="sldImg"/>
          </p:nvPr>
        </p:nvSpPr>
        <p:spPr>
          <a:xfrm>
            <a:off x="1228725" y="693738"/>
            <a:ext cx="4516438" cy="3387725"/>
          </a:xfrm>
          <a:ln w="12700" cap="flat">
            <a:solidFill>
              <a:schemeClr val="tx1"/>
            </a:solidFill>
          </a:ln>
        </p:spPr>
      </p:sp>
      <p:sp>
        <p:nvSpPr>
          <p:cNvPr id="160772" name="Rectangle 3"/>
          <p:cNvSpPr>
            <a:spLocks noGrp="1" noChangeArrowheads="1"/>
          </p:cNvSpPr>
          <p:nvPr>
            <p:ph type="body" idx="1"/>
          </p:nvPr>
        </p:nvSpPr>
        <p:spPr>
          <a:xfrm>
            <a:off x="941388" y="4322763"/>
            <a:ext cx="5019675" cy="41100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r>
              <a:rPr lang="en-GB" sz="1000" smtClean="0">
                <a:latin typeface="Arial" charset="0"/>
              </a:rPr>
              <a:t>The National Cholesterol Education Program</a:t>
            </a:r>
            <a:r>
              <a:rPr lang="en-GB" sz="1000" i="1" smtClean="0">
                <a:latin typeface="Arial" charset="0"/>
              </a:rPr>
              <a:t> </a:t>
            </a:r>
            <a:r>
              <a:rPr lang="en-GB" sz="1000" smtClean="0">
                <a:latin typeface="Arial" charset="0"/>
              </a:rPr>
              <a:t>(NCEP) guidelines suggest that serum total cholesterol should be measured in all adults aged over 20 years at least once every 5 years. An initial classification involves determination of total and HDL cholesterol levels. For primary prevention in individuals free of CHD, total cholesterol levels of &lt;200 mg/dl (5.2 mmol/l) are classified as ‘desirable blood cholesterol’; those of 200–239 mg/dl (5.2–6.0 mmol/l) as ‘borderline-high blood cholesterol’ and those of </a:t>
            </a:r>
            <a:r>
              <a:rPr lang="en-GB" sz="1000" smtClean="0">
                <a:latin typeface="Symbol" pitchFamily="18" charset="2"/>
              </a:rPr>
              <a:t>³</a:t>
            </a:r>
            <a:r>
              <a:rPr lang="en-GB" sz="1000" smtClean="0">
                <a:latin typeface="Arial" charset="0"/>
              </a:rPr>
              <a:t>240 mg/dl (6.2 mmol/l) as ‘high blood cholesterol’. At levels of cholesterol above the high blood cholesterol level the risk for CHD rises more steeply.</a:t>
            </a:r>
            <a:r>
              <a:rPr lang="en-GB" sz="1000" baseline="30000" smtClean="0">
                <a:latin typeface="Arial" charset="0"/>
              </a:rPr>
              <a:t>1 </a:t>
            </a:r>
            <a:r>
              <a:rPr lang="en-GB" sz="1000" smtClean="0">
                <a:latin typeface="Arial" charset="0"/>
              </a:rPr>
              <a:t>An HDL cholesterol level of lower than 35 mg/dl (0.9 mmol/l) is also associated with a higher CHD risk.</a:t>
            </a:r>
          </a:p>
          <a:p>
            <a:pPr eaLnBrk="1" hangingPunct="1"/>
            <a:r>
              <a:rPr lang="en-GB" sz="1000" smtClean="0">
                <a:latin typeface="Arial" charset="0"/>
              </a:rPr>
              <a:t>In those patients with 200–239 mg/dl (5.2–6.0 mmol/l) cholesterol, the level of HDL and the presence or absence of multiple other CHD risk factors determine the follow-up. If HDL cholesterol is &lt;35 mg/dl (0.9 mmol/l) or there are two or more risk factors, then a lipoprotein analysis should be done. A lipoprotein analysis should also been performed in patients with a total cholesterol of </a:t>
            </a:r>
            <a:r>
              <a:rPr lang="en-GB" sz="1000" smtClean="0">
                <a:latin typeface="Symbol" pitchFamily="18" charset="2"/>
              </a:rPr>
              <a:t>³</a:t>
            </a:r>
            <a:r>
              <a:rPr lang="en-GB" sz="1000" smtClean="0">
                <a:latin typeface="Arial" charset="0"/>
              </a:rPr>
              <a:t>240 mg/dl (6.2 mmol/l). </a:t>
            </a:r>
          </a:p>
          <a:p>
            <a:pPr eaLnBrk="1" hangingPunct="1"/>
            <a:r>
              <a:rPr lang="en-GB" sz="1000" smtClean="0">
                <a:latin typeface="Arial" charset="0"/>
              </a:rPr>
              <a:t>Subsequent classification is based on LDL cholesterol; levels &lt;130 mg/dl (3.4 mmol/l) are classified as ‘desirable LDL cholesterol’, those of 130–159 mg/dl (3.4–4.1 mmol/l) as ‘borderline-high risk LDL cholesterol’, and those of </a:t>
            </a:r>
            <a:r>
              <a:rPr lang="en-GB" sz="1000" smtClean="0">
                <a:latin typeface="Symbol" pitchFamily="18" charset="2"/>
              </a:rPr>
              <a:t>³</a:t>
            </a:r>
            <a:r>
              <a:rPr lang="en-GB" sz="1000" smtClean="0">
                <a:latin typeface="Arial" charset="0"/>
              </a:rPr>
              <a:t>160 mg/dl (4.1 mmol/l) as ‘high-risk LDL cholesterol’. </a:t>
            </a:r>
          </a:p>
          <a:p>
            <a:pPr eaLnBrk="1" hangingPunct="1"/>
            <a:r>
              <a:rPr lang="en-GB" sz="1000" smtClean="0">
                <a:latin typeface="Arial" charset="0"/>
              </a:rPr>
              <a:t>The recommended treatment for primary prevention in patients with less than two risk factors or more than two risk factors, and for secondary prevention, are shown.</a:t>
            </a:r>
          </a:p>
          <a:p>
            <a:pPr eaLnBrk="1" hangingPunct="1"/>
            <a:r>
              <a:rPr lang="en-GB" sz="1000" smtClean="0">
                <a:latin typeface="Arial" charset="0"/>
              </a:rPr>
              <a:t>Thus, in primary prevention the roles of drug therapy and dietary therapy are the same; to lower LDL cholesterol to &lt;160 mg/dl (4.1 mmol/l) or to &lt;130 mg/dl (3.4 mmol/l) if two other risk factors are present. For secondary prevention a reasonable goal of therapy is an LDL cholesterol of &lt;100 mg/dl (2.6 mmol/l). Drug therapy is generally indicated for patients with established CHD or other atherosclerotic disease if LDL cholesterol levels are </a:t>
            </a:r>
            <a:r>
              <a:rPr lang="en-GB" smtClean="0">
                <a:latin typeface="Arial" charset="0"/>
              </a:rPr>
              <a:t>&gt;</a:t>
            </a:r>
            <a:r>
              <a:rPr lang="en-GB" sz="1000" smtClean="0">
                <a:latin typeface="Arial" charset="0"/>
              </a:rPr>
              <a:t>130 mg/dl (3.4 mmol/l) after maximal dietary therapy. </a:t>
            </a:r>
          </a:p>
          <a:p>
            <a:pPr eaLnBrk="1" hangingPunct="1"/>
            <a:r>
              <a:rPr lang="en-GB" sz="800" b="1" smtClean="0">
                <a:latin typeface="Arial" charset="0"/>
              </a:rPr>
              <a:t>Reference</a:t>
            </a:r>
            <a:endParaRPr lang="en-GB" sz="800" smtClean="0">
              <a:latin typeface="Arial" charset="0"/>
            </a:endParaRPr>
          </a:p>
          <a:p>
            <a:pPr eaLnBrk="1" hangingPunct="1"/>
            <a:r>
              <a:rPr lang="en-GB" sz="800" smtClean="0">
                <a:latin typeface="Arial" charset="0"/>
              </a:rPr>
              <a:t>1. National Cholesterol Education Program</a:t>
            </a:r>
            <a:r>
              <a:rPr lang="en-GB" sz="800" i="1" smtClean="0">
                <a:latin typeface="Arial" charset="0"/>
              </a:rPr>
              <a:t>. Circulation</a:t>
            </a:r>
            <a:r>
              <a:rPr lang="en-GB" sz="800" smtClean="0">
                <a:latin typeface="Arial" charset="0"/>
              </a:rPr>
              <a:t> 1994;</a:t>
            </a:r>
            <a:r>
              <a:rPr lang="en-GB" sz="800" b="1" smtClean="0">
                <a:latin typeface="Arial" charset="0"/>
              </a:rPr>
              <a:t>98</a:t>
            </a:r>
            <a:r>
              <a:rPr lang="en-GB" sz="800" smtClean="0">
                <a:latin typeface="Arial" charset="0"/>
              </a:rPr>
              <a:t>(3):1333–445.</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90A82755-847D-4D30-9907-1ABF555A7531}" type="slidenum">
              <a:rPr lang="en-US" sz="1200"/>
              <a:pPr eaLnBrk="1" hangingPunct="1"/>
              <a:t>61</a:t>
            </a:fld>
            <a:endParaRPr 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73A85AAB-FF8C-405E-870C-1DFAE4249E6F}" type="slidenum">
              <a:rPr lang="en-US" sz="1200"/>
              <a:pPr eaLnBrk="1" hangingPunct="1"/>
              <a:t>62</a:t>
            </a:fld>
            <a:endParaRPr 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ABB497FD-CD6C-4C29-99FA-D6A007E49CC1}" type="slidenum">
              <a:rPr lang="en-US" sz="1200"/>
              <a:pPr eaLnBrk="1" hangingPunct="1"/>
              <a:t>63</a:t>
            </a:fld>
            <a:endParaRPr 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96F2EC97-31E5-4268-8468-4A54919AEEDD}" type="slidenum">
              <a:rPr lang="en-US" sz="1200"/>
              <a:pPr eaLnBrk="1" hangingPunct="1"/>
              <a:t>64</a:t>
            </a:fld>
            <a:endParaRPr 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2175C45-9E22-4625-8D8D-F5FD7E02804A}" type="slidenum">
              <a:rPr lang="en-US" sz="1200"/>
              <a:pPr eaLnBrk="1" hangingPunct="1"/>
              <a:t>65</a:t>
            </a:fld>
            <a:endParaRPr 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1730C696-BB10-469C-AC68-85AD704B1EE2}" type="slidenum">
              <a:rPr lang="en-US" sz="1200"/>
              <a:pPr eaLnBrk="1" hangingPunct="1"/>
              <a:t>66</a:t>
            </a:fld>
            <a:endParaRPr 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177A1324-11B8-4184-AF49-7521C971B2FA}" type="slidenum">
              <a:rPr lang="en-US" sz="1200"/>
              <a:pPr eaLnBrk="1" hangingPunct="1"/>
              <a:t>67</a:t>
            </a:fld>
            <a:endParaRPr 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17110D88-506D-4E1F-A076-1A7892495BA1}" type="slidenum">
              <a:rPr lang="en-US" sz="1200"/>
              <a:pPr eaLnBrk="1" hangingPunct="1"/>
              <a:t>68</a:t>
            </a:fld>
            <a:endParaRPr 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A0C99FA2-29D1-4315-854B-BB901E363155}" type="slidenum">
              <a:rPr lang="en-US" sz="1200"/>
              <a:pPr eaLnBrk="1" hangingPunct="1"/>
              <a:t>69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4BC3AF5-C4A1-4D72-BA49-7B586BE606EF}" type="slidenum">
              <a:rPr lang="en-US" sz="1200"/>
              <a:pPr eaLnBrk="1" hangingPunct="1"/>
              <a:t>7</a:t>
            </a:fld>
            <a:endParaRPr lang="en-US" sz="1200"/>
          </a:p>
        </p:txBody>
      </p:sp>
      <p:sp>
        <p:nvSpPr>
          <p:cNvPr id="105475"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054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spcBef>
                <a:spcPct val="10000"/>
              </a:spcBef>
            </a:pPr>
            <a:r>
              <a:rPr lang="en-GB" sz="1000" smtClean="0">
                <a:latin typeface="Arial" charset="0"/>
              </a:rPr>
              <a:t>Lipids can be divided into two main groups, simple and complex. The two most important simple lipids are cholesterol and fatty acids. Lipids become complex lipids when fatty acids undergo esterification to produce esters.</a:t>
            </a:r>
            <a:r>
              <a:rPr lang="en-GB" sz="1000" baseline="30000" smtClean="0">
                <a:latin typeface="Arial" charset="0"/>
              </a:rPr>
              <a:t>1-3</a:t>
            </a:r>
            <a:endParaRPr lang="en-GB" sz="1000" smtClean="0">
              <a:latin typeface="Arial" charset="0"/>
            </a:endParaRPr>
          </a:p>
          <a:p>
            <a:pPr eaLnBrk="1" hangingPunct="1">
              <a:spcBef>
                <a:spcPct val="10000"/>
              </a:spcBef>
            </a:pPr>
            <a:r>
              <a:rPr lang="en-GB" sz="1000" b="1" smtClean="0">
                <a:latin typeface="Arial" charset="0"/>
              </a:rPr>
              <a:t>Simple lipids</a:t>
            </a:r>
            <a:r>
              <a:rPr lang="en-GB" sz="1000" smtClean="0">
                <a:latin typeface="Arial" charset="0"/>
              </a:rPr>
              <a:t> </a:t>
            </a:r>
            <a:r>
              <a:rPr lang="en-GB" sz="1000" i="1" smtClean="0">
                <a:latin typeface="Arial" charset="0"/>
              </a:rPr>
              <a:t>Cholesterol</a:t>
            </a:r>
            <a:r>
              <a:rPr lang="en-GB" sz="1000" smtClean="0">
                <a:latin typeface="Arial" charset="0"/>
              </a:rPr>
              <a:t> is a soft waxy substance present in all cells of the body. Most tissues can produce cholesterol, but it is synthesised primarily in the liver and small intestine. Approximately 50% of the cholesterol requirement is synthesised, whilst the rest is obtained from animal produce in the diet. Cholesterol is important in the repair of cell membranes and in the synthesis of steroid hormones, vitamin D and bile acids. </a:t>
            </a:r>
            <a:r>
              <a:rPr lang="en-GB" sz="1000" i="1" smtClean="0">
                <a:latin typeface="Arial" charset="0"/>
              </a:rPr>
              <a:t>Fatty acids</a:t>
            </a:r>
            <a:r>
              <a:rPr lang="en-GB" sz="1000" smtClean="0">
                <a:latin typeface="Arial" charset="0"/>
              </a:rPr>
              <a:t> are the simplest form of lipid found in the body and are an important energy source. They exist as saturated, monounsaturated and polyunsaturated forms, distinguished by the number of bonds between the hydrocarbon chain and carbon atoms. The most common fatty acids in the body are stearic and palmitic (saturated), and oleic (monounsaturated). Fatty acids exist freely in the plasma mostly bound to albumin, but are stored in adipose tissue as triglycerides.</a:t>
            </a:r>
            <a:r>
              <a:rPr lang="en-GB" sz="1000" baseline="30000" smtClean="0">
                <a:latin typeface="Arial" charset="0"/>
              </a:rPr>
              <a:t>1-3</a:t>
            </a:r>
            <a:endParaRPr lang="en-GB" sz="1000" smtClean="0">
              <a:latin typeface="Arial" charset="0"/>
            </a:endParaRPr>
          </a:p>
          <a:p>
            <a:pPr eaLnBrk="1" hangingPunct="1">
              <a:spcBef>
                <a:spcPct val="10000"/>
              </a:spcBef>
            </a:pPr>
            <a:r>
              <a:rPr lang="en-GB" sz="1000" b="1" smtClean="0">
                <a:latin typeface="Arial" charset="0"/>
              </a:rPr>
              <a:t>Complex lipids</a:t>
            </a:r>
            <a:r>
              <a:rPr lang="en-GB" sz="1000" b="1" i="1" smtClean="0">
                <a:latin typeface="Arial" charset="0"/>
              </a:rPr>
              <a:t> </a:t>
            </a:r>
            <a:r>
              <a:rPr lang="en-GB" sz="1000" i="1" smtClean="0">
                <a:latin typeface="Arial" charset="0"/>
              </a:rPr>
              <a:t>Triglycerides</a:t>
            </a:r>
            <a:r>
              <a:rPr lang="en-GB" sz="1000" smtClean="0">
                <a:latin typeface="Arial" charset="0"/>
              </a:rPr>
              <a:t> are mainly stored in adipose tissue and are the main lipid currency of the body. </a:t>
            </a:r>
            <a:r>
              <a:rPr lang="en-GB" sz="1000" i="1" smtClean="0">
                <a:latin typeface="Arial" charset="0"/>
              </a:rPr>
              <a:t>Phospholipids</a:t>
            </a:r>
            <a:r>
              <a:rPr lang="en-GB" sz="1000" b="1" i="1" smtClean="0">
                <a:latin typeface="Arial" charset="0"/>
              </a:rPr>
              <a:t> </a:t>
            </a:r>
            <a:r>
              <a:rPr lang="en-GB" sz="1000" smtClean="0">
                <a:latin typeface="Arial" charset="0"/>
              </a:rPr>
              <a:t>are glycerol esters containing two fatty acids. They have a water-soluble and a lipid-soluble surface and are an important component of the cell membrane. </a:t>
            </a:r>
            <a:r>
              <a:rPr lang="en-GB" sz="1000" i="1" smtClean="0">
                <a:latin typeface="Arial" charset="0"/>
              </a:rPr>
              <a:t>Cholesterol esters</a:t>
            </a:r>
            <a:r>
              <a:rPr lang="en-GB" sz="1000" smtClean="0">
                <a:latin typeface="Arial" charset="0"/>
              </a:rPr>
              <a:t>, oleate and linoleate, are the storage molecules of cholesterol in cells.</a:t>
            </a:r>
            <a:r>
              <a:rPr lang="en-GB" sz="1000" baseline="30000" smtClean="0">
                <a:latin typeface="Arial" charset="0"/>
              </a:rPr>
              <a:t>1-3</a:t>
            </a:r>
            <a:r>
              <a:rPr lang="en-GB" sz="1000" smtClean="0">
                <a:latin typeface="Arial" charset="0"/>
              </a:rPr>
              <a:t> </a:t>
            </a:r>
          </a:p>
          <a:p>
            <a:pPr eaLnBrk="1" hangingPunct="1">
              <a:spcBef>
                <a:spcPct val="10000"/>
              </a:spcBef>
            </a:pPr>
            <a:r>
              <a:rPr lang="en-GB" sz="1000" b="1" smtClean="0">
                <a:latin typeface="Arial" charset="0"/>
              </a:rPr>
              <a:t>Lipoproteins</a:t>
            </a:r>
            <a:r>
              <a:rPr lang="en-GB" sz="1000" smtClean="0">
                <a:latin typeface="Arial" charset="0"/>
              </a:rPr>
              <a:t> In order for these insoluble lipids to be transported around the body in the blood they are incorporated into </a:t>
            </a:r>
            <a:r>
              <a:rPr lang="en-GB" sz="1000" i="1" smtClean="0">
                <a:latin typeface="Arial" charset="0"/>
              </a:rPr>
              <a:t>lipoproteins</a:t>
            </a:r>
            <a:r>
              <a:rPr lang="en-GB" sz="1000" smtClean="0">
                <a:latin typeface="Arial" charset="0"/>
              </a:rPr>
              <a:t>. These multimolecular packages consist of a hydrophobic core containing cholesteryl esters and triglyceride, surrounded by a hydrophilic surface layer of phospholipids, proteins and some free cholesterol. While structurally similar, lipoproteins vary in their proportions of component molecules and the type of proteins present.</a:t>
            </a:r>
            <a:r>
              <a:rPr lang="en-GB" sz="1000" baseline="30000" smtClean="0">
                <a:latin typeface="Arial" charset="0"/>
              </a:rPr>
              <a:t>1-3</a:t>
            </a:r>
            <a:endParaRPr lang="en-GB" sz="1000" smtClean="0">
              <a:latin typeface="Arial" charset="0"/>
            </a:endParaRPr>
          </a:p>
          <a:p>
            <a:pPr eaLnBrk="1" hangingPunct="1">
              <a:spcBef>
                <a:spcPct val="10000"/>
              </a:spcBef>
            </a:pPr>
            <a:r>
              <a:rPr lang="en-GB" sz="800" b="1" smtClean="0">
                <a:latin typeface="Arial" charset="0"/>
              </a:rPr>
              <a:t>References</a:t>
            </a:r>
            <a:endParaRPr lang="en-GB" sz="800" smtClean="0">
              <a:latin typeface="Arial" charset="0"/>
            </a:endParaRPr>
          </a:p>
          <a:p>
            <a:pPr eaLnBrk="1" hangingPunct="1">
              <a:spcBef>
                <a:spcPct val="10000"/>
              </a:spcBef>
            </a:pPr>
            <a:r>
              <a:rPr lang="en-GB" sz="800" smtClean="0">
                <a:latin typeface="Arial" charset="0"/>
              </a:rPr>
              <a:t>1. In: Fast Facts - Hyperlipidaemia. Eds Durrington P, Sniderman A. Health Press Ltd, Oxford, 2000. 1-17.</a:t>
            </a:r>
          </a:p>
          <a:p>
            <a:pPr eaLnBrk="1" hangingPunct="1">
              <a:spcBef>
                <a:spcPct val="10000"/>
              </a:spcBef>
            </a:pPr>
            <a:r>
              <a:rPr lang="en-GB" sz="800" smtClean="0">
                <a:latin typeface="Arial" charset="0"/>
              </a:rPr>
              <a:t>2. In: Manual of Lipid Disorders, 2nd Edition. Eds Gotto A, Pownall H. Williams &amp; Wilkins, US, 1999. 2-10.</a:t>
            </a:r>
          </a:p>
          <a:p>
            <a:pPr eaLnBrk="1" hangingPunct="1">
              <a:spcBef>
                <a:spcPct val="10000"/>
              </a:spcBef>
            </a:pPr>
            <a:r>
              <a:rPr lang="en-GB" sz="800" smtClean="0">
                <a:latin typeface="Arial" charset="0"/>
              </a:rPr>
              <a:t>3. In: Statins - The HMG-CoA Reductase Inhibitors in Perspective. Eds Gaw A, Packard CJ, Shepherd J. Martin Dunitz 2000, 1-19.</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DC38F118-92DF-44F1-98A7-900869F4C244}" type="slidenum">
              <a:rPr lang="en-US" sz="1200"/>
              <a:pPr eaLnBrk="1" hangingPunct="1"/>
              <a:t>70</a:t>
            </a:fld>
            <a:endParaRPr lang="en-US" sz="1200"/>
          </a:p>
        </p:txBody>
      </p:sp>
      <p:sp>
        <p:nvSpPr>
          <p:cNvPr id="171011"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710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r>
              <a:rPr lang="en-GB" sz="1000" smtClean="0">
                <a:latin typeface="Arial" charset="0"/>
              </a:rPr>
              <a:t>Statins, or HMG-CoA reductase inhibitors, are the most recently introduced class of lipid-lowering therapies and the most widely prescribed. The first commercially available statin, derived from the fungus </a:t>
            </a:r>
            <a:r>
              <a:rPr lang="en-GB" sz="1000" i="1" smtClean="0">
                <a:latin typeface="Arial" charset="0"/>
              </a:rPr>
              <a:t>Aspergillus terreus, </a:t>
            </a:r>
            <a:r>
              <a:rPr lang="en-GB" sz="1000" smtClean="0">
                <a:latin typeface="Arial" charset="0"/>
              </a:rPr>
              <a:t>was lovastatin.</a:t>
            </a:r>
            <a:r>
              <a:rPr lang="en-GB" sz="1000" baseline="30000" smtClean="0">
                <a:latin typeface="Arial" charset="0"/>
              </a:rPr>
              <a:t>1</a:t>
            </a:r>
            <a:r>
              <a:rPr lang="en-GB" sz="1000" smtClean="0">
                <a:latin typeface="Arial" charset="0"/>
              </a:rPr>
              <a:t> Pravastatin, also fermentation-derived, was then developed and is structurally related to lovastatin.</a:t>
            </a:r>
            <a:r>
              <a:rPr lang="en-GB" sz="1000" baseline="30000" smtClean="0">
                <a:latin typeface="Arial" charset="0"/>
              </a:rPr>
              <a:t>2  </a:t>
            </a:r>
            <a:r>
              <a:rPr lang="en-GB" sz="1000" smtClean="0">
                <a:latin typeface="Arial" charset="0"/>
              </a:rPr>
              <a:t>Simvastatin, which is a chemically-modified lovastatin at a single position, has been used widely since 1991. The first synthetic or second generation statin was fluvastatin, available in the USA in 1994. </a:t>
            </a:r>
          </a:p>
          <a:p>
            <a:pPr eaLnBrk="1" hangingPunct="1"/>
            <a:r>
              <a:rPr lang="en-GB" sz="1000" smtClean="0">
                <a:latin typeface="Arial" charset="0"/>
              </a:rPr>
              <a:t>The body obtains cholesterol and triglyceride either by synthesising them in the liver or from the diet or storage sites in adipose tissue. The cholesterol synthesis pathway is a complex process involving many biochemical pathways and feedback mechanisms in the liver. Statins inhibit the HMG-CoA reductase, the enzyme involved in the rate-limiting step in the formation of cholesterol, which is usually responsible for two-thirds of the body’s cholesterol.</a:t>
            </a:r>
            <a:r>
              <a:rPr lang="en-GB" sz="1000" baseline="30000" smtClean="0">
                <a:latin typeface="Arial" charset="0"/>
              </a:rPr>
              <a:t>3</a:t>
            </a:r>
            <a:r>
              <a:rPr lang="en-GB" sz="1000" smtClean="0">
                <a:latin typeface="Arial" charset="0"/>
              </a:rPr>
              <a:t> In response to this the hepatocytes up-regulate and increase the number of LDL receptors, increasing binding and removal of LDL cholesterol and LDL precursors from the plasma. This results in an increase in HDL levels although the mechanism involved has not been fully established.</a:t>
            </a:r>
            <a:r>
              <a:rPr lang="en-GB" sz="1000" baseline="30000" smtClean="0">
                <a:latin typeface="Arial" charset="0"/>
              </a:rPr>
              <a:t>4</a:t>
            </a:r>
            <a:endParaRPr lang="en-GB" sz="1000" smtClean="0">
              <a:latin typeface="Arial" charset="0"/>
            </a:endParaRPr>
          </a:p>
          <a:p>
            <a:pPr eaLnBrk="1" hangingPunct="1"/>
            <a:endParaRPr lang="en-GB" sz="1000" smtClean="0">
              <a:latin typeface="Arial" charset="0"/>
            </a:endParaRPr>
          </a:p>
          <a:p>
            <a:pPr eaLnBrk="1" hangingPunct="1"/>
            <a:r>
              <a:rPr lang="en-GB" sz="800" b="1" smtClean="0">
                <a:latin typeface="Arial" charset="0"/>
              </a:rPr>
              <a:t>References</a:t>
            </a:r>
          </a:p>
          <a:p>
            <a:pPr eaLnBrk="1" hangingPunct="1"/>
            <a:r>
              <a:rPr lang="en-GB" sz="800" smtClean="0">
                <a:latin typeface="Arial" charset="0"/>
              </a:rPr>
              <a:t>1. Endo A. </a:t>
            </a:r>
            <a:r>
              <a:rPr lang="en-GB" sz="800" i="1" smtClean="0">
                <a:latin typeface="Arial" charset="0"/>
              </a:rPr>
              <a:t>J Lipid Res</a:t>
            </a:r>
            <a:r>
              <a:rPr lang="en-GB" sz="800" smtClean="0">
                <a:latin typeface="Arial" charset="0"/>
              </a:rPr>
              <a:t> 1992;</a:t>
            </a:r>
            <a:r>
              <a:rPr lang="en-GB" sz="800" b="1" smtClean="0">
                <a:latin typeface="Arial" charset="0"/>
              </a:rPr>
              <a:t>33</a:t>
            </a:r>
            <a:r>
              <a:rPr lang="en-GB" sz="800" smtClean="0">
                <a:latin typeface="Arial" charset="0"/>
              </a:rPr>
              <a:t>:1569–82.</a:t>
            </a:r>
            <a:endParaRPr lang="en-GB" sz="800" b="1" smtClean="0">
              <a:latin typeface="Arial" charset="0"/>
            </a:endParaRPr>
          </a:p>
          <a:p>
            <a:pPr eaLnBrk="1" hangingPunct="1"/>
            <a:r>
              <a:rPr lang="en-GB" sz="800" smtClean="0">
                <a:latin typeface="Arial" charset="0"/>
              </a:rPr>
              <a:t>2. Stein EA. </a:t>
            </a:r>
            <a:r>
              <a:rPr lang="en-GB" sz="800" i="1" smtClean="0">
                <a:latin typeface="Arial" charset="0"/>
              </a:rPr>
              <a:t>Atherosclerosis</a:t>
            </a:r>
            <a:r>
              <a:rPr lang="en-GB" sz="800" smtClean="0">
                <a:latin typeface="Arial" charset="0"/>
              </a:rPr>
              <a:t> 1994;</a:t>
            </a:r>
            <a:r>
              <a:rPr lang="en-GB" sz="800" b="1" smtClean="0">
                <a:latin typeface="Arial" charset="0"/>
              </a:rPr>
              <a:t>108</a:t>
            </a:r>
            <a:r>
              <a:rPr lang="en-GB" sz="800" smtClean="0">
                <a:latin typeface="Arial" charset="0"/>
              </a:rPr>
              <a:t>:S105–16.</a:t>
            </a:r>
          </a:p>
          <a:p>
            <a:pPr eaLnBrk="1" hangingPunct="1"/>
            <a:r>
              <a:rPr lang="en-GB" sz="800" smtClean="0">
                <a:latin typeface="Arial" charset="0"/>
              </a:rPr>
              <a:t>3. Blumenthal RS</a:t>
            </a:r>
            <a:r>
              <a:rPr lang="en-GB" sz="800" i="1" smtClean="0">
                <a:latin typeface="Arial" charset="0"/>
              </a:rPr>
              <a:t>. Am Heart J</a:t>
            </a:r>
            <a:r>
              <a:rPr lang="en-GB" sz="800" smtClean="0">
                <a:latin typeface="Arial" charset="0"/>
              </a:rPr>
              <a:t> 2000;</a:t>
            </a:r>
            <a:r>
              <a:rPr lang="en-GB" sz="800" b="1" smtClean="0">
                <a:latin typeface="Arial" charset="0"/>
              </a:rPr>
              <a:t>139</a:t>
            </a:r>
            <a:r>
              <a:rPr lang="en-GB" sz="800" smtClean="0">
                <a:latin typeface="Arial" charset="0"/>
              </a:rPr>
              <a:t>:577-83.</a:t>
            </a:r>
          </a:p>
          <a:p>
            <a:pPr eaLnBrk="1" hangingPunct="1"/>
            <a:r>
              <a:rPr lang="en-GB" sz="800" smtClean="0">
                <a:latin typeface="Arial" charset="0"/>
              </a:rPr>
              <a:t>4. Nawrocki JW </a:t>
            </a:r>
            <a:r>
              <a:rPr lang="en-GB" sz="800" i="1" smtClean="0">
                <a:latin typeface="Arial" charset="0"/>
              </a:rPr>
              <a:t>et al. Atheroscler Thromb Vasc Biol</a:t>
            </a:r>
            <a:r>
              <a:rPr lang="en-GB" sz="800" smtClean="0">
                <a:latin typeface="Arial" charset="0"/>
              </a:rPr>
              <a:t> 1995;</a:t>
            </a:r>
            <a:r>
              <a:rPr lang="en-GB" sz="800" b="1" smtClean="0">
                <a:latin typeface="Arial" charset="0"/>
              </a:rPr>
              <a:t>15</a:t>
            </a:r>
            <a:r>
              <a:rPr lang="en-GB" sz="800" smtClean="0">
                <a:latin typeface="Arial" charset="0"/>
              </a:rPr>
              <a:t>:678–82.</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131C2FC-A7F6-4A93-9D0C-2AA3D039413C}" type="slidenum">
              <a:rPr lang="en-US" sz="1200"/>
              <a:pPr eaLnBrk="1" hangingPunct="1"/>
              <a:t>71</a:t>
            </a:fld>
            <a:endParaRPr lang="en-US" sz="1200"/>
          </a:p>
        </p:txBody>
      </p:sp>
      <p:sp>
        <p:nvSpPr>
          <p:cNvPr id="172035"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720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r>
              <a:rPr lang="en-GB" sz="1000" smtClean="0">
                <a:latin typeface="Arial" charset="0"/>
              </a:rPr>
              <a:t>Although all the statins are potent, reversible inhibitors of the enzyme HMG-CoA reductase, the key enzyme in cholesterol synthesis, there are major differences in the pharmacokinetic properties of the six available statins. These differences are due to differences in their chemical structures.</a:t>
            </a:r>
            <a:r>
              <a:rPr lang="en-GB" sz="1000" baseline="30000" smtClean="0">
                <a:latin typeface="Arial" charset="0"/>
              </a:rPr>
              <a:t>1,2</a:t>
            </a:r>
            <a:endParaRPr lang="en-GB" sz="1000" smtClean="0">
              <a:latin typeface="Arial" charset="0"/>
            </a:endParaRPr>
          </a:p>
          <a:p>
            <a:pPr eaLnBrk="1" hangingPunct="1"/>
            <a:endParaRPr lang="en-GB" sz="1000" smtClean="0">
              <a:latin typeface="Arial" charset="0"/>
            </a:endParaRPr>
          </a:p>
          <a:p>
            <a:pPr eaLnBrk="1" hangingPunct="1"/>
            <a:endParaRPr lang="en-GB" sz="1000" smtClean="0">
              <a:latin typeface="Arial" charset="0"/>
            </a:endParaRPr>
          </a:p>
          <a:p>
            <a:pPr eaLnBrk="1" hangingPunct="1"/>
            <a:r>
              <a:rPr lang="en-GB" sz="800" b="1" smtClean="0">
                <a:latin typeface="Arial" charset="0"/>
              </a:rPr>
              <a:t>Reference</a:t>
            </a:r>
            <a:endParaRPr lang="en-GB" sz="800" smtClean="0">
              <a:latin typeface="Arial" charset="0"/>
            </a:endParaRPr>
          </a:p>
          <a:p>
            <a:pPr eaLnBrk="1" hangingPunct="1"/>
            <a:r>
              <a:rPr lang="en-GB" sz="800" smtClean="0">
                <a:latin typeface="Arial" charset="0"/>
              </a:rPr>
              <a:t>1. Horsmans Y. </a:t>
            </a:r>
            <a:r>
              <a:rPr lang="en-GB" sz="800" i="1" smtClean="0">
                <a:latin typeface="Arial" charset="0"/>
              </a:rPr>
              <a:t>Eur Heart J Supplements</a:t>
            </a:r>
            <a:r>
              <a:rPr lang="en-GB" sz="800" smtClean="0">
                <a:latin typeface="Arial" charset="0"/>
              </a:rPr>
              <a:t> 1999;</a:t>
            </a:r>
            <a:r>
              <a:rPr lang="en-GB" sz="800" b="1" smtClean="0">
                <a:latin typeface="Arial" charset="0"/>
              </a:rPr>
              <a:t>1</a:t>
            </a:r>
            <a:r>
              <a:rPr lang="en-GB" sz="800" smtClean="0">
                <a:latin typeface="Arial" charset="0"/>
              </a:rPr>
              <a:t>(Suppl T):T7–12.</a:t>
            </a:r>
          </a:p>
          <a:p>
            <a:pPr eaLnBrk="1" hangingPunct="1"/>
            <a:r>
              <a:rPr lang="en-GB" sz="800" smtClean="0">
                <a:latin typeface="Arial" charset="0"/>
              </a:rPr>
              <a:t>2. Vaughan CJ </a:t>
            </a:r>
            <a:r>
              <a:rPr lang="en-GB" sz="800" i="1" smtClean="0">
                <a:latin typeface="Arial" charset="0"/>
              </a:rPr>
              <a:t>et al. J Am Coll Cardiol</a:t>
            </a:r>
            <a:r>
              <a:rPr lang="en-GB" sz="800" smtClean="0">
                <a:latin typeface="Arial" charset="0"/>
              </a:rPr>
              <a:t> 2000;</a:t>
            </a:r>
            <a:r>
              <a:rPr lang="en-GB" sz="800" b="1" smtClean="0">
                <a:latin typeface="Arial" charset="0"/>
              </a:rPr>
              <a:t>35</a:t>
            </a:r>
            <a:r>
              <a:rPr lang="en-GB" sz="800" smtClean="0">
                <a:latin typeface="Arial" charset="0"/>
              </a:rPr>
              <a:t>:1–10.</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0390800C-B134-401A-BBCF-D3330472A3C3}" type="slidenum">
              <a:rPr lang="en-US" sz="1200"/>
              <a:pPr eaLnBrk="1" hangingPunct="1"/>
              <a:t>72</a:t>
            </a:fld>
            <a:endParaRPr lang="en-US" sz="1200"/>
          </a:p>
        </p:txBody>
      </p:sp>
      <p:sp>
        <p:nvSpPr>
          <p:cNvPr id="173059"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730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spcBef>
                <a:spcPct val="10000"/>
              </a:spcBef>
            </a:pPr>
            <a:r>
              <a:rPr lang="en-GB" sz="1000" smtClean="0">
                <a:latin typeface="Arial" charset="0"/>
              </a:rPr>
              <a:t>Lipid-lowering therapies include inhibitors of HMG CoA reductase</a:t>
            </a:r>
            <a:r>
              <a:rPr lang="en-GB" smtClean="0">
                <a:latin typeface="Arial" charset="0"/>
              </a:rPr>
              <a:t> </a:t>
            </a:r>
            <a:r>
              <a:rPr lang="en-GB" sz="1000" smtClean="0">
                <a:latin typeface="Arial" charset="0"/>
              </a:rPr>
              <a:t>(statins), fibrates, bile acid sequestrants (resins), nicotinic acid and its derivatives, and probucol. They have all shown varying degrees of efficacy in delaying the progression of atherosclerosis and some have also been shown to reduce MI and sudden death. A combination of two agents may be used to achieve greater efficacy in cases of severe hypercholesterolaemia. However, the most convincing evidence has been demonstrated with statins and, at present, they are first-line drugs in the treatment of dyslipidaemias.</a:t>
            </a:r>
            <a:r>
              <a:rPr lang="en-GB" sz="1000" b="1" smtClean="0">
                <a:latin typeface="Arial" charset="0"/>
              </a:rPr>
              <a:t> </a:t>
            </a:r>
          </a:p>
          <a:p>
            <a:pPr eaLnBrk="1" hangingPunct="1">
              <a:spcBef>
                <a:spcPct val="10000"/>
              </a:spcBef>
            </a:pPr>
            <a:r>
              <a:rPr lang="en-GB" sz="1000" b="1" smtClean="0">
                <a:latin typeface="Arial" charset="0"/>
              </a:rPr>
              <a:t>Bile acid sequestrants</a:t>
            </a:r>
            <a:r>
              <a:rPr lang="en-GB" sz="1000" smtClean="0">
                <a:latin typeface="Arial" charset="0"/>
              </a:rPr>
              <a:t> are potent cholesterol-lowering agents. However, compliance can be a problem as patients may object to the taste and texture, and common adverse events are gastrointestinal bloating, nausea and constipation.</a:t>
            </a:r>
            <a:r>
              <a:rPr lang="en-GB" sz="1000" baseline="30000" smtClean="0">
                <a:latin typeface="Arial" charset="0"/>
              </a:rPr>
              <a:t>1,2</a:t>
            </a:r>
            <a:endParaRPr lang="en-GB" sz="1000" smtClean="0">
              <a:latin typeface="Arial" charset="0"/>
            </a:endParaRPr>
          </a:p>
          <a:p>
            <a:pPr eaLnBrk="1" hangingPunct="1">
              <a:spcBef>
                <a:spcPct val="10000"/>
              </a:spcBef>
            </a:pPr>
            <a:r>
              <a:rPr lang="en-GB" sz="1000" b="1" smtClean="0">
                <a:latin typeface="Arial" charset="0"/>
              </a:rPr>
              <a:t>Nicotinic acid</a:t>
            </a:r>
            <a:r>
              <a:rPr lang="en-GB" sz="1000" smtClean="0">
                <a:latin typeface="Arial" charset="0"/>
              </a:rPr>
              <a:t>, a B-complex vitamin whose lipid-lowering properties were first described in the 1950s, is very effective at increasing HDL cholesterol levels and is indicated for all dyslipidaemias except congenital lipoprotein lipase deficiency. The value of nicotinic acid has been limited by the incidence of adverse events, which include flushing, skin problems, gastrointestinal distress, liver toxicity, hyperglycaemia and hyperuricaemia.</a:t>
            </a:r>
            <a:r>
              <a:rPr lang="en-GB" sz="1000" baseline="30000" smtClean="0">
                <a:latin typeface="Arial" charset="0"/>
              </a:rPr>
              <a:t>1,2</a:t>
            </a:r>
            <a:endParaRPr lang="en-GB" sz="1000" smtClean="0">
              <a:latin typeface="Arial" charset="0"/>
            </a:endParaRPr>
          </a:p>
          <a:p>
            <a:pPr eaLnBrk="1" hangingPunct="1">
              <a:spcBef>
                <a:spcPct val="10000"/>
              </a:spcBef>
            </a:pPr>
            <a:r>
              <a:rPr lang="en-GB" sz="1000" b="1" smtClean="0">
                <a:latin typeface="Arial" charset="0"/>
              </a:rPr>
              <a:t>Fibrates</a:t>
            </a:r>
            <a:r>
              <a:rPr lang="en-GB" sz="1000" smtClean="0">
                <a:latin typeface="Arial" charset="0"/>
              </a:rPr>
              <a:t> are effective triglyceride-lowering drugs and, as such, are effective for patients with type III hyperlipoproteinaemia. In some patients they modestly lower LDL cholesterol and raise HDL cholesterol. However, in the majority of patients they are only moderately successful in reducing LDL cholesterol.</a:t>
            </a:r>
            <a:r>
              <a:rPr lang="en-GB" sz="1000" baseline="30000" smtClean="0">
                <a:latin typeface="Arial" charset="0"/>
              </a:rPr>
              <a:t>1,2</a:t>
            </a:r>
            <a:endParaRPr lang="en-GB" sz="1000" smtClean="0">
              <a:latin typeface="Arial" charset="0"/>
            </a:endParaRPr>
          </a:p>
          <a:p>
            <a:pPr eaLnBrk="1" hangingPunct="1">
              <a:spcBef>
                <a:spcPct val="10000"/>
              </a:spcBef>
            </a:pPr>
            <a:r>
              <a:rPr lang="en-GB" sz="1000" b="1" smtClean="0">
                <a:latin typeface="Arial" charset="0"/>
              </a:rPr>
              <a:t>Probucol</a:t>
            </a:r>
            <a:r>
              <a:rPr lang="en-GB" sz="1000" smtClean="0">
                <a:latin typeface="Arial" charset="0"/>
              </a:rPr>
              <a:t> is prescribed for the treatment of high cholesterol levels. However, it has only a modest LDL cholesterol-lowering effect, and there is no evidence that it reduces CHD risk and there are limited long-term tolerability data.</a:t>
            </a:r>
            <a:r>
              <a:rPr lang="en-GB" sz="1000" baseline="30000" smtClean="0">
                <a:latin typeface="Arial" charset="0"/>
              </a:rPr>
              <a:t>1,2</a:t>
            </a:r>
            <a:endParaRPr lang="en-GB" sz="1000" smtClean="0">
              <a:latin typeface="Arial" charset="0"/>
            </a:endParaRPr>
          </a:p>
          <a:p>
            <a:pPr eaLnBrk="1" hangingPunct="1">
              <a:spcBef>
                <a:spcPct val="10000"/>
              </a:spcBef>
            </a:pPr>
            <a:r>
              <a:rPr lang="en-GB" sz="1000" b="1" smtClean="0">
                <a:latin typeface="Arial" charset="0"/>
              </a:rPr>
              <a:t>Statins</a:t>
            </a:r>
            <a:r>
              <a:rPr lang="en-GB" sz="1000" smtClean="0">
                <a:latin typeface="Arial" charset="0"/>
              </a:rPr>
              <a:t> are highly effective in lowering LDL cholesterol and have a good tolerability profile.</a:t>
            </a:r>
            <a:r>
              <a:rPr lang="en-GB" sz="1000" baseline="30000" smtClean="0">
                <a:latin typeface="Arial" charset="0"/>
              </a:rPr>
              <a:t>1-3</a:t>
            </a:r>
          </a:p>
          <a:p>
            <a:pPr eaLnBrk="1" hangingPunct="1">
              <a:spcBef>
                <a:spcPct val="10000"/>
              </a:spcBef>
            </a:pPr>
            <a:r>
              <a:rPr lang="en-GB" sz="800" b="1" smtClean="0">
                <a:latin typeface="Arial" charset="0"/>
              </a:rPr>
              <a:t>References</a:t>
            </a:r>
            <a:endParaRPr lang="en-GB" sz="800" smtClean="0">
              <a:latin typeface="Arial" charset="0"/>
            </a:endParaRPr>
          </a:p>
          <a:p>
            <a:pPr eaLnBrk="1" hangingPunct="1">
              <a:spcBef>
                <a:spcPct val="10000"/>
              </a:spcBef>
            </a:pPr>
            <a:r>
              <a:rPr lang="en-GB" sz="800" smtClean="0">
                <a:latin typeface="Arial" charset="0"/>
              </a:rPr>
              <a:t>1. Yeshurun D, Gotto AM. </a:t>
            </a:r>
            <a:r>
              <a:rPr lang="en-GB" sz="800" i="1" smtClean="0">
                <a:latin typeface="Arial" charset="0"/>
              </a:rPr>
              <a:t>Southern Med J</a:t>
            </a:r>
            <a:r>
              <a:rPr lang="en-GB" sz="800" smtClean="0">
                <a:latin typeface="Arial" charset="0"/>
              </a:rPr>
              <a:t> 1995;</a:t>
            </a:r>
            <a:r>
              <a:rPr lang="en-GB" sz="800" b="1" smtClean="0">
                <a:latin typeface="Arial" charset="0"/>
              </a:rPr>
              <a:t>88</a:t>
            </a:r>
            <a:r>
              <a:rPr lang="en-GB" sz="800" smtClean="0">
                <a:latin typeface="Arial" charset="0"/>
              </a:rPr>
              <a:t>(4):379–91.</a:t>
            </a:r>
          </a:p>
          <a:p>
            <a:pPr eaLnBrk="1" hangingPunct="1">
              <a:spcBef>
                <a:spcPct val="10000"/>
              </a:spcBef>
            </a:pPr>
            <a:r>
              <a:rPr lang="en-GB" sz="800" smtClean="0">
                <a:latin typeface="Arial" charset="0"/>
              </a:rPr>
              <a:t>2. National Cholesterol Education Program</a:t>
            </a:r>
            <a:r>
              <a:rPr lang="en-GB" sz="800" i="1" smtClean="0">
                <a:latin typeface="Arial" charset="0"/>
              </a:rPr>
              <a:t>. Circulation</a:t>
            </a:r>
            <a:r>
              <a:rPr lang="en-GB" sz="800" smtClean="0">
                <a:latin typeface="Arial" charset="0"/>
              </a:rPr>
              <a:t> 1994;</a:t>
            </a:r>
            <a:r>
              <a:rPr lang="en-GB" sz="800" b="1" smtClean="0">
                <a:latin typeface="Arial" charset="0"/>
              </a:rPr>
              <a:t>98</a:t>
            </a:r>
            <a:r>
              <a:rPr lang="en-GB" sz="800" smtClean="0">
                <a:latin typeface="Arial" charset="0"/>
              </a:rPr>
              <a:t>(3):1333–445.</a:t>
            </a:r>
          </a:p>
          <a:p>
            <a:pPr eaLnBrk="1" hangingPunct="1">
              <a:spcBef>
                <a:spcPct val="10000"/>
              </a:spcBef>
            </a:pPr>
            <a:r>
              <a:rPr lang="en-GB" sz="800" smtClean="0">
                <a:latin typeface="Arial" charset="0"/>
              </a:rPr>
              <a:t>3. Knopp RH. </a:t>
            </a:r>
            <a:r>
              <a:rPr lang="en-GB" sz="800" i="1" smtClean="0">
                <a:latin typeface="Arial" charset="0"/>
              </a:rPr>
              <a:t>N Engl J Med</a:t>
            </a:r>
            <a:r>
              <a:rPr lang="en-GB" sz="800" smtClean="0">
                <a:latin typeface="Arial" charset="0"/>
              </a:rPr>
              <a:t> 1999;</a:t>
            </a:r>
            <a:r>
              <a:rPr lang="en-GB" sz="800" b="1" smtClean="0">
                <a:latin typeface="Arial" charset="0"/>
              </a:rPr>
              <a:t>341</a:t>
            </a:r>
            <a:r>
              <a:rPr lang="en-GB" sz="800" smtClean="0">
                <a:latin typeface="Arial" charset="0"/>
              </a:rPr>
              <a:t>:498–511.</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96509BCD-80C4-4D8A-A1B3-46F7839DDE0E}" type="slidenum">
              <a:rPr lang="en-US" sz="1200"/>
              <a:pPr eaLnBrk="1" hangingPunct="1"/>
              <a:t>81</a:t>
            </a:fld>
            <a:endParaRPr lang="en-US" sz="1200"/>
          </a:p>
        </p:txBody>
      </p:sp>
      <p:sp>
        <p:nvSpPr>
          <p:cNvPr id="174083" name="Rectangle 2"/>
          <p:cNvSpPr>
            <a:spLocks noGrp="1" noRot="1" noChangeAspect="1" noChangeArrowheads="1" noTextEdit="1"/>
          </p:cNvSpPr>
          <p:nvPr>
            <p:ph type="sldImg"/>
          </p:nvPr>
        </p:nvSpPr>
        <p:spPr>
          <a:xfrm>
            <a:off x="1146175" y="682625"/>
            <a:ext cx="4576763" cy="3432175"/>
          </a:xfrm>
          <a:ln/>
        </p:spPr>
      </p:sp>
      <p:sp>
        <p:nvSpPr>
          <p:cNvPr id="174084" name="Rectangle 3"/>
          <p:cNvSpPr>
            <a:spLocks noGrp="1" noChangeArrowheads="1"/>
          </p:cNvSpPr>
          <p:nvPr>
            <p:ph type="body" idx="1"/>
          </p:nvPr>
        </p:nvSpPr>
        <p:spPr>
          <a:xfrm>
            <a:off x="708025" y="4341813"/>
            <a:ext cx="5403850" cy="10779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In the USA, the NCEP Expert Panel have estimated, based on data from epidemiology studies as well as intervention studies, that each 1% decrease in LDL-C equates to a 1% reduction in CHD risk.</a:t>
            </a:r>
          </a:p>
          <a:p>
            <a:pPr eaLnBrk="1" hangingPunct="1"/>
            <a:r>
              <a:rPr lang="en-US" smtClean="0"/>
              <a:t>In addition, every 1% increase in HDL-C equates to a 3% reduction in CHD risk.</a:t>
            </a:r>
            <a:endParaRPr lang="en-GB" altLang="ja-JP" smtClean="0"/>
          </a:p>
          <a:p>
            <a:pPr eaLnBrk="1" hangingPunct="1"/>
            <a:endParaRPr lang="en-US" smtClean="0"/>
          </a:p>
          <a:p>
            <a:pPr eaLnBrk="1" hangingPunct="1"/>
            <a:r>
              <a:rPr lang="en-US" b="1" smtClean="0"/>
              <a:t>Reference</a:t>
            </a:r>
          </a:p>
          <a:p>
            <a:pPr eaLnBrk="1" hangingPunct="1"/>
            <a:r>
              <a:rPr lang="en-US" smtClean="0"/>
              <a:t>1. Third Report of the NCEP Expert Panel. NIH Publication No. 01-3670 2001. http://hin.nhlbi.nih.gov/ncep_slds/menu.htm</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D98978C2-925E-4606-8122-D2EA59E71320}" type="slidenum">
              <a:rPr lang="en-US" sz="1200"/>
              <a:pPr eaLnBrk="1" hangingPunct="1"/>
              <a:t>8</a:t>
            </a:fld>
            <a:endParaRPr lang="en-US" sz="1200"/>
          </a:p>
        </p:txBody>
      </p:sp>
      <p:sp>
        <p:nvSpPr>
          <p:cNvPr id="106499"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065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r>
              <a:rPr lang="en-GB" sz="1000" smtClean="0">
                <a:latin typeface="Arial" charset="0"/>
              </a:rPr>
              <a:t>LDL cholesterol has been shown to be strongly associated with the development of atherosclerosis and the risk of CHD events in patients with established CHD (history of angina pectoris, MI etc.) and in those without CHD. This applies to women as well as men, but in women the general level of CHD risk is lower.</a:t>
            </a:r>
            <a:r>
              <a:rPr lang="en-GB" sz="1000" baseline="30000" smtClean="0">
                <a:latin typeface="Arial" charset="0"/>
              </a:rPr>
              <a:t>1</a:t>
            </a:r>
            <a:r>
              <a:rPr lang="en-GB" sz="1000" smtClean="0">
                <a:latin typeface="Arial" charset="0"/>
              </a:rPr>
              <a:t> A 10% increase in LDL cholesterol is associated with an approximate 20% increase in risk for CHD.</a:t>
            </a:r>
            <a:r>
              <a:rPr lang="en-GB" sz="1000" baseline="30000" smtClean="0">
                <a:latin typeface="Arial" charset="0"/>
              </a:rPr>
              <a:t>1</a:t>
            </a:r>
            <a:endParaRPr lang="en-GB" sz="1000" smtClean="0">
              <a:latin typeface="Arial" charset="0"/>
            </a:endParaRPr>
          </a:p>
          <a:p>
            <a:pPr eaLnBrk="1" hangingPunct="1"/>
            <a:r>
              <a:rPr lang="en-GB" sz="1000" smtClean="0">
                <a:latin typeface="Arial" charset="0"/>
              </a:rPr>
              <a:t>The association between LDL cholesterol and the risk of CHD events is considerably modified by other risk factors, such as low  HDL cholesterol, smoking, hypertension and diabetes. This modification is apparent especially when total cholesterol and LDL cholesterol are only moderately elevated.</a:t>
            </a:r>
            <a:r>
              <a:rPr lang="en-GB" sz="1000" baseline="30000" smtClean="0">
                <a:latin typeface="Arial" charset="0"/>
              </a:rPr>
              <a:t>1</a:t>
            </a:r>
            <a:r>
              <a:rPr lang="en-GB" sz="1000" smtClean="0">
                <a:latin typeface="Arial" charset="0"/>
              </a:rPr>
              <a:t> </a:t>
            </a:r>
          </a:p>
          <a:p>
            <a:pPr eaLnBrk="1" hangingPunct="1"/>
            <a:endParaRPr lang="en-GB" sz="1000" smtClean="0">
              <a:latin typeface="Arial" charset="0"/>
            </a:endParaRPr>
          </a:p>
          <a:p>
            <a:pPr eaLnBrk="1" hangingPunct="1"/>
            <a:endParaRPr lang="en-GB" sz="1000" smtClean="0">
              <a:latin typeface="Arial" charset="0"/>
            </a:endParaRPr>
          </a:p>
          <a:p>
            <a:pPr eaLnBrk="1" hangingPunct="1"/>
            <a:endParaRPr lang="en-GB" sz="1000" smtClean="0">
              <a:latin typeface="Arial" charset="0"/>
            </a:endParaRPr>
          </a:p>
          <a:p>
            <a:pPr eaLnBrk="1" hangingPunct="1"/>
            <a:r>
              <a:rPr lang="en-GB" sz="800" b="1" smtClean="0">
                <a:latin typeface="Arial" charset="0"/>
              </a:rPr>
              <a:t>Reference</a:t>
            </a:r>
            <a:endParaRPr lang="en-GB" sz="800" smtClean="0">
              <a:latin typeface="Arial" charset="0"/>
            </a:endParaRPr>
          </a:p>
          <a:p>
            <a:pPr eaLnBrk="1" hangingPunct="1"/>
            <a:r>
              <a:rPr lang="en-GB" sz="800" smtClean="0">
                <a:latin typeface="Arial" charset="0"/>
              </a:rPr>
              <a:t>1. Wood D </a:t>
            </a:r>
            <a:r>
              <a:rPr lang="en-GB" sz="800" i="1" smtClean="0">
                <a:latin typeface="Arial" charset="0"/>
              </a:rPr>
              <a:t>et al</a:t>
            </a:r>
            <a:r>
              <a:rPr lang="en-GB" sz="800" smtClean="0">
                <a:latin typeface="Arial" charset="0"/>
              </a:rPr>
              <a:t>, for the Joint European Committee, Second Task Force of European and other Societies. </a:t>
            </a:r>
            <a:r>
              <a:rPr lang="en-GB" sz="800" i="1" smtClean="0">
                <a:latin typeface="Arial" charset="0"/>
              </a:rPr>
              <a:t>Atherosclerosis</a:t>
            </a:r>
            <a:r>
              <a:rPr lang="en-GB" sz="800" smtClean="0">
                <a:latin typeface="Arial" charset="0"/>
              </a:rPr>
              <a:t> 1998;</a:t>
            </a:r>
            <a:r>
              <a:rPr lang="en-GB" sz="800" b="1" smtClean="0">
                <a:latin typeface="Arial" charset="0"/>
              </a:rPr>
              <a:t>140</a:t>
            </a:r>
            <a:r>
              <a:rPr lang="en-GB" sz="800" smtClean="0">
                <a:latin typeface="Arial" charset="0"/>
              </a:rPr>
              <a:t>:199–270.</a:t>
            </a:r>
            <a:endParaRPr lang="en-GB" sz="1000" smtClean="0">
              <a:latin typeface="Arial" charset="0"/>
            </a:endParaRPr>
          </a:p>
          <a:p>
            <a:pPr eaLnBrk="1" hangingPunct="1"/>
            <a:endParaRPr lang="en-GB" sz="10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1FF68F54-99D0-4E28-82A1-E746AEB8F521}" type="slidenum">
              <a:rPr lang="en-US" sz="1200"/>
              <a:pPr eaLnBrk="1" hangingPunct="1"/>
              <a:t>9</a:t>
            </a:fld>
            <a:endParaRPr lang="en-US" sz="1200"/>
          </a:p>
        </p:txBody>
      </p:sp>
      <p:sp>
        <p:nvSpPr>
          <p:cNvPr id="107523"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075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r>
              <a:rPr lang="en-GB" sz="1000" smtClean="0">
                <a:latin typeface="Arial" charset="0"/>
              </a:rPr>
              <a:t>Hypertriglyceridaemia</a:t>
            </a:r>
            <a:r>
              <a:rPr lang="en-GB" smtClean="0"/>
              <a:t> </a:t>
            </a:r>
            <a:r>
              <a:rPr lang="en-GB" sz="1000" smtClean="0">
                <a:latin typeface="Arial" charset="0"/>
              </a:rPr>
              <a:t>has been shown to be associated with increased risk of CHD events. However, the association is not as strong as that of LDL cholesterol, and becomes much weaker when other risk factors are taken into account. The link between triglycerides and increased CHD risk is complex and may be related to low HDL levels and highly atherogenic forms of LDL cholesterol.</a:t>
            </a:r>
            <a:r>
              <a:rPr lang="en-GB" sz="1000" baseline="30000" smtClean="0">
                <a:latin typeface="Arial" charset="0"/>
              </a:rPr>
              <a:t>1</a:t>
            </a:r>
            <a:r>
              <a:rPr lang="en-GB" sz="1000" smtClean="0">
                <a:latin typeface="Arial" charset="0"/>
              </a:rPr>
              <a:t> In fasting plasma, triglycerides are transported in VLDL synthesised in the liver, and after meals are also found in chylomicrons. Catabolism of these triglyceride-rich lipoproteins produces remnant lipoproteins that have atherogenic potential. </a:t>
            </a:r>
          </a:p>
          <a:p>
            <a:pPr eaLnBrk="1" hangingPunct="1"/>
            <a:r>
              <a:rPr lang="en-GB" sz="1000" smtClean="0">
                <a:latin typeface="Arial" charset="0"/>
              </a:rPr>
              <a:t>Normal triglyceride levels are &lt;200 mg/dl (2.3 mmol/l), borderline high 200–400 mg/dl (2.3–4.5 mmol), high 400–1000 mg/dl (4.5–11.3 mmol/l) and very high &gt;1000 mg/dl (11.3 mmol/l).</a:t>
            </a:r>
            <a:r>
              <a:rPr lang="en-GB" sz="1000" baseline="30000" smtClean="0">
                <a:latin typeface="Arial" charset="0"/>
              </a:rPr>
              <a:t>1</a:t>
            </a:r>
            <a:r>
              <a:rPr lang="en-GB" sz="1000" smtClean="0">
                <a:latin typeface="Arial" charset="0"/>
              </a:rPr>
              <a:t> </a:t>
            </a:r>
          </a:p>
          <a:p>
            <a:pPr eaLnBrk="1" hangingPunct="1"/>
            <a:r>
              <a:rPr lang="en-GB" sz="1000" smtClean="0">
                <a:latin typeface="Arial" charset="0"/>
              </a:rPr>
              <a:t>Patients with elevated triglycerides may have accompanying dyslipidaemias that increase the risk for CHD (e.g. familial combined hyperlipidaemia  or diabetic dyslipidaemia). Severe hypertriglyceridaemia (&gt;1000 mg/dl, 11.3 mmol/l), possibly due to chylomicrons and large forms of VLDL, increases the risk of pancreatitis but not CHD, as chylomicrons and VLDL are too large to enter the arterial wall.</a:t>
            </a:r>
          </a:p>
          <a:p>
            <a:pPr eaLnBrk="1" hangingPunct="1"/>
            <a:endParaRPr lang="en-GB" sz="1000" smtClean="0">
              <a:latin typeface="Arial" charset="0"/>
            </a:endParaRPr>
          </a:p>
          <a:p>
            <a:pPr eaLnBrk="1" hangingPunct="1"/>
            <a:r>
              <a:rPr lang="en-GB" sz="800" b="1" smtClean="0">
                <a:latin typeface="Arial" charset="0"/>
              </a:rPr>
              <a:t>Reference</a:t>
            </a:r>
            <a:endParaRPr lang="en-GB" sz="800" smtClean="0">
              <a:latin typeface="Arial" charset="0"/>
            </a:endParaRPr>
          </a:p>
          <a:p>
            <a:pPr eaLnBrk="1" hangingPunct="1"/>
            <a:r>
              <a:rPr lang="en-GB" sz="800" smtClean="0">
                <a:latin typeface="Arial" charset="0"/>
              </a:rPr>
              <a:t>1. National Cholesterol Education Program</a:t>
            </a:r>
            <a:r>
              <a:rPr lang="en-GB" sz="800" i="1" smtClean="0">
                <a:latin typeface="Arial" charset="0"/>
              </a:rPr>
              <a:t>. Circulation</a:t>
            </a:r>
            <a:r>
              <a:rPr lang="en-GB" sz="800" smtClean="0">
                <a:latin typeface="Arial" charset="0"/>
              </a:rPr>
              <a:t> 1994;</a:t>
            </a:r>
            <a:r>
              <a:rPr lang="en-GB" sz="800" b="1" smtClean="0">
                <a:latin typeface="Arial" charset="0"/>
              </a:rPr>
              <a:t>98</a:t>
            </a:r>
            <a:r>
              <a:rPr lang="en-GB" sz="800" smtClean="0">
                <a:latin typeface="Arial" charset="0"/>
              </a:rPr>
              <a:t>(3):1333–445</a:t>
            </a:r>
            <a:r>
              <a:rPr lang="en-GB" sz="1000" smtClean="0">
                <a:latin typeface="Arial"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74CBEAF9-9E58-4CC8-A6FF-6DD8A58DEEA4}" type="datetimeFigureOut">
              <a:rPr lang="en-US" smtClean="0"/>
              <a:pPr eaLnBrk="1" latinLnBrk="0" hangingPunct="1"/>
              <a:t>3/30/2021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A15C064-DD44-4CAC-873E-2D1F54821676}" type="slidenum">
              <a:rPr kumimoji="0" lang="en-US" smtClean="0"/>
              <a:pPr/>
              <a:t>‹#›</a:t>
            </a:fld>
            <a:endParaRPr kumimoji="0" lang="en-US" dirty="0"/>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74CBEAF9-9E58-4CC8-A6FF-6DD8A58DEEA4}" type="datetimeFigureOut">
              <a:rPr lang="en-US" smtClean="0"/>
              <a:pPr eaLnBrk="1" latinLnBrk="0" hangingPunct="1"/>
              <a:t>3/30/2021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74CBEAF9-9E58-4CC8-A6FF-6DD8A58DEEA4}" type="datetimeFigureOut">
              <a:rPr lang="en-US" smtClean="0"/>
              <a:pPr eaLnBrk="1" latinLnBrk="0" hangingPunct="1"/>
              <a:t>3/30/2021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xmlns="" val="127957785"/>
      </p:ext>
    </p:extLst>
  </p:cSld>
  <p:clrMapOvr>
    <a:masterClrMapping/>
  </p:clrMapOvr>
  <p:transition spd="slow">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74CBEAF9-9E58-4CC8-A6FF-6DD8A58DEEA4}" type="datetimeFigureOut">
              <a:rPr lang="en-US" smtClean="0"/>
              <a:pPr eaLnBrk="1" latinLnBrk="0" hangingPunct="1"/>
              <a:t>3/30/2021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CA15C064-DD44-4CAC-873E-2D1F54821676}" type="slidenum">
              <a:rPr kumimoji="0" lang="en-US" smtClean="0"/>
              <a:pPr/>
              <a:t>‹#›</a:t>
            </a:fld>
            <a:endParaRPr kumimoji="0"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74CBEAF9-9E58-4CC8-A6FF-6DD8A58DEEA4}" type="datetimeFigureOut">
              <a:rPr lang="en-US" smtClean="0"/>
              <a:pPr eaLnBrk="1" latinLnBrk="0" hangingPunct="1"/>
              <a:t>3/30/2021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74CBEAF9-9E58-4CC8-A6FF-6DD8A58DEEA4}" type="datetimeFigureOut">
              <a:rPr lang="en-US" smtClean="0"/>
              <a:pPr eaLnBrk="1" latinLnBrk="0" hangingPunct="1"/>
              <a:t>3/30/2021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74CBEAF9-9E58-4CC8-A6FF-6DD8A58DEEA4}" type="datetimeFigureOut">
              <a:rPr lang="en-US" smtClean="0"/>
              <a:pPr eaLnBrk="1" latinLnBrk="0" hangingPunct="1"/>
              <a:t>3/30/2021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CA15C064-DD44-4CAC-873E-2D1F5482167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eaLnBrk="1" latinLnBrk="0" hangingPunct="1"/>
            <a:fld id="{74CBEAF9-9E58-4CC8-A6FF-6DD8A58DEEA4}" type="datetimeFigureOut">
              <a:rPr lang="en-US" smtClean="0"/>
              <a:pPr eaLnBrk="1" latinLnBrk="0" hangingPunct="1"/>
              <a:t>3/30/2021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74CBEAF9-9E58-4CC8-A6FF-6DD8A58DEEA4}" type="datetimeFigureOut">
              <a:rPr lang="en-US" smtClean="0"/>
              <a:pPr eaLnBrk="1" latinLnBrk="0" hangingPunct="1"/>
              <a:t>3/30/2021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eaLnBrk="1" latinLnBrk="0" hangingPunct="1"/>
            <a:fld id="{74CBEAF9-9E58-4CC8-A6FF-6DD8A58DEEA4}" type="datetimeFigureOut">
              <a:rPr lang="en-US" smtClean="0"/>
              <a:pPr eaLnBrk="1" latinLnBrk="0" hangingPunct="1"/>
              <a:t>3/30/2021</a:t>
            </a:fld>
            <a:endParaRPr lang="en-US"/>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74CBEAF9-9E58-4CC8-A6FF-6DD8A58DEEA4}" type="datetimeFigureOut">
              <a:rPr lang="en-US" smtClean="0"/>
              <a:pPr eaLnBrk="1" latinLnBrk="0" hangingPunct="1"/>
              <a:t>3/30/2021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A15C064-DD44-4CAC-873E-2D1F54821676}" type="slidenum">
              <a:rPr kumimoji="0" lang="en-US" smtClean="0"/>
              <a:pPr/>
              <a:t>‹#›</a:t>
            </a:fld>
            <a:endParaRPr kumimoji="0"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lgn="l" eaLnBrk="1" latinLnBrk="0" hangingPunct="1"/>
            <a:fld id="{74CBEAF9-9E58-4CC8-A6FF-6DD8A58DEEA4}" type="datetimeFigureOut">
              <a:rPr lang="en-US" smtClean="0"/>
              <a:pPr algn="l" eaLnBrk="1" latinLnBrk="0" hangingPunct="1"/>
              <a:t>3/30/2021</a:t>
            </a:fld>
            <a:endParaRPr lang="en-US" dirty="0">
              <a:solidFill>
                <a:schemeClr val="accent1">
                  <a:shade val="75000"/>
                </a:scheme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dirty="0">
              <a:solidFill>
                <a:schemeClr val="accent1">
                  <a:shade val="75000"/>
                </a:scheme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A15C064-DD44-4CAC-873E-2D1F54821676}" type="slidenum">
              <a:rPr kumimoji="0" lang="en-US" smtClean="0"/>
              <a:pPr/>
              <a:t>‹#›</a:t>
            </a:fld>
            <a:endParaRPr kumimoji="0" lang="en-US" dirty="0">
              <a:solidFill>
                <a:schemeClr val="accent1">
                  <a:shade val="75000"/>
                </a:schemeClr>
              </a:solidFill>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ransition>
    <p:fade thruBlk="1"/>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2"/>
          <p:cNvSpPr>
            <a:spLocks noChangeArrowheads="1" noChangeShapeType="1" noTextEdit="1"/>
          </p:cNvSpPr>
          <p:nvPr/>
        </p:nvSpPr>
        <p:spPr bwMode="auto">
          <a:xfrm>
            <a:off x="1524000" y="1295400"/>
            <a:ext cx="7315200" cy="609600"/>
          </a:xfrm>
          <a:prstGeom prst="rect">
            <a:avLst/>
          </a:prstGeom>
        </p:spPr>
        <p:txBody>
          <a:bodyPr wrap="none" fromWordArt="1">
            <a:prstTxWarp prst="textPlain">
              <a:avLst>
                <a:gd name="adj" fmla="val 50000"/>
              </a:avLst>
            </a:prstTxWarp>
          </a:bodyPr>
          <a:lstStyle/>
          <a:p>
            <a:pPr algn="ctr">
              <a:defRPr/>
            </a:pPr>
            <a:r>
              <a:rPr lang="en-US" sz="5400" kern="10" dirty="0" err="1">
                <a:ln w="12700">
                  <a:solidFill>
                    <a:srgbClr val="EAEAEA"/>
                  </a:solidFill>
                  <a:round/>
                  <a:headEnd/>
                  <a:tailEnd/>
                </a:ln>
                <a:solidFill>
                  <a:srgbClr val="FF0000"/>
                </a:solidFill>
                <a:latin typeface="Arial Black"/>
              </a:rPr>
              <a:t>Dyslipidemia</a:t>
            </a:r>
            <a:r>
              <a:rPr lang="en-US" sz="5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 </a:t>
            </a:r>
            <a:r>
              <a:rPr lang="en-US" sz="5400" kern="10" dirty="0">
                <a:ln w="12700">
                  <a:solidFill>
                    <a:srgbClr val="EAEAEA"/>
                  </a:solidFill>
                  <a:round/>
                  <a:headEnd/>
                  <a:tailEnd/>
                </a:ln>
                <a:solidFill>
                  <a:srgbClr val="FF0000"/>
                </a:solidFill>
                <a:latin typeface="Arial Black"/>
              </a:rPr>
              <a:t>a</a:t>
            </a:r>
            <a:r>
              <a:rPr lang="en-US" sz="5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 </a:t>
            </a:r>
            <a:r>
              <a:rPr lang="en-US" sz="5400" kern="10" dirty="0">
                <a:ln w="12700">
                  <a:solidFill>
                    <a:srgbClr val="EAEAEA"/>
                  </a:solidFill>
                  <a:round/>
                  <a:headEnd/>
                  <a:tailEnd/>
                </a:ln>
                <a:solidFill>
                  <a:srgbClr val="FF0000"/>
                </a:solidFill>
                <a:latin typeface="Arial Black"/>
              </a:rPr>
              <a:t>silent killer</a:t>
            </a:r>
          </a:p>
        </p:txBody>
      </p:sp>
      <p:sp>
        <p:nvSpPr>
          <p:cNvPr id="7171" name="WordArt 3"/>
          <p:cNvSpPr>
            <a:spLocks noChangeArrowheads="1" noChangeShapeType="1" noTextEdit="1"/>
          </p:cNvSpPr>
          <p:nvPr/>
        </p:nvSpPr>
        <p:spPr bwMode="auto">
          <a:xfrm>
            <a:off x="4114800" y="3276600"/>
            <a:ext cx="4343400" cy="4572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latin typeface="Arial Black"/>
              </a:rPr>
              <a:t>Prof. Quazi Tarikul Islam</a:t>
            </a:r>
          </a:p>
        </p:txBody>
      </p:sp>
      <p:sp>
        <p:nvSpPr>
          <p:cNvPr id="7172" name="WordArt 4"/>
          <p:cNvSpPr>
            <a:spLocks noChangeArrowheads="1" noChangeShapeType="1" noTextEdit="1"/>
          </p:cNvSpPr>
          <p:nvPr/>
        </p:nvSpPr>
        <p:spPr bwMode="auto">
          <a:xfrm>
            <a:off x="5791200" y="3943350"/>
            <a:ext cx="2667000" cy="47625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1000" kern="10" dirty="0">
                <a:latin typeface="Arial Black"/>
              </a:rPr>
              <a:t>FCPS, </a:t>
            </a:r>
            <a:r>
              <a:rPr lang="en-US" sz="1000" kern="10" dirty="0" smtClean="0">
                <a:latin typeface="Arial Black"/>
              </a:rPr>
              <a:t>FACP, FRCP (</a:t>
            </a:r>
            <a:r>
              <a:rPr lang="en-US" sz="1000" kern="10" dirty="0" err="1" smtClean="0">
                <a:latin typeface="Arial Black"/>
              </a:rPr>
              <a:t>Glasg</a:t>
            </a:r>
            <a:r>
              <a:rPr lang="en-US" sz="1000" kern="10" dirty="0" smtClean="0">
                <a:latin typeface="Arial Black"/>
              </a:rPr>
              <a:t>. </a:t>
            </a:r>
            <a:r>
              <a:rPr lang="en-US" sz="1000" kern="10" dirty="0" err="1" smtClean="0">
                <a:latin typeface="Arial Black"/>
              </a:rPr>
              <a:t>Edin</a:t>
            </a:r>
            <a:r>
              <a:rPr lang="en-US" sz="1000" kern="10" dirty="0" smtClean="0">
                <a:latin typeface="Arial Black"/>
              </a:rPr>
              <a:t>.)</a:t>
            </a:r>
            <a:endParaRPr lang="en-US" sz="1000" kern="10" dirty="0">
              <a:latin typeface="Arial Black"/>
            </a:endParaRPr>
          </a:p>
        </p:txBody>
      </p:sp>
      <p:sp>
        <p:nvSpPr>
          <p:cNvPr id="7173" name="WordArt 5"/>
          <p:cNvSpPr>
            <a:spLocks noChangeArrowheads="1" noChangeShapeType="1" noTextEdit="1"/>
          </p:cNvSpPr>
          <p:nvPr/>
        </p:nvSpPr>
        <p:spPr bwMode="auto">
          <a:xfrm>
            <a:off x="4133850" y="4572000"/>
            <a:ext cx="432435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latin typeface="Arial Black"/>
              </a:rPr>
              <a:t> Professor of Medicine</a:t>
            </a:r>
          </a:p>
        </p:txBody>
      </p:sp>
      <p:sp>
        <p:nvSpPr>
          <p:cNvPr id="7174" name="WordArt 6"/>
          <p:cNvSpPr>
            <a:spLocks noChangeArrowheads="1" noChangeShapeType="1" noTextEdit="1"/>
          </p:cNvSpPr>
          <p:nvPr/>
        </p:nvSpPr>
        <p:spPr bwMode="auto">
          <a:xfrm>
            <a:off x="4133850" y="5334000"/>
            <a:ext cx="4324350" cy="4572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smtClean="0">
                <a:latin typeface="Arial Black"/>
              </a:rPr>
              <a:t>Popular </a:t>
            </a:r>
            <a:r>
              <a:rPr lang="en-US" sz="2000" kern="10" dirty="0">
                <a:latin typeface="Arial Black"/>
              </a:rPr>
              <a:t>Medical College</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idx="1"/>
          </p:nvPr>
        </p:nvSpPr>
        <p:spPr bwMode="auto">
          <a:xfrm>
            <a:off x="1371600" y="914400"/>
            <a:ext cx="7772400" cy="5943600"/>
          </a:xfrm>
          <a:noFill/>
          <a:ln>
            <a:noFill/>
            <a:miter lim="800000"/>
            <a:headEnd/>
            <a:tailEnd/>
          </a:ln>
        </p:spPr>
        <p:txBody>
          <a:bodyPr vert="horz" wrap="square" lIns="92075" tIns="46038" rIns="92075" bIns="46038" numCol="1" anchor="t" anchorCtr="0" compatLnSpc="1">
            <a:prstTxWarp prst="textNoShape">
              <a:avLst/>
            </a:prstTxWarp>
          </a:bodyPr>
          <a:lstStyle/>
          <a:p>
            <a:pPr eaLnBrk="1" hangingPunct="1">
              <a:lnSpc>
                <a:spcPct val="150000"/>
              </a:lnSpc>
              <a:buSzPct val="80000"/>
              <a:defRPr/>
            </a:pPr>
            <a:r>
              <a:rPr lang="en-GB" sz="2600" b="1" dirty="0" smtClean="0">
                <a:latin typeface="Arial Narrow" pitchFamily="34" charset="0"/>
              </a:rPr>
              <a:t>HDL    cholesterol   has   a   protective    effect   for   risk   of atherosclerosis and CHD</a:t>
            </a:r>
          </a:p>
          <a:p>
            <a:pPr eaLnBrk="1" hangingPunct="1">
              <a:lnSpc>
                <a:spcPct val="150000"/>
              </a:lnSpc>
              <a:buSzPct val="80000"/>
              <a:defRPr/>
            </a:pPr>
            <a:r>
              <a:rPr lang="en-GB" sz="2600" b="1" dirty="0" smtClean="0">
                <a:latin typeface="Arial Narrow" pitchFamily="34" charset="0"/>
              </a:rPr>
              <a:t>The lower the  HDL cholesterol level,  the higher the risk for atherosclerosis and CHD</a:t>
            </a:r>
          </a:p>
          <a:p>
            <a:pPr lvl="1" eaLnBrk="1" hangingPunct="1">
              <a:lnSpc>
                <a:spcPct val="150000"/>
              </a:lnSpc>
              <a:buSzPct val="70000"/>
              <a:defRPr/>
            </a:pPr>
            <a:r>
              <a:rPr lang="en-GB" sz="2600" b="1" dirty="0" smtClean="0">
                <a:latin typeface="Arial Narrow" pitchFamily="34" charset="0"/>
              </a:rPr>
              <a:t>low level (&lt;35mg/dl, 0.9mmol/l) increases risk</a:t>
            </a:r>
          </a:p>
          <a:p>
            <a:pPr eaLnBrk="1" hangingPunct="1">
              <a:lnSpc>
                <a:spcPct val="150000"/>
              </a:lnSpc>
              <a:buSzPct val="80000"/>
              <a:defRPr/>
            </a:pPr>
            <a:r>
              <a:rPr lang="en-GB" sz="2600" b="1" dirty="0" smtClean="0">
                <a:latin typeface="Arial Narrow" pitchFamily="34" charset="0"/>
              </a:rPr>
              <a:t>HDL cholesterol tends to be low when triglycerides are high</a:t>
            </a:r>
          </a:p>
          <a:p>
            <a:pPr eaLnBrk="1" hangingPunct="1">
              <a:lnSpc>
                <a:spcPct val="150000"/>
              </a:lnSpc>
              <a:buSzPct val="80000"/>
              <a:defRPr/>
            </a:pPr>
            <a:r>
              <a:rPr lang="en-GB" sz="2600" b="1" dirty="0" smtClean="0">
                <a:latin typeface="Arial Narrow" pitchFamily="34" charset="0"/>
              </a:rPr>
              <a:t>HDL   cholesterol    is   lowered   by   smoking,  obesity  and physical inactivity</a:t>
            </a:r>
          </a:p>
        </p:txBody>
      </p:sp>
      <p:sp>
        <p:nvSpPr>
          <p:cNvPr id="16387" name="WordArt 4"/>
          <p:cNvSpPr>
            <a:spLocks noChangeArrowheads="1" noChangeShapeType="1" noTextEdit="1"/>
          </p:cNvSpPr>
          <p:nvPr/>
        </p:nvSpPr>
        <p:spPr bwMode="auto">
          <a:xfrm>
            <a:off x="2971800" y="228600"/>
            <a:ext cx="39624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kern="10" dirty="0">
                <a:solidFill>
                  <a:schemeClr val="tx2">
                    <a:lumMod val="75000"/>
                  </a:schemeClr>
                </a:solidFill>
                <a:latin typeface="Arial Black"/>
              </a:rPr>
              <a:t>HDL Cholesterol</a:t>
            </a: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bwMode="auto">
          <a:xfrm>
            <a:off x="1371600" y="838200"/>
            <a:ext cx="7772400" cy="5562600"/>
          </a:xfrm>
          <a:noFill/>
          <a:ln>
            <a:noFill/>
            <a:miter lim="800000"/>
            <a:headEnd/>
            <a:tailEnd/>
          </a:ln>
          <a:extLst/>
        </p:spPr>
        <p:txBody>
          <a:bodyPr vert="horz" wrap="square" lIns="92075" tIns="46038" rIns="92075" bIns="46038" numCol="1" anchor="t" anchorCtr="0" compatLnSpc="1">
            <a:prstTxWarp prst="textNoShape">
              <a:avLst/>
            </a:prstTxWarp>
          </a:bodyPr>
          <a:lstStyle/>
          <a:p>
            <a:pPr algn="just" eaLnBrk="1" hangingPunct="1">
              <a:lnSpc>
                <a:spcPct val="130000"/>
              </a:lnSpc>
              <a:buSzPct val="80000"/>
            </a:pPr>
            <a:r>
              <a:rPr lang="en-GB" sz="2800" b="1" smtClean="0">
                <a:latin typeface="Arial Narrow" pitchFamily="34" charset="0"/>
              </a:rPr>
              <a:t>Main protein content of lipoproteins</a:t>
            </a:r>
          </a:p>
          <a:p>
            <a:pPr algn="just" eaLnBrk="1" hangingPunct="1">
              <a:lnSpc>
                <a:spcPct val="130000"/>
              </a:lnSpc>
              <a:buSzPct val="80000"/>
            </a:pPr>
            <a:r>
              <a:rPr lang="en-GB" sz="2800" b="1" smtClean="0">
                <a:latin typeface="Arial Narrow" pitchFamily="34" charset="0"/>
              </a:rPr>
              <a:t>Functions include:</a:t>
            </a:r>
          </a:p>
          <a:p>
            <a:pPr lvl="1" algn="just" eaLnBrk="1" hangingPunct="1">
              <a:lnSpc>
                <a:spcPct val="130000"/>
              </a:lnSpc>
              <a:buSzPct val="70000"/>
            </a:pPr>
            <a:r>
              <a:rPr lang="en-GB" b="1" smtClean="0">
                <a:latin typeface="Arial Narrow" pitchFamily="34" charset="0"/>
              </a:rPr>
              <a:t>facilitation of lipid transport</a:t>
            </a:r>
          </a:p>
          <a:p>
            <a:pPr lvl="1" algn="just" eaLnBrk="1" hangingPunct="1">
              <a:lnSpc>
                <a:spcPct val="130000"/>
              </a:lnSpc>
              <a:buSzPct val="70000"/>
            </a:pPr>
            <a:r>
              <a:rPr lang="en-GB" b="1" smtClean="0">
                <a:latin typeface="Arial Narrow" pitchFamily="34" charset="0"/>
              </a:rPr>
              <a:t>activation of three enzymes in lipid metabolism</a:t>
            </a:r>
          </a:p>
          <a:p>
            <a:pPr lvl="1" algn="just" eaLnBrk="1" hangingPunct="1">
              <a:lnSpc>
                <a:spcPct val="130000"/>
              </a:lnSpc>
              <a:buSzPct val="70000"/>
              <a:buFontTx/>
              <a:buNone/>
            </a:pPr>
            <a:r>
              <a:rPr lang="en-GB" b="1" smtClean="0">
                <a:latin typeface="Arial Narrow" pitchFamily="34" charset="0"/>
              </a:rPr>
              <a:t>   lecithin cholesterol acyltransferase (LCAT), lipoprotein lipase (LPL), hepatic triglyceride lipase (HTGL)</a:t>
            </a:r>
          </a:p>
          <a:p>
            <a:pPr lvl="1" algn="just" eaLnBrk="1" hangingPunct="1">
              <a:lnSpc>
                <a:spcPct val="130000"/>
              </a:lnSpc>
              <a:buSzPct val="70000"/>
            </a:pPr>
            <a:r>
              <a:rPr lang="en-GB" b="1" smtClean="0">
                <a:latin typeface="Arial Narrow" pitchFamily="34" charset="0"/>
              </a:rPr>
              <a:t>binding to cell surface receptors</a:t>
            </a:r>
          </a:p>
        </p:txBody>
      </p:sp>
      <p:sp>
        <p:nvSpPr>
          <p:cNvPr id="17411" name="WordArt 4"/>
          <p:cNvSpPr>
            <a:spLocks noChangeArrowheads="1" noChangeShapeType="1" noTextEdit="1"/>
          </p:cNvSpPr>
          <p:nvPr/>
        </p:nvSpPr>
        <p:spPr bwMode="auto">
          <a:xfrm>
            <a:off x="3048000" y="228600"/>
            <a:ext cx="38862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kern="10" dirty="0" err="1">
                <a:solidFill>
                  <a:schemeClr val="tx2">
                    <a:lumMod val="75000"/>
                  </a:schemeClr>
                </a:solidFill>
                <a:latin typeface="Arial Black"/>
              </a:rPr>
              <a:t>Apolipoproteins</a:t>
            </a:r>
            <a:endParaRPr lang="en-US" kern="10" dirty="0">
              <a:solidFill>
                <a:schemeClr val="tx2">
                  <a:lumMod val="75000"/>
                </a:schemeClr>
              </a:solidFill>
              <a:latin typeface="Arial Black"/>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04952" y="0"/>
            <a:ext cx="8635697" cy="1652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lnSpc>
                <a:spcPct val="130000"/>
              </a:lnSpc>
            </a:pPr>
            <a:r>
              <a:rPr lang="en-US" sz="2600" b="1" dirty="0" err="1">
                <a:solidFill>
                  <a:schemeClr val="tx2">
                    <a:lumMod val="75000"/>
                  </a:schemeClr>
                </a:solidFill>
                <a:latin typeface="Tahoma" pitchFamily="34" charset="0"/>
                <a:cs typeface="Tahoma" pitchFamily="34" charset="0"/>
              </a:rPr>
              <a:t>Apolipoproteins</a:t>
            </a:r>
            <a:r>
              <a:rPr lang="en-US" sz="2600" b="1" dirty="0">
                <a:solidFill>
                  <a:schemeClr val="tx2">
                    <a:lumMod val="75000"/>
                  </a:schemeClr>
                </a:solidFill>
                <a:latin typeface="Tahoma" pitchFamily="34" charset="0"/>
                <a:cs typeface="Tahoma" pitchFamily="34" charset="0"/>
              </a:rPr>
              <a:t>, their associated lipoprotein class </a:t>
            </a:r>
          </a:p>
          <a:p>
            <a:pPr algn="ctr" eaLnBrk="1" hangingPunct="1">
              <a:lnSpc>
                <a:spcPct val="130000"/>
              </a:lnSpc>
            </a:pPr>
            <a:endParaRPr lang="en-US" sz="2600" b="1" dirty="0" smtClean="0">
              <a:solidFill>
                <a:schemeClr val="tx2">
                  <a:lumMod val="75000"/>
                </a:schemeClr>
              </a:solidFill>
              <a:latin typeface="Tahoma" pitchFamily="34" charset="0"/>
              <a:cs typeface="Tahoma" pitchFamily="34" charset="0"/>
            </a:endParaRPr>
          </a:p>
          <a:p>
            <a:pPr algn="ctr" eaLnBrk="1" hangingPunct="1">
              <a:lnSpc>
                <a:spcPct val="130000"/>
              </a:lnSpc>
            </a:pPr>
            <a:r>
              <a:rPr lang="en-US" sz="2600" b="1" dirty="0" smtClean="0">
                <a:solidFill>
                  <a:schemeClr val="tx2">
                    <a:lumMod val="75000"/>
                  </a:schemeClr>
                </a:solidFill>
                <a:latin typeface="Tahoma" pitchFamily="34" charset="0"/>
                <a:cs typeface="Tahoma" pitchFamily="34" charset="0"/>
              </a:rPr>
              <a:t>and </a:t>
            </a:r>
            <a:r>
              <a:rPr lang="en-US" sz="2600" b="1" dirty="0">
                <a:solidFill>
                  <a:schemeClr val="tx2">
                    <a:lumMod val="75000"/>
                  </a:schemeClr>
                </a:solidFill>
                <a:latin typeface="Tahoma" pitchFamily="34" charset="0"/>
                <a:cs typeface="Tahoma" pitchFamily="34" charset="0"/>
              </a:rPr>
              <a:t>their functions</a:t>
            </a:r>
          </a:p>
        </p:txBody>
      </p:sp>
      <p:graphicFrame>
        <p:nvGraphicFramePr>
          <p:cNvPr id="211080" name="Group 136"/>
          <p:cNvGraphicFramePr>
            <a:graphicFrameLocks noGrp="1"/>
          </p:cNvGraphicFramePr>
          <p:nvPr>
            <p:extLst>
              <p:ext uri="{D42A27DB-BD31-4B8C-83A1-F6EECF244321}">
                <p14:modId xmlns:p14="http://schemas.microsoft.com/office/powerpoint/2010/main" xmlns="" val="1274633243"/>
              </p:ext>
            </p:extLst>
          </p:nvPr>
        </p:nvGraphicFramePr>
        <p:xfrm>
          <a:off x="1371600" y="1676400"/>
          <a:ext cx="7772400" cy="4724401"/>
        </p:xfrm>
        <a:graphic>
          <a:graphicData uri="http://schemas.openxmlformats.org/drawingml/2006/table">
            <a:tbl>
              <a:tblPr/>
              <a:tblGrid>
                <a:gridCol w="2146663"/>
                <a:gridCol w="2516777"/>
                <a:gridCol w="3108960"/>
              </a:tblGrid>
              <a:tr h="8582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CC3300"/>
                          </a:solidFill>
                          <a:effectLst/>
                          <a:latin typeface="Arial Narrow" pitchFamily="34" charset="0"/>
                          <a:cs typeface="Arial" charset="0"/>
                        </a:rPr>
                        <a:t>Apolipoprotein</a:t>
                      </a:r>
                      <a:r>
                        <a:rPr kumimoji="0" lang="en-US" sz="2000" b="1" i="0" u="none" strike="noStrike" cap="none" normalizeH="0" baseline="0" dirty="0" smtClean="0">
                          <a:ln>
                            <a:noFill/>
                          </a:ln>
                          <a:solidFill>
                            <a:srgbClr val="CC3300"/>
                          </a:solidFill>
                          <a:effectLst/>
                          <a:latin typeface="Arial Narrow" pitchFamily="34"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C3300"/>
                          </a:solidFill>
                          <a:effectLst/>
                          <a:latin typeface="Arial Narrow" pitchFamily="34" charset="0"/>
                          <a:cs typeface="Arial" charset="0"/>
                        </a:rPr>
                        <a:t>(sub class)</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C3300"/>
                          </a:solidFill>
                          <a:effectLst/>
                          <a:latin typeface="Arial Narrow" pitchFamily="34" charset="0"/>
                          <a:cs typeface="Arial" charset="0"/>
                        </a:rPr>
                        <a:t>Lipoprotein class</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C3300"/>
                          </a:solidFill>
                          <a:effectLst/>
                          <a:latin typeface="Arial Narrow" pitchFamily="34" charset="0"/>
                          <a:cs typeface="Arial" charset="0"/>
                        </a:rPr>
                        <a:t>Functions</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alpha val="50000"/>
                      </a:schemeClr>
                    </a:solidFill>
                  </a:tcPr>
                </a:tc>
              </a:tr>
              <a:tr h="7616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66FF"/>
                          </a:solidFill>
                          <a:effectLst/>
                          <a:latin typeface="Arial Narrow" pitchFamily="34" charset="0"/>
                          <a:cs typeface="Arial" charset="0"/>
                        </a:rPr>
                        <a:t>A (A</a:t>
                      </a:r>
                      <a:r>
                        <a:rPr kumimoji="0" lang="en-US" sz="2000" b="1" i="0" u="none" strike="noStrike" cap="none" normalizeH="0" baseline="-25000" smtClean="0">
                          <a:ln>
                            <a:noFill/>
                          </a:ln>
                          <a:solidFill>
                            <a:srgbClr val="0066FF"/>
                          </a:solidFill>
                          <a:effectLst/>
                          <a:latin typeface="Arial Narrow" pitchFamily="34" charset="0"/>
                          <a:cs typeface="Arial" charset="0"/>
                        </a:rPr>
                        <a:t>I </a:t>
                      </a:r>
                      <a:r>
                        <a:rPr kumimoji="0" lang="en-US" sz="2000" b="1" i="0" u="none" strike="noStrike" cap="none" normalizeH="0" baseline="0" smtClean="0">
                          <a:ln>
                            <a:noFill/>
                          </a:ln>
                          <a:solidFill>
                            <a:srgbClr val="0066FF"/>
                          </a:solidFill>
                          <a:effectLst/>
                          <a:latin typeface="Arial Narrow" pitchFamily="34" charset="0"/>
                          <a:cs typeface="Arial" charset="0"/>
                        </a:rPr>
                        <a:t>, A</a:t>
                      </a:r>
                      <a:r>
                        <a:rPr kumimoji="0" lang="en-US" sz="2000" b="1" i="0" u="none" strike="noStrike" cap="none" normalizeH="0" baseline="-25000" smtClean="0">
                          <a:ln>
                            <a:noFill/>
                          </a:ln>
                          <a:solidFill>
                            <a:srgbClr val="0066FF"/>
                          </a:solidFill>
                          <a:effectLst/>
                          <a:latin typeface="Arial Narrow" pitchFamily="34" charset="0"/>
                          <a:cs typeface="Arial" charset="0"/>
                        </a:rPr>
                        <a:t>II</a:t>
                      </a:r>
                      <a:r>
                        <a:rPr kumimoji="0" lang="en-US" sz="2000" b="1" i="0" u="none" strike="noStrike" cap="none" normalizeH="0" baseline="0" smtClean="0">
                          <a:ln>
                            <a:noFill/>
                          </a:ln>
                          <a:solidFill>
                            <a:srgbClr val="0066FF"/>
                          </a:solidFill>
                          <a:effectLst/>
                          <a:latin typeface="Arial Narrow" pitchFamily="34" charset="0"/>
                          <a:cs typeface="Arial" charset="0"/>
                        </a:rPr>
                        <a:t> &amp; A</a:t>
                      </a:r>
                      <a:r>
                        <a:rPr kumimoji="0" lang="en-US" sz="2000" b="1" i="0" u="none" strike="noStrike" cap="none" normalizeH="0" baseline="-25000" smtClean="0">
                          <a:ln>
                            <a:noFill/>
                          </a:ln>
                          <a:solidFill>
                            <a:srgbClr val="0066FF"/>
                          </a:solidFill>
                          <a:effectLst/>
                          <a:latin typeface="Arial Narrow" pitchFamily="34" charset="0"/>
                          <a:cs typeface="Arial" charset="0"/>
                        </a:rPr>
                        <a:t>IV</a:t>
                      </a:r>
                      <a:r>
                        <a:rPr kumimoji="0" lang="en-US" sz="2000" b="1" i="0" u="none" strike="noStrike" cap="none" normalizeH="0" baseline="0" smtClean="0">
                          <a:ln>
                            <a:noFill/>
                          </a:ln>
                          <a:solidFill>
                            <a:srgbClr val="0066FF"/>
                          </a:solidFill>
                          <a:effectLst/>
                          <a:latin typeface="Arial Narrow" pitchFamily="34" charset="0"/>
                          <a:cs typeface="Arial" charset="0"/>
                        </a:rPr>
                        <a:t>)</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HDL</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cs typeface="Arial" charset="0"/>
                        </a:rPr>
                        <a:t>LCAT activation, Scavenger</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alpha val="50000"/>
                      </a:schemeClr>
                    </a:solidFill>
                  </a:tcPr>
                </a:tc>
              </a:tr>
              <a:tr h="789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66FF"/>
                          </a:solidFill>
                          <a:effectLst/>
                          <a:latin typeface="Arial Narrow" pitchFamily="34" charset="0"/>
                          <a:cs typeface="Arial" charset="0"/>
                        </a:rPr>
                        <a:t>B (B</a:t>
                      </a:r>
                      <a:r>
                        <a:rPr kumimoji="0" lang="en-US" sz="2000" b="1" i="0" u="none" strike="noStrike" cap="none" normalizeH="0" baseline="-25000" smtClean="0">
                          <a:ln>
                            <a:noFill/>
                          </a:ln>
                          <a:solidFill>
                            <a:srgbClr val="0066FF"/>
                          </a:solidFill>
                          <a:effectLst/>
                          <a:latin typeface="Arial Narrow" pitchFamily="34" charset="0"/>
                          <a:cs typeface="Arial" charset="0"/>
                        </a:rPr>
                        <a:t>48</a:t>
                      </a:r>
                      <a:r>
                        <a:rPr kumimoji="0" lang="en-US" sz="2000" b="1" i="0" u="none" strike="noStrike" cap="none" normalizeH="0" baseline="0" smtClean="0">
                          <a:ln>
                            <a:noFill/>
                          </a:ln>
                          <a:solidFill>
                            <a:srgbClr val="0066FF"/>
                          </a:solidFill>
                          <a:effectLst/>
                          <a:latin typeface="Arial Narrow" pitchFamily="34" charset="0"/>
                          <a:cs typeface="Arial" charset="0"/>
                        </a:rPr>
                        <a:t> &amp; B</a:t>
                      </a:r>
                      <a:r>
                        <a:rPr kumimoji="0" lang="en-US" sz="2000" b="1" i="0" u="none" strike="noStrike" cap="none" normalizeH="0" baseline="-25000" smtClean="0">
                          <a:ln>
                            <a:noFill/>
                          </a:ln>
                          <a:solidFill>
                            <a:srgbClr val="0066FF"/>
                          </a:solidFill>
                          <a:effectLst/>
                          <a:latin typeface="Arial Narrow" pitchFamily="34" charset="0"/>
                          <a:cs typeface="Arial" charset="0"/>
                        </a:rPr>
                        <a:t>100</a:t>
                      </a:r>
                      <a:r>
                        <a:rPr kumimoji="0" lang="en-US" sz="2000" b="1" i="0" u="none" strike="noStrike" cap="none" normalizeH="0" baseline="0" smtClean="0">
                          <a:ln>
                            <a:noFill/>
                          </a:ln>
                          <a:solidFill>
                            <a:srgbClr val="0066FF"/>
                          </a:solidFill>
                          <a:effectLst/>
                          <a:latin typeface="Arial Narrow" pitchFamily="34" charset="0"/>
                          <a:cs typeface="Arial" charset="0"/>
                        </a:rPr>
                        <a:t>)</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Chylomicron, VLDL, LDL &amp; IDL</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cs typeface="Arial" charset="0"/>
                        </a:rPr>
                        <a:t>Cholesterol carrier to tissues</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alpha val="50000"/>
                      </a:schemeClr>
                    </a:solidFill>
                  </a:tcPr>
                </a:tc>
              </a:tr>
              <a:tr h="7634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66FF"/>
                          </a:solidFill>
                          <a:effectLst/>
                          <a:latin typeface="Arial Narrow" pitchFamily="34" charset="0"/>
                          <a:cs typeface="Arial" charset="0"/>
                        </a:rPr>
                        <a:t>C (C</a:t>
                      </a:r>
                      <a:r>
                        <a:rPr kumimoji="0" lang="en-US" sz="2000" b="1" i="0" u="none" strike="noStrike" cap="none" normalizeH="0" baseline="-25000" smtClean="0">
                          <a:ln>
                            <a:noFill/>
                          </a:ln>
                          <a:solidFill>
                            <a:srgbClr val="0066FF"/>
                          </a:solidFill>
                          <a:effectLst/>
                          <a:latin typeface="Arial Narrow" pitchFamily="34" charset="0"/>
                          <a:cs typeface="Arial" charset="0"/>
                        </a:rPr>
                        <a:t>I</a:t>
                      </a:r>
                      <a:r>
                        <a:rPr kumimoji="0" lang="en-US" sz="2000" b="1" i="0" u="none" strike="noStrike" cap="none" normalizeH="0" baseline="0" smtClean="0">
                          <a:ln>
                            <a:noFill/>
                          </a:ln>
                          <a:solidFill>
                            <a:srgbClr val="0066FF"/>
                          </a:solidFill>
                          <a:effectLst/>
                          <a:latin typeface="Arial Narrow" pitchFamily="34" charset="0"/>
                          <a:cs typeface="Arial" charset="0"/>
                        </a:rPr>
                        <a:t> , C</a:t>
                      </a:r>
                      <a:r>
                        <a:rPr kumimoji="0" lang="en-US" sz="2000" b="1" i="0" u="none" strike="noStrike" cap="none" normalizeH="0" baseline="-25000" smtClean="0">
                          <a:ln>
                            <a:noFill/>
                          </a:ln>
                          <a:solidFill>
                            <a:srgbClr val="0066FF"/>
                          </a:solidFill>
                          <a:effectLst/>
                          <a:latin typeface="Arial Narrow" pitchFamily="34" charset="0"/>
                          <a:cs typeface="Arial" charset="0"/>
                        </a:rPr>
                        <a:t>II</a:t>
                      </a:r>
                      <a:r>
                        <a:rPr kumimoji="0" lang="en-US" sz="2000" b="1" i="0" u="none" strike="noStrike" cap="none" normalizeH="0" baseline="0" smtClean="0">
                          <a:ln>
                            <a:noFill/>
                          </a:ln>
                          <a:solidFill>
                            <a:srgbClr val="0066FF"/>
                          </a:solidFill>
                          <a:effectLst/>
                          <a:latin typeface="Arial Narrow" pitchFamily="34" charset="0"/>
                          <a:cs typeface="Arial" charset="0"/>
                        </a:rPr>
                        <a:t> &amp; C</a:t>
                      </a:r>
                      <a:r>
                        <a:rPr kumimoji="0" lang="en-US" sz="2000" b="1" i="0" u="none" strike="noStrike" cap="none" normalizeH="0" baseline="-25000" smtClean="0">
                          <a:ln>
                            <a:noFill/>
                          </a:ln>
                          <a:solidFill>
                            <a:srgbClr val="0066FF"/>
                          </a:solidFill>
                          <a:effectLst/>
                          <a:latin typeface="Arial Narrow" pitchFamily="34" charset="0"/>
                          <a:cs typeface="Arial" charset="0"/>
                        </a:rPr>
                        <a:t>III</a:t>
                      </a:r>
                      <a:r>
                        <a:rPr kumimoji="0" lang="en-US" sz="2000" b="1" i="0" u="none" strike="noStrike" cap="none" normalizeH="0" baseline="0" smtClean="0">
                          <a:ln>
                            <a:noFill/>
                          </a:ln>
                          <a:solidFill>
                            <a:srgbClr val="0066FF"/>
                          </a:solidFill>
                          <a:effectLst/>
                          <a:latin typeface="Arial Narrow" pitchFamily="34" charset="0"/>
                          <a:cs typeface="Arial" charset="0"/>
                        </a:rPr>
                        <a:t>)</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HDL &amp; VLDL</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cs typeface="Arial" charset="0"/>
                        </a:rPr>
                        <a:t>Lipoprotein lipase activator</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alpha val="50000"/>
                      </a:schemeClr>
                    </a:solidFill>
                  </a:tcPr>
                </a:tc>
              </a:tr>
              <a:tr h="7616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66FF"/>
                          </a:solidFill>
                          <a:effectLst/>
                          <a:latin typeface="Arial Narrow" pitchFamily="34" charset="0"/>
                          <a:cs typeface="Arial" charset="0"/>
                        </a:rPr>
                        <a:t>D</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cs typeface="Arial" charset="0"/>
                        </a:rPr>
                        <a:t>HDL</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Not clearly defined</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alpha val="50000"/>
                      </a:schemeClr>
                    </a:solidFill>
                  </a:tcPr>
                </a:tc>
              </a:tr>
              <a:tr h="789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66FF"/>
                          </a:solidFill>
                          <a:effectLst/>
                          <a:latin typeface="Arial Narrow" pitchFamily="34" charset="0"/>
                          <a:cs typeface="Arial" charset="0"/>
                        </a:rPr>
                        <a:t>E</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cs typeface="Arial" charset="0"/>
                        </a:rPr>
                        <a:t>Chylomicron, VLDL, LDL, IDL &amp; HDL</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Cholesterol transport</a:t>
                      </a:r>
                    </a:p>
                  </a:txBody>
                  <a:tcPr marT="45717" marB="4571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3"/>
          <p:cNvGrpSpPr>
            <a:grpSpLocks/>
          </p:cNvGrpSpPr>
          <p:nvPr/>
        </p:nvGrpSpPr>
        <p:grpSpPr bwMode="auto">
          <a:xfrm>
            <a:off x="1377950" y="1450975"/>
            <a:ext cx="7156450" cy="4035425"/>
            <a:chOff x="772" y="1020"/>
            <a:chExt cx="4508" cy="2542"/>
          </a:xfrm>
        </p:grpSpPr>
        <p:sp>
          <p:nvSpPr>
            <p:cNvPr id="19461" name="Freeform 2"/>
            <p:cNvSpPr>
              <a:spLocks/>
            </p:cNvSpPr>
            <p:nvPr/>
          </p:nvSpPr>
          <p:spPr bwMode="auto">
            <a:xfrm>
              <a:off x="1341" y="1053"/>
              <a:ext cx="1615" cy="338"/>
            </a:xfrm>
            <a:custGeom>
              <a:avLst/>
              <a:gdLst>
                <a:gd name="T0" fmla="*/ 1388 w 1615"/>
                <a:gd name="T1" fmla="*/ 1 h 338"/>
                <a:gd name="T2" fmla="*/ 1400 w 1615"/>
                <a:gd name="T3" fmla="*/ 1 h 338"/>
                <a:gd name="T4" fmla="*/ 1412 w 1615"/>
                <a:gd name="T5" fmla="*/ 2 h 338"/>
                <a:gd name="T6" fmla="*/ 1423 w 1615"/>
                <a:gd name="T7" fmla="*/ 3 h 338"/>
                <a:gd name="T8" fmla="*/ 1435 w 1615"/>
                <a:gd name="T9" fmla="*/ 5 h 338"/>
                <a:gd name="T10" fmla="*/ 1447 w 1615"/>
                <a:gd name="T11" fmla="*/ 7 h 338"/>
                <a:gd name="T12" fmla="*/ 1458 w 1615"/>
                <a:gd name="T13" fmla="*/ 10 h 338"/>
                <a:gd name="T14" fmla="*/ 1470 w 1615"/>
                <a:gd name="T15" fmla="*/ 13 h 338"/>
                <a:gd name="T16" fmla="*/ 1481 w 1615"/>
                <a:gd name="T17" fmla="*/ 16 h 338"/>
                <a:gd name="T18" fmla="*/ 1491 w 1615"/>
                <a:gd name="T19" fmla="*/ 20 h 338"/>
                <a:gd name="T20" fmla="*/ 1502 w 1615"/>
                <a:gd name="T21" fmla="*/ 24 h 338"/>
                <a:gd name="T22" fmla="*/ 1512 w 1615"/>
                <a:gd name="T23" fmla="*/ 29 h 338"/>
                <a:gd name="T24" fmla="*/ 1522 w 1615"/>
                <a:gd name="T25" fmla="*/ 34 h 338"/>
                <a:gd name="T26" fmla="*/ 1531 w 1615"/>
                <a:gd name="T27" fmla="*/ 40 h 338"/>
                <a:gd name="T28" fmla="*/ 1540 w 1615"/>
                <a:gd name="T29" fmla="*/ 46 h 338"/>
                <a:gd name="T30" fmla="*/ 1549 w 1615"/>
                <a:gd name="T31" fmla="*/ 52 h 338"/>
                <a:gd name="T32" fmla="*/ 1557 w 1615"/>
                <a:gd name="T33" fmla="*/ 58 h 338"/>
                <a:gd name="T34" fmla="*/ 1565 w 1615"/>
                <a:gd name="T35" fmla="*/ 65 h 338"/>
                <a:gd name="T36" fmla="*/ 1572 w 1615"/>
                <a:gd name="T37" fmla="*/ 72 h 338"/>
                <a:gd name="T38" fmla="*/ 1579 w 1615"/>
                <a:gd name="T39" fmla="*/ 79 h 338"/>
                <a:gd name="T40" fmla="*/ 1585 w 1615"/>
                <a:gd name="T41" fmla="*/ 87 h 338"/>
                <a:gd name="T42" fmla="*/ 1590 w 1615"/>
                <a:gd name="T43" fmla="*/ 95 h 338"/>
                <a:gd name="T44" fmla="*/ 1595 w 1615"/>
                <a:gd name="T45" fmla="*/ 103 h 338"/>
                <a:gd name="T46" fmla="*/ 1600 w 1615"/>
                <a:gd name="T47" fmla="*/ 111 h 338"/>
                <a:gd name="T48" fmla="*/ 1603 w 1615"/>
                <a:gd name="T49" fmla="*/ 119 h 338"/>
                <a:gd name="T50" fmla="*/ 1607 w 1615"/>
                <a:gd name="T51" fmla="*/ 128 h 338"/>
                <a:gd name="T52" fmla="*/ 1609 w 1615"/>
                <a:gd name="T53" fmla="*/ 136 h 338"/>
                <a:gd name="T54" fmla="*/ 1611 w 1615"/>
                <a:gd name="T55" fmla="*/ 145 h 338"/>
                <a:gd name="T56" fmla="*/ 1613 w 1615"/>
                <a:gd name="T57" fmla="*/ 154 h 338"/>
                <a:gd name="T58" fmla="*/ 1613 w 1615"/>
                <a:gd name="T59" fmla="*/ 163 h 338"/>
                <a:gd name="T60" fmla="*/ 1613 w 1615"/>
                <a:gd name="T61" fmla="*/ 170 h 338"/>
                <a:gd name="T62" fmla="*/ 1613 w 1615"/>
                <a:gd name="T63" fmla="*/ 179 h 338"/>
                <a:gd name="T64" fmla="*/ 1612 w 1615"/>
                <a:gd name="T65" fmla="*/ 188 h 338"/>
                <a:gd name="T66" fmla="*/ 1610 w 1615"/>
                <a:gd name="T67" fmla="*/ 197 h 338"/>
                <a:gd name="T68" fmla="*/ 1608 w 1615"/>
                <a:gd name="T69" fmla="*/ 205 h 338"/>
                <a:gd name="T70" fmla="*/ 1605 w 1615"/>
                <a:gd name="T71" fmla="*/ 214 h 338"/>
                <a:gd name="T72" fmla="*/ 1601 w 1615"/>
                <a:gd name="T73" fmla="*/ 222 h 338"/>
                <a:gd name="T74" fmla="*/ 1597 w 1615"/>
                <a:gd name="T75" fmla="*/ 230 h 338"/>
                <a:gd name="T76" fmla="*/ 1592 w 1615"/>
                <a:gd name="T77" fmla="*/ 238 h 338"/>
                <a:gd name="T78" fmla="*/ 1587 w 1615"/>
                <a:gd name="T79" fmla="*/ 246 h 338"/>
                <a:gd name="T80" fmla="*/ 1581 w 1615"/>
                <a:gd name="T81" fmla="*/ 254 h 338"/>
                <a:gd name="T82" fmla="*/ 1574 w 1615"/>
                <a:gd name="T83" fmla="*/ 261 h 338"/>
                <a:gd name="T84" fmla="*/ 1567 w 1615"/>
                <a:gd name="T85" fmla="*/ 269 h 338"/>
                <a:gd name="T86" fmla="*/ 1560 w 1615"/>
                <a:gd name="T87" fmla="*/ 275 h 338"/>
                <a:gd name="T88" fmla="*/ 1552 w 1615"/>
                <a:gd name="T89" fmla="*/ 282 h 338"/>
                <a:gd name="T90" fmla="*/ 1543 w 1615"/>
                <a:gd name="T91" fmla="*/ 288 h 338"/>
                <a:gd name="T92" fmla="*/ 1534 w 1615"/>
                <a:gd name="T93" fmla="*/ 294 h 338"/>
                <a:gd name="T94" fmla="*/ 1525 w 1615"/>
                <a:gd name="T95" fmla="*/ 300 h 338"/>
                <a:gd name="T96" fmla="*/ 1515 w 1615"/>
                <a:gd name="T97" fmla="*/ 305 h 338"/>
                <a:gd name="T98" fmla="*/ 1505 w 1615"/>
                <a:gd name="T99" fmla="*/ 310 h 338"/>
                <a:gd name="T100" fmla="*/ 1495 w 1615"/>
                <a:gd name="T101" fmla="*/ 314 h 338"/>
                <a:gd name="T102" fmla="*/ 1484 w 1615"/>
                <a:gd name="T103" fmla="*/ 318 h 338"/>
                <a:gd name="T104" fmla="*/ 1473 w 1615"/>
                <a:gd name="T105" fmla="*/ 322 h 338"/>
                <a:gd name="T106" fmla="*/ 1462 w 1615"/>
                <a:gd name="T107" fmla="*/ 325 h 338"/>
                <a:gd name="T108" fmla="*/ 1451 w 1615"/>
                <a:gd name="T109" fmla="*/ 328 h 338"/>
                <a:gd name="T110" fmla="*/ 1439 w 1615"/>
                <a:gd name="T111" fmla="*/ 331 h 338"/>
                <a:gd name="T112" fmla="*/ 1427 w 1615"/>
                <a:gd name="T113" fmla="*/ 332 h 338"/>
                <a:gd name="T114" fmla="*/ 1416 w 1615"/>
                <a:gd name="T115" fmla="*/ 334 h 338"/>
                <a:gd name="T116" fmla="*/ 1404 w 1615"/>
                <a:gd name="T117" fmla="*/ 335 h 338"/>
                <a:gd name="T118" fmla="*/ 1392 w 1615"/>
                <a:gd name="T119" fmla="*/ 335 h 338"/>
                <a:gd name="T120" fmla="*/ 0 w 1615"/>
                <a:gd name="T121" fmla="*/ 337 h 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15"/>
                <a:gd name="T184" fmla="*/ 0 h 338"/>
                <a:gd name="T185" fmla="*/ 1615 w 1615"/>
                <a:gd name="T186" fmla="*/ 338 h 3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15" h="338">
                  <a:moveTo>
                    <a:pt x="0" y="0"/>
                  </a:moveTo>
                  <a:lnTo>
                    <a:pt x="1384" y="0"/>
                  </a:lnTo>
                  <a:lnTo>
                    <a:pt x="1388" y="1"/>
                  </a:lnTo>
                  <a:lnTo>
                    <a:pt x="1392" y="1"/>
                  </a:lnTo>
                  <a:lnTo>
                    <a:pt x="1396" y="1"/>
                  </a:lnTo>
                  <a:lnTo>
                    <a:pt x="1400" y="1"/>
                  </a:lnTo>
                  <a:lnTo>
                    <a:pt x="1404" y="1"/>
                  </a:lnTo>
                  <a:lnTo>
                    <a:pt x="1408" y="1"/>
                  </a:lnTo>
                  <a:lnTo>
                    <a:pt x="1412" y="2"/>
                  </a:lnTo>
                  <a:lnTo>
                    <a:pt x="1416" y="2"/>
                  </a:lnTo>
                  <a:lnTo>
                    <a:pt x="1419" y="3"/>
                  </a:lnTo>
                  <a:lnTo>
                    <a:pt x="1423" y="3"/>
                  </a:lnTo>
                  <a:lnTo>
                    <a:pt x="1427" y="4"/>
                  </a:lnTo>
                  <a:lnTo>
                    <a:pt x="1431" y="4"/>
                  </a:lnTo>
                  <a:lnTo>
                    <a:pt x="1435" y="5"/>
                  </a:lnTo>
                  <a:lnTo>
                    <a:pt x="1439" y="5"/>
                  </a:lnTo>
                  <a:lnTo>
                    <a:pt x="1443" y="6"/>
                  </a:lnTo>
                  <a:lnTo>
                    <a:pt x="1447" y="7"/>
                  </a:lnTo>
                  <a:lnTo>
                    <a:pt x="1451" y="8"/>
                  </a:lnTo>
                  <a:lnTo>
                    <a:pt x="1455" y="9"/>
                  </a:lnTo>
                  <a:lnTo>
                    <a:pt x="1458" y="10"/>
                  </a:lnTo>
                  <a:lnTo>
                    <a:pt x="1462" y="11"/>
                  </a:lnTo>
                  <a:lnTo>
                    <a:pt x="1466" y="12"/>
                  </a:lnTo>
                  <a:lnTo>
                    <a:pt x="1470" y="13"/>
                  </a:lnTo>
                  <a:lnTo>
                    <a:pt x="1473" y="14"/>
                  </a:lnTo>
                  <a:lnTo>
                    <a:pt x="1477" y="15"/>
                  </a:lnTo>
                  <a:lnTo>
                    <a:pt x="1481" y="16"/>
                  </a:lnTo>
                  <a:lnTo>
                    <a:pt x="1484" y="18"/>
                  </a:lnTo>
                  <a:lnTo>
                    <a:pt x="1488" y="19"/>
                  </a:lnTo>
                  <a:lnTo>
                    <a:pt x="1491" y="20"/>
                  </a:lnTo>
                  <a:lnTo>
                    <a:pt x="1495" y="22"/>
                  </a:lnTo>
                  <a:lnTo>
                    <a:pt x="1499" y="23"/>
                  </a:lnTo>
                  <a:lnTo>
                    <a:pt x="1502" y="24"/>
                  </a:lnTo>
                  <a:lnTo>
                    <a:pt x="1505" y="26"/>
                  </a:lnTo>
                  <a:lnTo>
                    <a:pt x="1509" y="28"/>
                  </a:lnTo>
                  <a:lnTo>
                    <a:pt x="1512" y="29"/>
                  </a:lnTo>
                  <a:lnTo>
                    <a:pt x="1515" y="31"/>
                  </a:lnTo>
                  <a:lnTo>
                    <a:pt x="1519" y="33"/>
                  </a:lnTo>
                  <a:lnTo>
                    <a:pt x="1522" y="34"/>
                  </a:lnTo>
                  <a:lnTo>
                    <a:pt x="1525" y="36"/>
                  </a:lnTo>
                  <a:lnTo>
                    <a:pt x="1528" y="38"/>
                  </a:lnTo>
                  <a:lnTo>
                    <a:pt x="1531" y="40"/>
                  </a:lnTo>
                  <a:lnTo>
                    <a:pt x="1534" y="42"/>
                  </a:lnTo>
                  <a:lnTo>
                    <a:pt x="1537" y="44"/>
                  </a:lnTo>
                  <a:lnTo>
                    <a:pt x="1540" y="46"/>
                  </a:lnTo>
                  <a:lnTo>
                    <a:pt x="1543" y="48"/>
                  </a:lnTo>
                  <a:lnTo>
                    <a:pt x="1546" y="50"/>
                  </a:lnTo>
                  <a:lnTo>
                    <a:pt x="1549" y="52"/>
                  </a:lnTo>
                  <a:lnTo>
                    <a:pt x="1552" y="54"/>
                  </a:lnTo>
                  <a:lnTo>
                    <a:pt x="1554" y="56"/>
                  </a:lnTo>
                  <a:lnTo>
                    <a:pt x="1557" y="58"/>
                  </a:lnTo>
                  <a:lnTo>
                    <a:pt x="1560" y="61"/>
                  </a:lnTo>
                  <a:lnTo>
                    <a:pt x="1562" y="63"/>
                  </a:lnTo>
                  <a:lnTo>
                    <a:pt x="1565" y="65"/>
                  </a:lnTo>
                  <a:lnTo>
                    <a:pt x="1567" y="67"/>
                  </a:lnTo>
                  <a:lnTo>
                    <a:pt x="1570" y="70"/>
                  </a:lnTo>
                  <a:lnTo>
                    <a:pt x="1572" y="72"/>
                  </a:lnTo>
                  <a:lnTo>
                    <a:pt x="1574" y="75"/>
                  </a:lnTo>
                  <a:lnTo>
                    <a:pt x="1576" y="77"/>
                  </a:lnTo>
                  <a:lnTo>
                    <a:pt x="1579" y="79"/>
                  </a:lnTo>
                  <a:lnTo>
                    <a:pt x="1581" y="82"/>
                  </a:lnTo>
                  <a:lnTo>
                    <a:pt x="1583" y="85"/>
                  </a:lnTo>
                  <a:lnTo>
                    <a:pt x="1585" y="87"/>
                  </a:lnTo>
                  <a:lnTo>
                    <a:pt x="1587" y="90"/>
                  </a:lnTo>
                  <a:lnTo>
                    <a:pt x="1588" y="92"/>
                  </a:lnTo>
                  <a:lnTo>
                    <a:pt x="1590" y="95"/>
                  </a:lnTo>
                  <a:lnTo>
                    <a:pt x="1592" y="98"/>
                  </a:lnTo>
                  <a:lnTo>
                    <a:pt x="1594" y="100"/>
                  </a:lnTo>
                  <a:lnTo>
                    <a:pt x="1595" y="103"/>
                  </a:lnTo>
                  <a:lnTo>
                    <a:pt x="1597" y="106"/>
                  </a:lnTo>
                  <a:lnTo>
                    <a:pt x="1598" y="108"/>
                  </a:lnTo>
                  <a:lnTo>
                    <a:pt x="1600" y="111"/>
                  </a:lnTo>
                  <a:lnTo>
                    <a:pt x="1601" y="114"/>
                  </a:lnTo>
                  <a:lnTo>
                    <a:pt x="1602" y="117"/>
                  </a:lnTo>
                  <a:lnTo>
                    <a:pt x="1603" y="119"/>
                  </a:lnTo>
                  <a:lnTo>
                    <a:pt x="1605" y="122"/>
                  </a:lnTo>
                  <a:lnTo>
                    <a:pt x="1606" y="125"/>
                  </a:lnTo>
                  <a:lnTo>
                    <a:pt x="1607" y="128"/>
                  </a:lnTo>
                  <a:lnTo>
                    <a:pt x="1608" y="131"/>
                  </a:lnTo>
                  <a:lnTo>
                    <a:pt x="1608" y="134"/>
                  </a:lnTo>
                  <a:lnTo>
                    <a:pt x="1609" y="136"/>
                  </a:lnTo>
                  <a:lnTo>
                    <a:pt x="1610" y="139"/>
                  </a:lnTo>
                  <a:lnTo>
                    <a:pt x="1611" y="142"/>
                  </a:lnTo>
                  <a:lnTo>
                    <a:pt x="1611" y="145"/>
                  </a:lnTo>
                  <a:lnTo>
                    <a:pt x="1612" y="148"/>
                  </a:lnTo>
                  <a:lnTo>
                    <a:pt x="1612" y="151"/>
                  </a:lnTo>
                  <a:lnTo>
                    <a:pt x="1613" y="154"/>
                  </a:lnTo>
                  <a:lnTo>
                    <a:pt x="1613" y="157"/>
                  </a:lnTo>
                  <a:lnTo>
                    <a:pt x="1613" y="160"/>
                  </a:lnTo>
                  <a:lnTo>
                    <a:pt x="1613" y="163"/>
                  </a:lnTo>
                  <a:lnTo>
                    <a:pt x="1613" y="166"/>
                  </a:lnTo>
                  <a:lnTo>
                    <a:pt x="1614" y="168"/>
                  </a:lnTo>
                  <a:lnTo>
                    <a:pt x="1613" y="170"/>
                  </a:lnTo>
                  <a:lnTo>
                    <a:pt x="1613" y="173"/>
                  </a:lnTo>
                  <a:lnTo>
                    <a:pt x="1613" y="176"/>
                  </a:lnTo>
                  <a:lnTo>
                    <a:pt x="1613" y="179"/>
                  </a:lnTo>
                  <a:lnTo>
                    <a:pt x="1613" y="182"/>
                  </a:lnTo>
                  <a:lnTo>
                    <a:pt x="1612" y="185"/>
                  </a:lnTo>
                  <a:lnTo>
                    <a:pt x="1612" y="188"/>
                  </a:lnTo>
                  <a:lnTo>
                    <a:pt x="1611" y="191"/>
                  </a:lnTo>
                  <a:lnTo>
                    <a:pt x="1611" y="194"/>
                  </a:lnTo>
                  <a:lnTo>
                    <a:pt x="1610" y="197"/>
                  </a:lnTo>
                  <a:lnTo>
                    <a:pt x="1609" y="200"/>
                  </a:lnTo>
                  <a:lnTo>
                    <a:pt x="1608" y="202"/>
                  </a:lnTo>
                  <a:lnTo>
                    <a:pt x="1608" y="205"/>
                  </a:lnTo>
                  <a:lnTo>
                    <a:pt x="1607" y="208"/>
                  </a:lnTo>
                  <a:lnTo>
                    <a:pt x="1606" y="211"/>
                  </a:lnTo>
                  <a:lnTo>
                    <a:pt x="1605" y="214"/>
                  </a:lnTo>
                  <a:lnTo>
                    <a:pt x="1603" y="217"/>
                  </a:lnTo>
                  <a:lnTo>
                    <a:pt x="1602" y="219"/>
                  </a:lnTo>
                  <a:lnTo>
                    <a:pt x="1601" y="222"/>
                  </a:lnTo>
                  <a:lnTo>
                    <a:pt x="1600" y="225"/>
                  </a:lnTo>
                  <a:lnTo>
                    <a:pt x="1598" y="228"/>
                  </a:lnTo>
                  <a:lnTo>
                    <a:pt x="1597" y="230"/>
                  </a:lnTo>
                  <a:lnTo>
                    <a:pt x="1595" y="233"/>
                  </a:lnTo>
                  <a:lnTo>
                    <a:pt x="1594" y="236"/>
                  </a:lnTo>
                  <a:lnTo>
                    <a:pt x="1592" y="238"/>
                  </a:lnTo>
                  <a:lnTo>
                    <a:pt x="1590" y="241"/>
                  </a:lnTo>
                  <a:lnTo>
                    <a:pt x="1588" y="244"/>
                  </a:lnTo>
                  <a:lnTo>
                    <a:pt x="1587" y="246"/>
                  </a:lnTo>
                  <a:lnTo>
                    <a:pt x="1585" y="249"/>
                  </a:lnTo>
                  <a:lnTo>
                    <a:pt x="1583" y="252"/>
                  </a:lnTo>
                  <a:lnTo>
                    <a:pt x="1581" y="254"/>
                  </a:lnTo>
                  <a:lnTo>
                    <a:pt x="1579" y="257"/>
                  </a:lnTo>
                  <a:lnTo>
                    <a:pt x="1576" y="259"/>
                  </a:lnTo>
                  <a:lnTo>
                    <a:pt x="1574" y="261"/>
                  </a:lnTo>
                  <a:lnTo>
                    <a:pt x="1572" y="264"/>
                  </a:lnTo>
                  <a:lnTo>
                    <a:pt x="1570" y="266"/>
                  </a:lnTo>
                  <a:lnTo>
                    <a:pt x="1567" y="269"/>
                  </a:lnTo>
                  <a:lnTo>
                    <a:pt x="1565" y="271"/>
                  </a:lnTo>
                  <a:lnTo>
                    <a:pt x="1562" y="273"/>
                  </a:lnTo>
                  <a:lnTo>
                    <a:pt x="1560" y="275"/>
                  </a:lnTo>
                  <a:lnTo>
                    <a:pt x="1557" y="278"/>
                  </a:lnTo>
                  <a:lnTo>
                    <a:pt x="1554" y="280"/>
                  </a:lnTo>
                  <a:lnTo>
                    <a:pt x="1552" y="282"/>
                  </a:lnTo>
                  <a:lnTo>
                    <a:pt x="1549" y="284"/>
                  </a:lnTo>
                  <a:lnTo>
                    <a:pt x="1546" y="286"/>
                  </a:lnTo>
                  <a:lnTo>
                    <a:pt x="1543" y="288"/>
                  </a:lnTo>
                  <a:lnTo>
                    <a:pt x="1540" y="290"/>
                  </a:lnTo>
                  <a:lnTo>
                    <a:pt x="1537" y="292"/>
                  </a:lnTo>
                  <a:lnTo>
                    <a:pt x="1534" y="294"/>
                  </a:lnTo>
                  <a:lnTo>
                    <a:pt x="1531" y="296"/>
                  </a:lnTo>
                  <a:lnTo>
                    <a:pt x="1528" y="298"/>
                  </a:lnTo>
                  <a:lnTo>
                    <a:pt x="1525" y="300"/>
                  </a:lnTo>
                  <a:lnTo>
                    <a:pt x="1522" y="302"/>
                  </a:lnTo>
                  <a:lnTo>
                    <a:pt x="1519" y="303"/>
                  </a:lnTo>
                  <a:lnTo>
                    <a:pt x="1515" y="305"/>
                  </a:lnTo>
                  <a:lnTo>
                    <a:pt x="1512" y="307"/>
                  </a:lnTo>
                  <a:lnTo>
                    <a:pt x="1509" y="308"/>
                  </a:lnTo>
                  <a:lnTo>
                    <a:pt x="1505" y="310"/>
                  </a:lnTo>
                  <a:lnTo>
                    <a:pt x="1502" y="312"/>
                  </a:lnTo>
                  <a:lnTo>
                    <a:pt x="1498" y="313"/>
                  </a:lnTo>
                  <a:lnTo>
                    <a:pt x="1495" y="314"/>
                  </a:lnTo>
                  <a:lnTo>
                    <a:pt x="1491" y="316"/>
                  </a:lnTo>
                  <a:lnTo>
                    <a:pt x="1488" y="317"/>
                  </a:lnTo>
                  <a:lnTo>
                    <a:pt x="1484" y="318"/>
                  </a:lnTo>
                  <a:lnTo>
                    <a:pt x="1481" y="320"/>
                  </a:lnTo>
                  <a:lnTo>
                    <a:pt x="1477" y="321"/>
                  </a:lnTo>
                  <a:lnTo>
                    <a:pt x="1473" y="322"/>
                  </a:lnTo>
                  <a:lnTo>
                    <a:pt x="1470" y="323"/>
                  </a:lnTo>
                  <a:lnTo>
                    <a:pt x="1466" y="324"/>
                  </a:lnTo>
                  <a:lnTo>
                    <a:pt x="1462" y="325"/>
                  </a:lnTo>
                  <a:lnTo>
                    <a:pt x="1458" y="326"/>
                  </a:lnTo>
                  <a:lnTo>
                    <a:pt x="1455" y="327"/>
                  </a:lnTo>
                  <a:lnTo>
                    <a:pt x="1451" y="328"/>
                  </a:lnTo>
                  <a:lnTo>
                    <a:pt x="1447" y="329"/>
                  </a:lnTo>
                  <a:lnTo>
                    <a:pt x="1443" y="330"/>
                  </a:lnTo>
                  <a:lnTo>
                    <a:pt x="1439" y="331"/>
                  </a:lnTo>
                  <a:lnTo>
                    <a:pt x="1435" y="331"/>
                  </a:lnTo>
                  <a:lnTo>
                    <a:pt x="1431" y="332"/>
                  </a:lnTo>
                  <a:lnTo>
                    <a:pt x="1427" y="332"/>
                  </a:lnTo>
                  <a:lnTo>
                    <a:pt x="1423" y="333"/>
                  </a:lnTo>
                  <a:lnTo>
                    <a:pt x="1419" y="333"/>
                  </a:lnTo>
                  <a:lnTo>
                    <a:pt x="1416" y="334"/>
                  </a:lnTo>
                  <a:lnTo>
                    <a:pt x="1412" y="334"/>
                  </a:lnTo>
                  <a:lnTo>
                    <a:pt x="1408" y="335"/>
                  </a:lnTo>
                  <a:lnTo>
                    <a:pt x="1404" y="335"/>
                  </a:lnTo>
                  <a:lnTo>
                    <a:pt x="1400" y="335"/>
                  </a:lnTo>
                  <a:lnTo>
                    <a:pt x="1396" y="335"/>
                  </a:lnTo>
                  <a:lnTo>
                    <a:pt x="1392" y="335"/>
                  </a:lnTo>
                  <a:lnTo>
                    <a:pt x="1388" y="335"/>
                  </a:lnTo>
                  <a:lnTo>
                    <a:pt x="1384" y="336"/>
                  </a:lnTo>
                  <a:lnTo>
                    <a:pt x="0" y="337"/>
                  </a:lnTo>
                </a:path>
              </a:pathLst>
            </a:custGeom>
            <a:gradFill rotWithShape="0">
              <a:gsLst>
                <a:gs pos="0">
                  <a:srgbClr val="000000"/>
                </a:gs>
                <a:gs pos="50000">
                  <a:srgbClr val="00CC99"/>
                </a:gs>
                <a:gs pos="100000">
                  <a:srgbClr val="000000"/>
                </a:gs>
              </a:gsLst>
              <a:lin ang="5400000" scaled="1"/>
            </a:gradFill>
            <a:ln w="12700" cap="rnd">
              <a:solidFill>
                <a:srgbClr val="9900CC"/>
              </a:solidFill>
              <a:round/>
              <a:headEnd type="none" w="sm" len="sm"/>
              <a:tailEnd type="none" w="sm" len="sm"/>
            </a:ln>
          </p:spPr>
          <p:txBody>
            <a:bodyPr/>
            <a:lstStyle/>
            <a:p>
              <a:endParaRPr lang="en-US"/>
            </a:p>
          </p:txBody>
        </p:sp>
        <p:sp>
          <p:nvSpPr>
            <p:cNvPr id="19462" name="Oval 3"/>
            <p:cNvSpPr>
              <a:spLocks noChangeArrowheads="1"/>
            </p:cNvSpPr>
            <p:nvPr/>
          </p:nvSpPr>
          <p:spPr bwMode="auto">
            <a:xfrm>
              <a:off x="2192" y="3024"/>
              <a:ext cx="916" cy="538"/>
            </a:xfrm>
            <a:prstGeom prst="ellipse">
              <a:avLst/>
            </a:prstGeom>
            <a:gradFill rotWithShape="0">
              <a:gsLst>
                <a:gs pos="0">
                  <a:srgbClr val="3333CC"/>
                </a:gs>
                <a:gs pos="100000">
                  <a:srgbClr val="6699FF"/>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19463" name="Freeform 4"/>
            <p:cNvSpPr>
              <a:spLocks/>
            </p:cNvSpPr>
            <p:nvPr/>
          </p:nvSpPr>
          <p:spPr bwMode="auto">
            <a:xfrm>
              <a:off x="3826" y="2119"/>
              <a:ext cx="1260" cy="930"/>
            </a:xfrm>
            <a:custGeom>
              <a:avLst/>
              <a:gdLst>
                <a:gd name="T0" fmla="*/ 199 w 1260"/>
                <a:gd name="T1" fmla="*/ 4 h 930"/>
                <a:gd name="T2" fmla="*/ 0 w 1260"/>
                <a:gd name="T3" fmla="*/ 59 h 930"/>
                <a:gd name="T4" fmla="*/ 10 w 1260"/>
                <a:gd name="T5" fmla="*/ 198 h 930"/>
                <a:gd name="T6" fmla="*/ 26 w 1260"/>
                <a:gd name="T7" fmla="*/ 802 h 930"/>
                <a:gd name="T8" fmla="*/ 115 w 1260"/>
                <a:gd name="T9" fmla="*/ 922 h 930"/>
                <a:gd name="T10" fmla="*/ 185 w 1260"/>
                <a:gd name="T11" fmla="*/ 874 h 930"/>
                <a:gd name="T12" fmla="*/ 115 w 1260"/>
                <a:gd name="T13" fmla="*/ 929 h 930"/>
                <a:gd name="T14" fmla="*/ 290 w 1260"/>
                <a:gd name="T15" fmla="*/ 800 h 930"/>
                <a:gd name="T16" fmla="*/ 846 w 1260"/>
                <a:gd name="T17" fmla="*/ 404 h 930"/>
                <a:gd name="T18" fmla="*/ 1164 w 1260"/>
                <a:gd name="T19" fmla="*/ 173 h 930"/>
                <a:gd name="T20" fmla="*/ 1259 w 1260"/>
                <a:gd name="T21" fmla="*/ 126 h 930"/>
                <a:gd name="T22" fmla="*/ 1241 w 1260"/>
                <a:gd name="T23" fmla="*/ 53 h 930"/>
                <a:gd name="T24" fmla="*/ 1070 w 1260"/>
                <a:gd name="T25" fmla="*/ 12 h 930"/>
                <a:gd name="T26" fmla="*/ 895 w 1260"/>
                <a:gd name="T27" fmla="*/ 0 h 930"/>
                <a:gd name="T28" fmla="*/ 199 w 1260"/>
                <a:gd name="T29" fmla="*/ 6 h 9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0"/>
                <a:gd name="T46" fmla="*/ 0 h 930"/>
                <a:gd name="T47" fmla="*/ 1260 w 1260"/>
                <a:gd name="T48" fmla="*/ 930 h 9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0" h="930">
                  <a:moveTo>
                    <a:pt x="199" y="4"/>
                  </a:moveTo>
                  <a:lnTo>
                    <a:pt x="0" y="59"/>
                  </a:lnTo>
                  <a:lnTo>
                    <a:pt x="10" y="198"/>
                  </a:lnTo>
                  <a:lnTo>
                    <a:pt x="26" y="802"/>
                  </a:lnTo>
                  <a:lnTo>
                    <a:pt x="115" y="922"/>
                  </a:lnTo>
                  <a:lnTo>
                    <a:pt x="185" y="874"/>
                  </a:lnTo>
                  <a:lnTo>
                    <a:pt x="115" y="929"/>
                  </a:lnTo>
                  <a:lnTo>
                    <a:pt x="290" y="800"/>
                  </a:lnTo>
                  <a:lnTo>
                    <a:pt x="846" y="404"/>
                  </a:lnTo>
                  <a:lnTo>
                    <a:pt x="1164" y="173"/>
                  </a:lnTo>
                  <a:lnTo>
                    <a:pt x="1259" y="126"/>
                  </a:lnTo>
                  <a:lnTo>
                    <a:pt x="1241" y="53"/>
                  </a:lnTo>
                  <a:lnTo>
                    <a:pt x="1070" y="12"/>
                  </a:lnTo>
                  <a:lnTo>
                    <a:pt x="895" y="0"/>
                  </a:lnTo>
                  <a:lnTo>
                    <a:pt x="199" y="6"/>
                  </a:lnTo>
                </a:path>
              </a:pathLst>
            </a:custGeom>
            <a:gradFill rotWithShape="0">
              <a:gsLst>
                <a:gs pos="0">
                  <a:srgbClr val="FF9900"/>
                </a:gs>
                <a:gs pos="100000">
                  <a:srgbClr val="000000"/>
                </a:gs>
              </a:gsLst>
              <a:path path="rect">
                <a:fillToRect l="50000" t="50000" r="50000" b="50000"/>
              </a:path>
            </a:gradFill>
            <a:ln w="12700" cap="rnd">
              <a:solidFill>
                <a:srgbClr val="663300"/>
              </a:solidFill>
              <a:round/>
              <a:headEnd type="none" w="sm" len="sm"/>
              <a:tailEnd type="none" w="sm" len="sm"/>
            </a:ln>
          </p:spPr>
          <p:txBody>
            <a:bodyPr/>
            <a:lstStyle/>
            <a:p>
              <a:endParaRPr lang="en-US"/>
            </a:p>
          </p:txBody>
        </p:sp>
        <p:sp>
          <p:nvSpPr>
            <p:cNvPr id="19464" name="Freeform 5"/>
            <p:cNvSpPr>
              <a:spLocks/>
            </p:cNvSpPr>
            <p:nvPr/>
          </p:nvSpPr>
          <p:spPr bwMode="auto">
            <a:xfrm>
              <a:off x="1101" y="1053"/>
              <a:ext cx="1615" cy="338"/>
            </a:xfrm>
            <a:custGeom>
              <a:avLst/>
              <a:gdLst>
                <a:gd name="T0" fmla="*/ 226 w 1615"/>
                <a:gd name="T1" fmla="*/ 1 h 338"/>
                <a:gd name="T2" fmla="*/ 214 w 1615"/>
                <a:gd name="T3" fmla="*/ 1 h 338"/>
                <a:gd name="T4" fmla="*/ 202 w 1615"/>
                <a:gd name="T5" fmla="*/ 2 h 338"/>
                <a:gd name="T6" fmla="*/ 191 w 1615"/>
                <a:gd name="T7" fmla="*/ 3 h 338"/>
                <a:gd name="T8" fmla="*/ 179 w 1615"/>
                <a:gd name="T9" fmla="*/ 5 h 338"/>
                <a:gd name="T10" fmla="*/ 167 w 1615"/>
                <a:gd name="T11" fmla="*/ 7 h 338"/>
                <a:gd name="T12" fmla="*/ 156 w 1615"/>
                <a:gd name="T13" fmla="*/ 10 h 338"/>
                <a:gd name="T14" fmla="*/ 144 w 1615"/>
                <a:gd name="T15" fmla="*/ 13 h 338"/>
                <a:gd name="T16" fmla="*/ 133 w 1615"/>
                <a:gd name="T17" fmla="*/ 16 h 338"/>
                <a:gd name="T18" fmla="*/ 123 w 1615"/>
                <a:gd name="T19" fmla="*/ 20 h 338"/>
                <a:gd name="T20" fmla="*/ 112 w 1615"/>
                <a:gd name="T21" fmla="*/ 24 h 338"/>
                <a:gd name="T22" fmla="*/ 102 w 1615"/>
                <a:gd name="T23" fmla="*/ 29 h 338"/>
                <a:gd name="T24" fmla="*/ 92 w 1615"/>
                <a:gd name="T25" fmla="*/ 34 h 338"/>
                <a:gd name="T26" fmla="*/ 83 w 1615"/>
                <a:gd name="T27" fmla="*/ 40 h 338"/>
                <a:gd name="T28" fmla="*/ 74 w 1615"/>
                <a:gd name="T29" fmla="*/ 46 h 338"/>
                <a:gd name="T30" fmla="*/ 65 w 1615"/>
                <a:gd name="T31" fmla="*/ 52 h 338"/>
                <a:gd name="T32" fmla="*/ 57 w 1615"/>
                <a:gd name="T33" fmla="*/ 58 h 338"/>
                <a:gd name="T34" fmla="*/ 49 w 1615"/>
                <a:gd name="T35" fmla="*/ 65 h 338"/>
                <a:gd name="T36" fmla="*/ 42 w 1615"/>
                <a:gd name="T37" fmla="*/ 72 h 338"/>
                <a:gd name="T38" fmla="*/ 35 w 1615"/>
                <a:gd name="T39" fmla="*/ 79 h 338"/>
                <a:gd name="T40" fmla="*/ 29 w 1615"/>
                <a:gd name="T41" fmla="*/ 87 h 338"/>
                <a:gd name="T42" fmla="*/ 24 w 1615"/>
                <a:gd name="T43" fmla="*/ 95 h 338"/>
                <a:gd name="T44" fmla="*/ 19 w 1615"/>
                <a:gd name="T45" fmla="*/ 103 h 338"/>
                <a:gd name="T46" fmla="*/ 14 w 1615"/>
                <a:gd name="T47" fmla="*/ 111 h 338"/>
                <a:gd name="T48" fmla="*/ 11 w 1615"/>
                <a:gd name="T49" fmla="*/ 119 h 338"/>
                <a:gd name="T50" fmla="*/ 7 w 1615"/>
                <a:gd name="T51" fmla="*/ 128 h 338"/>
                <a:gd name="T52" fmla="*/ 5 w 1615"/>
                <a:gd name="T53" fmla="*/ 136 h 338"/>
                <a:gd name="T54" fmla="*/ 3 w 1615"/>
                <a:gd name="T55" fmla="*/ 145 h 338"/>
                <a:gd name="T56" fmla="*/ 1 w 1615"/>
                <a:gd name="T57" fmla="*/ 154 h 338"/>
                <a:gd name="T58" fmla="*/ 1 w 1615"/>
                <a:gd name="T59" fmla="*/ 163 h 338"/>
                <a:gd name="T60" fmla="*/ 1 w 1615"/>
                <a:gd name="T61" fmla="*/ 170 h 338"/>
                <a:gd name="T62" fmla="*/ 1 w 1615"/>
                <a:gd name="T63" fmla="*/ 179 h 338"/>
                <a:gd name="T64" fmla="*/ 2 w 1615"/>
                <a:gd name="T65" fmla="*/ 188 h 338"/>
                <a:gd name="T66" fmla="*/ 4 w 1615"/>
                <a:gd name="T67" fmla="*/ 197 h 338"/>
                <a:gd name="T68" fmla="*/ 6 w 1615"/>
                <a:gd name="T69" fmla="*/ 205 h 338"/>
                <a:gd name="T70" fmla="*/ 9 w 1615"/>
                <a:gd name="T71" fmla="*/ 214 h 338"/>
                <a:gd name="T72" fmla="*/ 13 w 1615"/>
                <a:gd name="T73" fmla="*/ 222 h 338"/>
                <a:gd name="T74" fmla="*/ 17 w 1615"/>
                <a:gd name="T75" fmla="*/ 230 h 338"/>
                <a:gd name="T76" fmla="*/ 22 w 1615"/>
                <a:gd name="T77" fmla="*/ 238 h 338"/>
                <a:gd name="T78" fmla="*/ 27 w 1615"/>
                <a:gd name="T79" fmla="*/ 246 h 338"/>
                <a:gd name="T80" fmla="*/ 33 w 1615"/>
                <a:gd name="T81" fmla="*/ 254 h 338"/>
                <a:gd name="T82" fmla="*/ 40 w 1615"/>
                <a:gd name="T83" fmla="*/ 261 h 338"/>
                <a:gd name="T84" fmla="*/ 47 w 1615"/>
                <a:gd name="T85" fmla="*/ 269 h 338"/>
                <a:gd name="T86" fmla="*/ 54 w 1615"/>
                <a:gd name="T87" fmla="*/ 275 h 338"/>
                <a:gd name="T88" fmla="*/ 62 w 1615"/>
                <a:gd name="T89" fmla="*/ 282 h 338"/>
                <a:gd name="T90" fmla="*/ 71 w 1615"/>
                <a:gd name="T91" fmla="*/ 288 h 338"/>
                <a:gd name="T92" fmla="*/ 80 w 1615"/>
                <a:gd name="T93" fmla="*/ 294 h 338"/>
                <a:gd name="T94" fmla="*/ 89 w 1615"/>
                <a:gd name="T95" fmla="*/ 300 h 338"/>
                <a:gd name="T96" fmla="*/ 99 w 1615"/>
                <a:gd name="T97" fmla="*/ 305 h 338"/>
                <a:gd name="T98" fmla="*/ 109 w 1615"/>
                <a:gd name="T99" fmla="*/ 310 h 338"/>
                <a:gd name="T100" fmla="*/ 119 w 1615"/>
                <a:gd name="T101" fmla="*/ 314 h 338"/>
                <a:gd name="T102" fmla="*/ 130 w 1615"/>
                <a:gd name="T103" fmla="*/ 318 h 338"/>
                <a:gd name="T104" fmla="*/ 141 w 1615"/>
                <a:gd name="T105" fmla="*/ 322 h 338"/>
                <a:gd name="T106" fmla="*/ 152 w 1615"/>
                <a:gd name="T107" fmla="*/ 325 h 338"/>
                <a:gd name="T108" fmla="*/ 163 w 1615"/>
                <a:gd name="T109" fmla="*/ 328 h 338"/>
                <a:gd name="T110" fmla="*/ 175 w 1615"/>
                <a:gd name="T111" fmla="*/ 331 h 338"/>
                <a:gd name="T112" fmla="*/ 187 w 1615"/>
                <a:gd name="T113" fmla="*/ 332 h 338"/>
                <a:gd name="T114" fmla="*/ 198 w 1615"/>
                <a:gd name="T115" fmla="*/ 334 h 338"/>
                <a:gd name="T116" fmla="*/ 210 w 1615"/>
                <a:gd name="T117" fmla="*/ 335 h 338"/>
                <a:gd name="T118" fmla="*/ 222 w 1615"/>
                <a:gd name="T119" fmla="*/ 335 h 338"/>
                <a:gd name="T120" fmla="*/ 1614 w 1615"/>
                <a:gd name="T121" fmla="*/ 337 h 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15"/>
                <a:gd name="T184" fmla="*/ 0 h 338"/>
                <a:gd name="T185" fmla="*/ 1615 w 1615"/>
                <a:gd name="T186" fmla="*/ 338 h 3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15" h="338">
                  <a:moveTo>
                    <a:pt x="1614" y="0"/>
                  </a:moveTo>
                  <a:lnTo>
                    <a:pt x="230" y="0"/>
                  </a:lnTo>
                  <a:lnTo>
                    <a:pt x="226" y="1"/>
                  </a:lnTo>
                  <a:lnTo>
                    <a:pt x="222" y="1"/>
                  </a:lnTo>
                  <a:lnTo>
                    <a:pt x="218" y="1"/>
                  </a:lnTo>
                  <a:lnTo>
                    <a:pt x="214" y="1"/>
                  </a:lnTo>
                  <a:lnTo>
                    <a:pt x="210" y="1"/>
                  </a:lnTo>
                  <a:lnTo>
                    <a:pt x="206" y="1"/>
                  </a:lnTo>
                  <a:lnTo>
                    <a:pt x="202" y="2"/>
                  </a:lnTo>
                  <a:lnTo>
                    <a:pt x="198" y="2"/>
                  </a:lnTo>
                  <a:lnTo>
                    <a:pt x="195" y="3"/>
                  </a:lnTo>
                  <a:lnTo>
                    <a:pt x="191" y="3"/>
                  </a:lnTo>
                  <a:lnTo>
                    <a:pt x="187" y="4"/>
                  </a:lnTo>
                  <a:lnTo>
                    <a:pt x="183" y="4"/>
                  </a:lnTo>
                  <a:lnTo>
                    <a:pt x="179" y="5"/>
                  </a:lnTo>
                  <a:lnTo>
                    <a:pt x="175" y="5"/>
                  </a:lnTo>
                  <a:lnTo>
                    <a:pt x="171" y="6"/>
                  </a:lnTo>
                  <a:lnTo>
                    <a:pt x="167" y="7"/>
                  </a:lnTo>
                  <a:lnTo>
                    <a:pt x="163" y="8"/>
                  </a:lnTo>
                  <a:lnTo>
                    <a:pt x="159" y="9"/>
                  </a:lnTo>
                  <a:lnTo>
                    <a:pt x="156" y="10"/>
                  </a:lnTo>
                  <a:lnTo>
                    <a:pt x="152" y="11"/>
                  </a:lnTo>
                  <a:lnTo>
                    <a:pt x="148" y="12"/>
                  </a:lnTo>
                  <a:lnTo>
                    <a:pt x="144" y="13"/>
                  </a:lnTo>
                  <a:lnTo>
                    <a:pt x="141" y="14"/>
                  </a:lnTo>
                  <a:lnTo>
                    <a:pt x="137" y="15"/>
                  </a:lnTo>
                  <a:lnTo>
                    <a:pt x="133" y="16"/>
                  </a:lnTo>
                  <a:lnTo>
                    <a:pt x="130" y="18"/>
                  </a:lnTo>
                  <a:lnTo>
                    <a:pt x="126" y="19"/>
                  </a:lnTo>
                  <a:lnTo>
                    <a:pt x="123" y="20"/>
                  </a:lnTo>
                  <a:lnTo>
                    <a:pt x="119" y="22"/>
                  </a:lnTo>
                  <a:lnTo>
                    <a:pt x="115" y="23"/>
                  </a:lnTo>
                  <a:lnTo>
                    <a:pt x="112" y="24"/>
                  </a:lnTo>
                  <a:lnTo>
                    <a:pt x="109" y="26"/>
                  </a:lnTo>
                  <a:lnTo>
                    <a:pt x="105" y="28"/>
                  </a:lnTo>
                  <a:lnTo>
                    <a:pt x="102" y="29"/>
                  </a:lnTo>
                  <a:lnTo>
                    <a:pt x="99" y="31"/>
                  </a:lnTo>
                  <a:lnTo>
                    <a:pt x="95" y="33"/>
                  </a:lnTo>
                  <a:lnTo>
                    <a:pt x="92" y="34"/>
                  </a:lnTo>
                  <a:lnTo>
                    <a:pt x="89" y="36"/>
                  </a:lnTo>
                  <a:lnTo>
                    <a:pt x="86" y="38"/>
                  </a:lnTo>
                  <a:lnTo>
                    <a:pt x="83" y="40"/>
                  </a:lnTo>
                  <a:lnTo>
                    <a:pt x="80" y="42"/>
                  </a:lnTo>
                  <a:lnTo>
                    <a:pt x="77" y="44"/>
                  </a:lnTo>
                  <a:lnTo>
                    <a:pt x="74" y="46"/>
                  </a:lnTo>
                  <a:lnTo>
                    <a:pt x="71" y="48"/>
                  </a:lnTo>
                  <a:lnTo>
                    <a:pt x="68" y="50"/>
                  </a:lnTo>
                  <a:lnTo>
                    <a:pt x="65" y="52"/>
                  </a:lnTo>
                  <a:lnTo>
                    <a:pt x="62" y="54"/>
                  </a:lnTo>
                  <a:lnTo>
                    <a:pt x="60" y="56"/>
                  </a:lnTo>
                  <a:lnTo>
                    <a:pt x="57" y="58"/>
                  </a:lnTo>
                  <a:lnTo>
                    <a:pt x="54" y="61"/>
                  </a:lnTo>
                  <a:lnTo>
                    <a:pt x="52" y="63"/>
                  </a:lnTo>
                  <a:lnTo>
                    <a:pt x="49" y="65"/>
                  </a:lnTo>
                  <a:lnTo>
                    <a:pt x="47" y="67"/>
                  </a:lnTo>
                  <a:lnTo>
                    <a:pt x="44" y="70"/>
                  </a:lnTo>
                  <a:lnTo>
                    <a:pt x="42" y="72"/>
                  </a:lnTo>
                  <a:lnTo>
                    <a:pt x="40" y="75"/>
                  </a:lnTo>
                  <a:lnTo>
                    <a:pt x="38" y="77"/>
                  </a:lnTo>
                  <a:lnTo>
                    <a:pt x="35" y="79"/>
                  </a:lnTo>
                  <a:lnTo>
                    <a:pt x="33" y="82"/>
                  </a:lnTo>
                  <a:lnTo>
                    <a:pt x="31" y="85"/>
                  </a:lnTo>
                  <a:lnTo>
                    <a:pt x="29" y="87"/>
                  </a:lnTo>
                  <a:lnTo>
                    <a:pt x="27" y="90"/>
                  </a:lnTo>
                  <a:lnTo>
                    <a:pt x="26" y="92"/>
                  </a:lnTo>
                  <a:lnTo>
                    <a:pt x="24" y="95"/>
                  </a:lnTo>
                  <a:lnTo>
                    <a:pt x="22" y="98"/>
                  </a:lnTo>
                  <a:lnTo>
                    <a:pt x="20" y="100"/>
                  </a:lnTo>
                  <a:lnTo>
                    <a:pt x="19" y="103"/>
                  </a:lnTo>
                  <a:lnTo>
                    <a:pt x="17" y="106"/>
                  </a:lnTo>
                  <a:lnTo>
                    <a:pt x="16" y="108"/>
                  </a:lnTo>
                  <a:lnTo>
                    <a:pt x="14" y="111"/>
                  </a:lnTo>
                  <a:lnTo>
                    <a:pt x="13" y="114"/>
                  </a:lnTo>
                  <a:lnTo>
                    <a:pt x="12" y="117"/>
                  </a:lnTo>
                  <a:lnTo>
                    <a:pt x="11" y="119"/>
                  </a:lnTo>
                  <a:lnTo>
                    <a:pt x="9" y="122"/>
                  </a:lnTo>
                  <a:lnTo>
                    <a:pt x="8" y="125"/>
                  </a:lnTo>
                  <a:lnTo>
                    <a:pt x="7" y="128"/>
                  </a:lnTo>
                  <a:lnTo>
                    <a:pt x="6" y="131"/>
                  </a:lnTo>
                  <a:lnTo>
                    <a:pt x="6" y="134"/>
                  </a:lnTo>
                  <a:lnTo>
                    <a:pt x="5" y="136"/>
                  </a:lnTo>
                  <a:lnTo>
                    <a:pt x="4" y="139"/>
                  </a:lnTo>
                  <a:lnTo>
                    <a:pt x="3" y="142"/>
                  </a:lnTo>
                  <a:lnTo>
                    <a:pt x="3" y="145"/>
                  </a:lnTo>
                  <a:lnTo>
                    <a:pt x="2" y="148"/>
                  </a:lnTo>
                  <a:lnTo>
                    <a:pt x="2" y="151"/>
                  </a:lnTo>
                  <a:lnTo>
                    <a:pt x="1" y="154"/>
                  </a:lnTo>
                  <a:lnTo>
                    <a:pt x="1" y="157"/>
                  </a:lnTo>
                  <a:lnTo>
                    <a:pt x="1" y="160"/>
                  </a:lnTo>
                  <a:lnTo>
                    <a:pt x="1" y="163"/>
                  </a:lnTo>
                  <a:lnTo>
                    <a:pt x="1" y="166"/>
                  </a:lnTo>
                  <a:lnTo>
                    <a:pt x="0" y="168"/>
                  </a:lnTo>
                  <a:lnTo>
                    <a:pt x="1" y="170"/>
                  </a:lnTo>
                  <a:lnTo>
                    <a:pt x="1" y="173"/>
                  </a:lnTo>
                  <a:lnTo>
                    <a:pt x="1" y="176"/>
                  </a:lnTo>
                  <a:lnTo>
                    <a:pt x="1" y="179"/>
                  </a:lnTo>
                  <a:lnTo>
                    <a:pt x="1" y="182"/>
                  </a:lnTo>
                  <a:lnTo>
                    <a:pt x="2" y="185"/>
                  </a:lnTo>
                  <a:lnTo>
                    <a:pt x="2" y="188"/>
                  </a:lnTo>
                  <a:lnTo>
                    <a:pt x="3" y="191"/>
                  </a:lnTo>
                  <a:lnTo>
                    <a:pt x="3" y="194"/>
                  </a:lnTo>
                  <a:lnTo>
                    <a:pt x="4" y="197"/>
                  </a:lnTo>
                  <a:lnTo>
                    <a:pt x="5" y="200"/>
                  </a:lnTo>
                  <a:lnTo>
                    <a:pt x="6" y="202"/>
                  </a:lnTo>
                  <a:lnTo>
                    <a:pt x="6" y="205"/>
                  </a:lnTo>
                  <a:lnTo>
                    <a:pt x="7" y="208"/>
                  </a:lnTo>
                  <a:lnTo>
                    <a:pt x="8" y="211"/>
                  </a:lnTo>
                  <a:lnTo>
                    <a:pt x="9" y="214"/>
                  </a:lnTo>
                  <a:lnTo>
                    <a:pt x="11" y="217"/>
                  </a:lnTo>
                  <a:lnTo>
                    <a:pt x="12" y="219"/>
                  </a:lnTo>
                  <a:lnTo>
                    <a:pt x="13" y="222"/>
                  </a:lnTo>
                  <a:lnTo>
                    <a:pt x="14" y="225"/>
                  </a:lnTo>
                  <a:lnTo>
                    <a:pt x="16" y="228"/>
                  </a:lnTo>
                  <a:lnTo>
                    <a:pt x="17" y="230"/>
                  </a:lnTo>
                  <a:lnTo>
                    <a:pt x="19" y="233"/>
                  </a:lnTo>
                  <a:lnTo>
                    <a:pt x="20" y="236"/>
                  </a:lnTo>
                  <a:lnTo>
                    <a:pt x="22" y="238"/>
                  </a:lnTo>
                  <a:lnTo>
                    <a:pt x="24" y="241"/>
                  </a:lnTo>
                  <a:lnTo>
                    <a:pt x="26" y="244"/>
                  </a:lnTo>
                  <a:lnTo>
                    <a:pt x="27" y="246"/>
                  </a:lnTo>
                  <a:lnTo>
                    <a:pt x="29" y="249"/>
                  </a:lnTo>
                  <a:lnTo>
                    <a:pt x="31" y="252"/>
                  </a:lnTo>
                  <a:lnTo>
                    <a:pt x="33" y="254"/>
                  </a:lnTo>
                  <a:lnTo>
                    <a:pt x="35" y="257"/>
                  </a:lnTo>
                  <a:lnTo>
                    <a:pt x="38" y="259"/>
                  </a:lnTo>
                  <a:lnTo>
                    <a:pt x="40" y="261"/>
                  </a:lnTo>
                  <a:lnTo>
                    <a:pt x="42" y="264"/>
                  </a:lnTo>
                  <a:lnTo>
                    <a:pt x="44" y="266"/>
                  </a:lnTo>
                  <a:lnTo>
                    <a:pt x="47" y="269"/>
                  </a:lnTo>
                  <a:lnTo>
                    <a:pt x="49" y="271"/>
                  </a:lnTo>
                  <a:lnTo>
                    <a:pt x="52" y="273"/>
                  </a:lnTo>
                  <a:lnTo>
                    <a:pt x="54" y="275"/>
                  </a:lnTo>
                  <a:lnTo>
                    <a:pt x="57" y="278"/>
                  </a:lnTo>
                  <a:lnTo>
                    <a:pt x="60" y="280"/>
                  </a:lnTo>
                  <a:lnTo>
                    <a:pt x="62" y="282"/>
                  </a:lnTo>
                  <a:lnTo>
                    <a:pt x="65" y="284"/>
                  </a:lnTo>
                  <a:lnTo>
                    <a:pt x="68" y="286"/>
                  </a:lnTo>
                  <a:lnTo>
                    <a:pt x="71" y="288"/>
                  </a:lnTo>
                  <a:lnTo>
                    <a:pt x="74" y="290"/>
                  </a:lnTo>
                  <a:lnTo>
                    <a:pt x="77" y="292"/>
                  </a:lnTo>
                  <a:lnTo>
                    <a:pt x="80" y="294"/>
                  </a:lnTo>
                  <a:lnTo>
                    <a:pt x="83" y="296"/>
                  </a:lnTo>
                  <a:lnTo>
                    <a:pt x="86" y="298"/>
                  </a:lnTo>
                  <a:lnTo>
                    <a:pt x="89" y="300"/>
                  </a:lnTo>
                  <a:lnTo>
                    <a:pt x="92" y="302"/>
                  </a:lnTo>
                  <a:lnTo>
                    <a:pt x="95" y="303"/>
                  </a:lnTo>
                  <a:lnTo>
                    <a:pt x="99" y="305"/>
                  </a:lnTo>
                  <a:lnTo>
                    <a:pt x="102" y="307"/>
                  </a:lnTo>
                  <a:lnTo>
                    <a:pt x="105" y="308"/>
                  </a:lnTo>
                  <a:lnTo>
                    <a:pt x="109" y="310"/>
                  </a:lnTo>
                  <a:lnTo>
                    <a:pt x="112" y="312"/>
                  </a:lnTo>
                  <a:lnTo>
                    <a:pt x="116" y="313"/>
                  </a:lnTo>
                  <a:lnTo>
                    <a:pt x="119" y="314"/>
                  </a:lnTo>
                  <a:lnTo>
                    <a:pt x="123" y="316"/>
                  </a:lnTo>
                  <a:lnTo>
                    <a:pt x="126" y="317"/>
                  </a:lnTo>
                  <a:lnTo>
                    <a:pt x="130" y="318"/>
                  </a:lnTo>
                  <a:lnTo>
                    <a:pt x="133" y="320"/>
                  </a:lnTo>
                  <a:lnTo>
                    <a:pt x="137" y="321"/>
                  </a:lnTo>
                  <a:lnTo>
                    <a:pt x="141" y="322"/>
                  </a:lnTo>
                  <a:lnTo>
                    <a:pt x="144" y="323"/>
                  </a:lnTo>
                  <a:lnTo>
                    <a:pt x="148" y="324"/>
                  </a:lnTo>
                  <a:lnTo>
                    <a:pt x="152" y="325"/>
                  </a:lnTo>
                  <a:lnTo>
                    <a:pt x="156" y="326"/>
                  </a:lnTo>
                  <a:lnTo>
                    <a:pt x="159" y="327"/>
                  </a:lnTo>
                  <a:lnTo>
                    <a:pt x="163" y="328"/>
                  </a:lnTo>
                  <a:lnTo>
                    <a:pt x="167" y="329"/>
                  </a:lnTo>
                  <a:lnTo>
                    <a:pt x="171" y="330"/>
                  </a:lnTo>
                  <a:lnTo>
                    <a:pt x="175" y="331"/>
                  </a:lnTo>
                  <a:lnTo>
                    <a:pt x="179" y="331"/>
                  </a:lnTo>
                  <a:lnTo>
                    <a:pt x="183" y="332"/>
                  </a:lnTo>
                  <a:lnTo>
                    <a:pt x="187" y="332"/>
                  </a:lnTo>
                  <a:lnTo>
                    <a:pt x="191" y="333"/>
                  </a:lnTo>
                  <a:lnTo>
                    <a:pt x="195" y="333"/>
                  </a:lnTo>
                  <a:lnTo>
                    <a:pt x="198" y="334"/>
                  </a:lnTo>
                  <a:lnTo>
                    <a:pt x="202" y="334"/>
                  </a:lnTo>
                  <a:lnTo>
                    <a:pt x="206" y="335"/>
                  </a:lnTo>
                  <a:lnTo>
                    <a:pt x="210" y="335"/>
                  </a:lnTo>
                  <a:lnTo>
                    <a:pt x="214" y="335"/>
                  </a:lnTo>
                  <a:lnTo>
                    <a:pt x="218" y="335"/>
                  </a:lnTo>
                  <a:lnTo>
                    <a:pt x="222" y="335"/>
                  </a:lnTo>
                  <a:lnTo>
                    <a:pt x="226" y="335"/>
                  </a:lnTo>
                  <a:lnTo>
                    <a:pt x="230" y="336"/>
                  </a:lnTo>
                  <a:lnTo>
                    <a:pt x="1614" y="337"/>
                  </a:lnTo>
                </a:path>
              </a:pathLst>
            </a:custGeom>
            <a:gradFill rotWithShape="0">
              <a:gsLst>
                <a:gs pos="0">
                  <a:srgbClr val="000000"/>
                </a:gs>
                <a:gs pos="50000">
                  <a:srgbClr val="00CC99"/>
                </a:gs>
                <a:gs pos="100000">
                  <a:srgbClr val="000000"/>
                </a:gs>
              </a:gsLst>
              <a:lin ang="5400000" scaled="1"/>
            </a:gradFill>
            <a:ln w="12700" cap="rnd">
              <a:solidFill>
                <a:srgbClr val="9900CC"/>
              </a:solidFill>
              <a:round/>
              <a:headEnd type="none" w="sm" len="sm"/>
              <a:tailEnd type="none" w="sm" len="sm"/>
            </a:ln>
          </p:spPr>
          <p:txBody>
            <a:bodyPr/>
            <a:lstStyle/>
            <a:p>
              <a:endParaRPr lang="en-US"/>
            </a:p>
          </p:txBody>
        </p:sp>
        <p:sp>
          <p:nvSpPr>
            <p:cNvPr id="19465" name="Oval 6"/>
            <p:cNvSpPr>
              <a:spLocks noChangeArrowheads="1"/>
            </p:cNvSpPr>
            <p:nvPr/>
          </p:nvSpPr>
          <p:spPr bwMode="auto">
            <a:xfrm>
              <a:off x="772" y="2819"/>
              <a:ext cx="1502" cy="244"/>
            </a:xfrm>
            <a:prstGeom prst="ellipse">
              <a:avLst/>
            </a:prstGeom>
            <a:gradFill rotWithShape="0">
              <a:gsLst>
                <a:gs pos="0">
                  <a:srgbClr val="3333CC"/>
                </a:gs>
                <a:gs pos="100000">
                  <a:srgbClr val="6699FF"/>
                </a:gs>
              </a:gsLst>
              <a:path path="shape">
                <a:fillToRect l="50000" t="50000" r="50000" b="50000"/>
              </a:path>
            </a:gradFill>
            <a:ln w="12700">
              <a:solidFill>
                <a:srgbClr val="0066FF"/>
              </a:solidFill>
              <a:round/>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19466" name="AutoShape 7"/>
            <p:cNvSpPr>
              <a:spLocks noChangeArrowheads="1"/>
            </p:cNvSpPr>
            <p:nvPr/>
          </p:nvSpPr>
          <p:spPr bwMode="auto">
            <a:xfrm>
              <a:off x="3855" y="2586"/>
              <a:ext cx="168" cy="126"/>
            </a:xfrm>
            <a:prstGeom prst="rtTriangle">
              <a:avLst/>
            </a:prstGeom>
            <a:solidFill>
              <a:srgbClr val="33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19467" name="AutoShape 8"/>
            <p:cNvSpPr>
              <a:spLocks noChangeArrowheads="1"/>
            </p:cNvSpPr>
            <p:nvPr/>
          </p:nvSpPr>
          <p:spPr bwMode="auto">
            <a:xfrm>
              <a:off x="2909" y="2237"/>
              <a:ext cx="453" cy="412"/>
            </a:xfrm>
            <a:prstGeom prst="star16">
              <a:avLst>
                <a:gd name="adj" fmla="val 37500"/>
              </a:avLst>
            </a:prstGeom>
            <a:gradFill rotWithShape="0">
              <a:gsLst>
                <a:gs pos="0">
                  <a:srgbClr val="FFFF99"/>
                </a:gs>
                <a:gs pos="100000">
                  <a:srgbClr val="000000"/>
                </a:gs>
              </a:gsLst>
              <a:path path="shape">
                <a:fillToRect l="50000" t="50000" r="50000" b="50000"/>
              </a:path>
            </a:gradFill>
            <a:ln w="12700">
              <a:solidFill>
                <a:srgbClr val="3399FF"/>
              </a:solidFill>
              <a:miter lim="800000"/>
              <a:headEnd/>
              <a:tailEnd/>
            </a:ln>
          </p:spPr>
          <p:txBody>
            <a:bodyPr wrap="none" anchor="ctr"/>
            <a:lstStyle/>
            <a:p>
              <a:endParaRPr lang="en-US"/>
            </a:p>
          </p:txBody>
        </p:sp>
        <p:sp>
          <p:nvSpPr>
            <p:cNvPr id="19468" name="Oval 9"/>
            <p:cNvSpPr>
              <a:spLocks noChangeArrowheads="1"/>
            </p:cNvSpPr>
            <p:nvPr/>
          </p:nvSpPr>
          <p:spPr bwMode="auto">
            <a:xfrm>
              <a:off x="1693" y="1560"/>
              <a:ext cx="495" cy="496"/>
            </a:xfrm>
            <a:prstGeom prst="ellipse">
              <a:avLst/>
            </a:prstGeom>
            <a:gradFill rotWithShape="0">
              <a:gsLst>
                <a:gs pos="0">
                  <a:srgbClr val="FF0000"/>
                </a:gs>
                <a:gs pos="100000">
                  <a:srgbClr val="000000"/>
                </a:gs>
              </a:gsLst>
              <a:path path="shape">
                <a:fillToRect l="50000" t="50000" r="50000" b="50000"/>
              </a:path>
            </a:gradFill>
            <a:ln w="12700">
              <a:solidFill>
                <a:srgbClr val="9900CC"/>
              </a:solidFill>
              <a:round/>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19469" name="Oval 10"/>
            <p:cNvSpPr>
              <a:spLocks noChangeArrowheads="1"/>
            </p:cNvSpPr>
            <p:nvPr/>
          </p:nvSpPr>
          <p:spPr bwMode="auto">
            <a:xfrm>
              <a:off x="2199" y="3031"/>
              <a:ext cx="908" cy="531"/>
            </a:xfrm>
            <a:prstGeom prst="ellipse">
              <a:avLst/>
            </a:prstGeom>
            <a:gradFill rotWithShape="0">
              <a:gsLst>
                <a:gs pos="0">
                  <a:srgbClr val="3333CC"/>
                </a:gs>
                <a:gs pos="100000">
                  <a:srgbClr val="6699FF"/>
                </a:gs>
              </a:gsLst>
              <a:path path="shape">
                <a:fillToRect l="50000" t="50000" r="50000" b="50000"/>
              </a:path>
            </a:gradFill>
            <a:ln w="12700">
              <a:solidFill>
                <a:srgbClr val="0066FF"/>
              </a:solidFill>
              <a:round/>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19470" name="Rectangle 11"/>
            <p:cNvSpPr>
              <a:spLocks noChangeArrowheads="1"/>
            </p:cNvSpPr>
            <p:nvPr/>
          </p:nvSpPr>
          <p:spPr bwMode="auto">
            <a:xfrm>
              <a:off x="1649" y="1020"/>
              <a:ext cx="70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solidFill>
                    <a:schemeClr val="bg1"/>
                  </a:solidFill>
                  <a:latin typeface="Arial" charset="0"/>
                </a:rPr>
                <a:t>Intestine</a:t>
              </a:r>
            </a:p>
          </p:txBody>
        </p:sp>
        <p:sp>
          <p:nvSpPr>
            <p:cNvPr id="19471" name="Rectangle 12"/>
            <p:cNvSpPr>
              <a:spLocks noChangeArrowheads="1"/>
            </p:cNvSpPr>
            <p:nvPr/>
          </p:nvSpPr>
          <p:spPr bwMode="auto">
            <a:xfrm>
              <a:off x="897" y="2828"/>
              <a:ext cx="119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solidFill>
                    <a:schemeClr val="bg1"/>
                  </a:solidFill>
                  <a:latin typeface="Arial" charset="0"/>
                </a:rPr>
                <a:t>Skeletal muscle</a:t>
              </a:r>
            </a:p>
          </p:txBody>
        </p:sp>
        <p:sp>
          <p:nvSpPr>
            <p:cNvPr id="19472" name="Rectangle 13"/>
            <p:cNvSpPr>
              <a:spLocks noChangeArrowheads="1"/>
            </p:cNvSpPr>
            <p:nvPr/>
          </p:nvSpPr>
          <p:spPr bwMode="auto">
            <a:xfrm>
              <a:off x="2316" y="3155"/>
              <a:ext cx="72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defTabSz="762000" eaLnBrk="0" hangingPunct="0"/>
              <a:r>
                <a:rPr lang="en-GB" sz="1800" b="1">
                  <a:solidFill>
                    <a:schemeClr val="bg1"/>
                  </a:solidFill>
                  <a:latin typeface="Arial" charset="0"/>
                </a:rPr>
                <a:t>Adipose </a:t>
              </a:r>
              <a:br>
                <a:rPr lang="en-GB" sz="1800" b="1">
                  <a:solidFill>
                    <a:schemeClr val="bg1"/>
                  </a:solidFill>
                  <a:latin typeface="Arial" charset="0"/>
                </a:rPr>
              </a:br>
              <a:r>
                <a:rPr lang="en-GB" sz="1800" b="1">
                  <a:solidFill>
                    <a:schemeClr val="bg1"/>
                  </a:solidFill>
                  <a:latin typeface="Arial" charset="0"/>
                </a:rPr>
                <a:t>tissue</a:t>
              </a:r>
            </a:p>
          </p:txBody>
        </p:sp>
        <p:sp>
          <p:nvSpPr>
            <p:cNvPr id="19473" name="Rectangle 14"/>
            <p:cNvSpPr>
              <a:spLocks noChangeArrowheads="1"/>
            </p:cNvSpPr>
            <p:nvPr/>
          </p:nvSpPr>
          <p:spPr bwMode="auto">
            <a:xfrm>
              <a:off x="1444" y="1689"/>
              <a:ext cx="9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dirty="0">
                  <a:latin typeface="Arial" charset="0"/>
                </a:rPr>
                <a:t>Chylomicron</a:t>
              </a:r>
            </a:p>
          </p:txBody>
        </p:sp>
        <p:sp>
          <p:nvSpPr>
            <p:cNvPr id="19474" name="Rectangle 15"/>
            <p:cNvSpPr>
              <a:spLocks noChangeArrowheads="1"/>
            </p:cNvSpPr>
            <p:nvPr/>
          </p:nvSpPr>
          <p:spPr bwMode="auto">
            <a:xfrm>
              <a:off x="2884" y="2764"/>
              <a:ext cx="103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Chylomicron </a:t>
              </a:r>
            </a:p>
            <a:p>
              <a:pPr defTabSz="762000" eaLnBrk="0" hangingPunct="0"/>
              <a:r>
                <a:rPr lang="en-GB" sz="1800" b="1">
                  <a:latin typeface="Arial" charset="0"/>
                </a:rPr>
                <a:t>   remnant</a:t>
              </a:r>
            </a:p>
          </p:txBody>
        </p:sp>
        <p:sp>
          <p:nvSpPr>
            <p:cNvPr id="19475" name="Rectangle 16"/>
            <p:cNvSpPr>
              <a:spLocks noChangeArrowheads="1"/>
            </p:cNvSpPr>
            <p:nvPr/>
          </p:nvSpPr>
          <p:spPr bwMode="auto">
            <a:xfrm>
              <a:off x="4508" y="2610"/>
              <a:ext cx="772"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Remnant </a:t>
              </a:r>
            </a:p>
            <a:p>
              <a:pPr defTabSz="762000" eaLnBrk="0" hangingPunct="0"/>
              <a:r>
                <a:rPr lang="en-GB" sz="1800" b="1">
                  <a:latin typeface="Arial" charset="0"/>
                </a:rPr>
                <a:t>receptor</a:t>
              </a:r>
            </a:p>
          </p:txBody>
        </p:sp>
        <p:sp>
          <p:nvSpPr>
            <p:cNvPr id="19476" name="Rectangle 17"/>
            <p:cNvSpPr>
              <a:spLocks noChangeArrowheads="1"/>
            </p:cNvSpPr>
            <p:nvPr/>
          </p:nvSpPr>
          <p:spPr bwMode="auto">
            <a:xfrm>
              <a:off x="4163" y="2329"/>
              <a:ext cx="46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solidFill>
                    <a:srgbClr val="FFFFFF"/>
                  </a:solidFill>
                  <a:latin typeface="Arial" charset="0"/>
                </a:rPr>
                <a:t>Liver</a:t>
              </a:r>
            </a:p>
          </p:txBody>
        </p:sp>
        <p:sp>
          <p:nvSpPr>
            <p:cNvPr id="19477" name="Rectangle 18"/>
            <p:cNvSpPr>
              <a:spLocks noChangeArrowheads="1"/>
            </p:cNvSpPr>
            <p:nvPr/>
          </p:nvSpPr>
          <p:spPr bwMode="auto">
            <a:xfrm>
              <a:off x="3371" y="1108"/>
              <a:ext cx="1385" cy="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762000" eaLnBrk="0" hangingPunct="0"/>
              <a:r>
                <a:rPr lang="en-GB" sz="1800" b="1">
                  <a:latin typeface="Arial" charset="0"/>
                </a:rPr>
                <a:t>Dietary triglycerides </a:t>
              </a:r>
            </a:p>
            <a:p>
              <a:pPr defTabSz="762000" eaLnBrk="0" hangingPunct="0"/>
              <a:r>
                <a:rPr lang="en-GB" sz="1800" b="1">
                  <a:latin typeface="Arial" charset="0"/>
                </a:rPr>
                <a:t>and cholesterol</a:t>
              </a:r>
            </a:p>
          </p:txBody>
        </p:sp>
        <p:sp>
          <p:nvSpPr>
            <p:cNvPr id="19478" name="Line 19"/>
            <p:cNvSpPr>
              <a:spLocks noChangeShapeType="1"/>
            </p:cNvSpPr>
            <p:nvPr/>
          </p:nvSpPr>
          <p:spPr bwMode="auto">
            <a:xfrm flipH="1">
              <a:off x="816" y="1221"/>
              <a:ext cx="2508" cy="0"/>
            </a:xfrm>
            <a:prstGeom prst="line">
              <a:avLst/>
            </a:prstGeom>
            <a:noFill/>
            <a:ln w="25400">
              <a:solidFill>
                <a:srgbClr val="0066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9479" name="Line 20"/>
            <p:cNvSpPr>
              <a:spLocks noChangeShapeType="1"/>
            </p:cNvSpPr>
            <p:nvPr/>
          </p:nvSpPr>
          <p:spPr bwMode="auto">
            <a:xfrm flipV="1">
              <a:off x="1940" y="1223"/>
              <a:ext cx="0" cy="285"/>
            </a:xfrm>
            <a:prstGeom prst="line">
              <a:avLst/>
            </a:prstGeom>
            <a:noFill/>
            <a:ln w="25400">
              <a:solidFill>
                <a:srgbClr val="0066FF"/>
              </a:solidFill>
              <a:round/>
              <a:headEnd type="stealth" w="med" len="med"/>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9480" name="Line 21"/>
            <p:cNvSpPr>
              <a:spLocks noChangeShapeType="1"/>
            </p:cNvSpPr>
            <p:nvPr/>
          </p:nvSpPr>
          <p:spPr bwMode="auto">
            <a:xfrm flipH="1">
              <a:off x="4022" y="2694"/>
              <a:ext cx="492" cy="0"/>
            </a:xfrm>
            <a:prstGeom prst="line">
              <a:avLst/>
            </a:prstGeom>
            <a:noFill/>
            <a:ln w="25400">
              <a:solidFill>
                <a:srgbClr val="0066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9481" name="Rectangle 22"/>
            <p:cNvSpPr>
              <a:spLocks noChangeArrowheads="1"/>
            </p:cNvSpPr>
            <p:nvPr/>
          </p:nvSpPr>
          <p:spPr bwMode="auto">
            <a:xfrm>
              <a:off x="2383" y="2558"/>
              <a:ext cx="74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LP lipase</a:t>
              </a:r>
            </a:p>
          </p:txBody>
        </p:sp>
        <p:sp>
          <p:nvSpPr>
            <p:cNvPr id="19482" name="Line 23"/>
            <p:cNvSpPr>
              <a:spLocks noChangeShapeType="1"/>
            </p:cNvSpPr>
            <p:nvPr/>
          </p:nvSpPr>
          <p:spPr bwMode="auto">
            <a:xfrm flipV="1">
              <a:off x="1482" y="2104"/>
              <a:ext cx="327" cy="705"/>
            </a:xfrm>
            <a:prstGeom prst="line">
              <a:avLst/>
            </a:prstGeom>
            <a:noFill/>
            <a:ln w="25400">
              <a:solidFill>
                <a:srgbClr val="0066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9483" name="Line 24"/>
            <p:cNvSpPr>
              <a:spLocks noChangeShapeType="1"/>
            </p:cNvSpPr>
            <p:nvPr/>
          </p:nvSpPr>
          <p:spPr bwMode="auto">
            <a:xfrm flipH="1">
              <a:off x="1612" y="2151"/>
              <a:ext cx="286" cy="622"/>
            </a:xfrm>
            <a:prstGeom prst="line">
              <a:avLst/>
            </a:prstGeom>
            <a:noFill/>
            <a:ln w="25400">
              <a:solidFill>
                <a:srgbClr val="0066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9484" name="Line 25"/>
            <p:cNvSpPr>
              <a:spLocks noChangeShapeType="1"/>
            </p:cNvSpPr>
            <p:nvPr/>
          </p:nvSpPr>
          <p:spPr bwMode="auto">
            <a:xfrm>
              <a:off x="2158" y="2068"/>
              <a:ext cx="411" cy="1082"/>
            </a:xfrm>
            <a:prstGeom prst="line">
              <a:avLst/>
            </a:prstGeom>
            <a:noFill/>
            <a:ln w="25400">
              <a:solidFill>
                <a:srgbClr val="0066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9485" name="Line 26"/>
            <p:cNvSpPr>
              <a:spLocks noChangeShapeType="1"/>
            </p:cNvSpPr>
            <p:nvPr/>
          </p:nvSpPr>
          <p:spPr bwMode="auto">
            <a:xfrm>
              <a:off x="2074" y="2110"/>
              <a:ext cx="328" cy="914"/>
            </a:xfrm>
            <a:prstGeom prst="line">
              <a:avLst/>
            </a:prstGeom>
            <a:noFill/>
            <a:ln w="25400">
              <a:solidFill>
                <a:srgbClr val="0066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9486" name="Rectangle 27"/>
            <p:cNvSpPr>
              <a:spLocks noChangeArrowheads="1"/>
            </p:cNvSpPr>
            <p:nvPr/>
          </p:nvSpPr>
          <p:spPr bwMode="auto">
            <a:xfrm>
              <a:off x="1697" y="2500"/>
              <a:ext cx="3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TGs</a:t>
              </a:r>
            </a:p>
          </p:txBody>
        </p:sp>
        <p:sp>
          <p:nvSpPr>
            <p:cNvPr id="19487" name="Rectangle 28"/>
            <p:cNvSpPr>
              <a:spLocks noChangeArrowheads="1"/>
            </p:cNvSpPr>
            <p:nvPr/>
          </p:nvSpPr>
          <p:spPr bwMode="auto">
            <a:xfrm>
              <a:off x="1935" y="2653"/>
              <a:ext cx="3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TGs</a:t>
              </a:r>
            </a:p>
          </p:txBody>
        </p:sp>
        <p:sp>
          <p:nvSpPr>
            <p:cNvPr id="19488" name="AutoShape 29"/>
            <p:cNvSpPr>
              <a:spLocks noChangeArrowheads="1"/>
            </p:cNvSpPr>
            <p:nvPr/>
          </p:nvSpPr>
          <p:spPr bwMode="auto">
            <a:xfrm rot="1680000">
              <a:off x="2150" y="2059"/>
              <a:ext cx="796" cy="126"/>
            </a:xfrm>
            <a:prstGeom prst="rightArrow">
              <a:avLst>
                <a:gd name="adj1" fmla="val 50000"/>
                <a:gd name="adj2" fmla="val 316429"/>
              </a:avLst>
            </a:prstGeom>
            <a:solidFill>
              <a:srgbClr val="3399FF"/>
            </a:solidFill>
            <a:ln w="9525">
              <a:solidFill>
                <a:srgbClr val="3399FF"/>
              </a:solidFill>
              <a:miter lim="800000"/>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19489" name="AutoShape 30"/>
            <p:cNvSpPr>
              <a:spLocks noChangeArrowheads="1"/>
            </p:cNvSpPr>
            <p:nvPr/>
          </p:nvSpPr>
          <p:spPr bwMode="auto">
            <a:xfrm rot="780000">
              <a:off x="3387" y="2510"/>
              <a:ext cx="419" cy="127"/>
            </a:xfrm>
            <a:prstGeom prst="rightArrow">
              <a:avLst>
                <a:gd name="adj1" fmla="val 50000"/>
                <a:gd name="adj2" fmla="val 162501"/>
              </a:avLst>
            </a:prstGeom>
            <a:solidFill>
              <a:srgbClr val="3399FF"/>
            </a:solidFill>
            <a:ln w="9525">
              <a:solidFill>
                <a:srgbClr val="3399FF"/>
              </a:solidFill>
              <a:miter lim="800000"/>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19490" name="Rectangle 31"/>
            <p:cNvSpPr>
              <a:spLocks noChangeArrowheads="1"/>
            </p:cNvSpPr>
            <p:nvPr/>
          </p:nvSpPr>
          <p:spPr bwMode="auto">
            <a:xfrm>
              <a:off x="889" y="2347"/>
              <a:ext cx="74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LP lipase</a:t>
              </a:r>
            </a:p>
          </p:txBody>
        </p:sp>
      </p:grpSp>
      <p:sp>
        <p:nvSpPr>
          <p:cNvPr id="19459" name="Rectangle 32"/>
          <p:cNvSpPr>
            <a:spLocks noGrp="1" noChangeArrowheads="1"/>
          </p:cNvSpPr>
          <p:nvPr>
            <p:ph type="title"/>
          </p:nvPr>
        </p:nvSpPr>
        <p:spPr bwMode="auto">
          <a:xfrm>
            <a:off x="1233488" y="228600"/>
            <a:ext cx="7529512" cy="730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eaLnBrk="1" hangingPunct="1"/>
            <a:r>
              <a:rPr lang="en-GB" sz="2800" b="1" dirty="0" smtClean="0">
                <a:solidFill>
                  <a:schemeClr val="tx2">
                    <a:lumMod val="75000"/>
                  </a:schemeClr>
                </a:solidFill>
                <a:latin typeface="Tahoma" pitchFamily="34" charset="0"/>
              </a:rPr>
              <a:t>Exogenous Pathway of Lipid Metabolism</a:t>
            </a:r>
          </a:p>
        </p:txBody>
      </p:sp>
      <p:sp>
        <p:nvSpPr>
          <p:cNvPr id="19460" name="Rectangle 34"/>
          <p:cNvSpPr>
            <a:spLocks noChangeArrowheads="1"/>
          </p:cNvSpPr>
          <p:nvPr/>
        </p:nvSpPr>
        <p:spPr bwMode="auto">
          <a:xfrm>
            <a:off x="1295400" y="1066800"/>
            <a:ext cx="7391400" cy="4724400"/>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bwMode="auto">
          <a:xfrm>
            <a:off x="990600" y="274638"/>
            <a:ext cx="8001000" cy="6397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eaLnBrk="1" hangingPunct="1"/>
            <a:r>
              <a:rPr lang="en-GB" sz="2800" b="1" dirty="0" smtClean="0">
                <a:solidFill>
                  <a:schemeClr val="tx2">
                    <a:lumMod val="75000"/>
                  </a:schemeClr>
                </a:solidFill>
                <a:latin typeface="Tahoma" pitchFamily="34" charset="0"/>
              </a:rPr>
              <a:t>Endogenous Pathway of Lipid Metabolism</a:t>
            </a:r>
          </a:p>
        </p:txBody>
      </p:sp>
      <p:grpSp>
        <p:nvGrpSpPr>
          <p:cNvPr id="20483" name="Group 50"/>
          <p:cNvGrpSpPr>
            <a:grpSpLocks/>
          </p:cNvGrpSpPr>
          <p:nvPr/>
        </p:nvGrpSpPr>
        <p:grpSpPr bwMode="auto">
          <a:xfrm>
            <a:off x="1381125" y="1647825"/>
            <a:ext cx="7291388" cy="3959225"/>
            <a:chOff x="712" y="1301"/>
            <a:chExt cx="4593" cy="2494"/>
          </a:xfrm>
        </p:grpSpPr>
        <p:sp>
          <p:nvSpPr>
            <p:cNvPr id="20485" name="Freeform 2"/>
            <p:cNvSpPr>
              <a:spLocks/>
            </p:cNvSpPr>
            <p:nvPr/>
          </p:nvSpPr>
          <p:spPr bwMode="auto">
            <a:xfrm>
              <a:off x="791" y="2380"/>
              <a:ext cx="1915" cy="1415"/>
            </a:xfrm>
            <a:custGeom>
              <a:avLst/>
              <a:gdLst>
                <a:gd name="T0" fmla="*/ 303 w 1915"/>
                <a:gd name="T1" fmla="*/ 1409 h 1415"/>
                <a:gd name="T2" fmla="*/ 0 w 1915"/>
                <a:gd name="T3" fmla="*/ 1325 h 1415"/>
                <a:gd name="T4" fmla="*/ 15 w 1915"/>
                <a:gd name="T5" fmla="*/ 1113 h 1415"/>
                <a:gd name="T6" fmla="*/ 39 w 1915"/>
                <a:gd name="T7" fmla="*/ 193 h 1415"/>
                <a:gd name="T8" fmla="*/ 175 w 1915"/>
                <a:gd name="T9" fmla="*/ 10 h 1415"/>
                <a:gd name="T10" fmla="*/ 281 w 1915"/>
                <a:gd name="T11" fmla="*/ 84 h 1415"/>
                <a:gd name="T12" fmla="*/ 175 w 1915"/>
                <a:gd name="T13" fmla="*/ 0 h 1415"/>
                <a:gd name="T14" fmla="*/ 441 w 1915"/>
                <a:gd name="T15" fmla="*/ 196 h 1415"/>
                <a:gd name="T16" fmla="*/ 1286 w 1915"/>
                <a:gd name="T17" fmla="*/ 800 h 1415"/>
                <a:gd name="T18" fmla="*/ 1770 w 1915"/>
                <a:gd name="T19" fmla="*/ 1151 h 1415"/>
                <a:gd name="T20" fmla="*/ 1914 w 1915"/>
                <a:gd name="T21" fmla="*/ 1222 h 1415"/>
                <a:gd name="T22" fmla="*/ 1887 w 1915"/>
                <a:gd name="T23" fmla="*/ 1334 h 1415"/>
                <a:gd name="T24" fmla="*/ 1626 w 1915"/>
                <a:gd name="T25" fmla="*/ 1397 h 1415"/>
                <a:gd name="T26" fmla="*/ 1361 w 1915"/>
                <a:gd name="T27" fmla="*/ 1414 h 1415"/>
                <a:gd name="T28" fmla="*/ 303 w 1915"/>
                <a:gd name="T29" fmla="*/ 1406 h 14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15"/>
                <a:gd name="T46" fmla="*/ 0 h 1415"/>
                <a:gd name="T47" fmla="*/ 1915 w 1915"/>
                <a:gd name="T48" fmla="*/ 1415 h 14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15" h="1415">
                  <a:moveTo>
                    <a:pt x="303" y="1409"/>
                  </a:moveTo>
                  <a:lnTo>
                    <a:pt x="0" y="1325"/>
                  </a:lnTo>
                  <a:lnTo>
                    <a:pt x="15" y="1113"/>
                  </a:lnTo>
                  <a:lnTo>
                    <a:pt x="39" y="193"/>
                  </a:lnTo>
                  <a:lnTo>
                    <a:pt x="175" y="10"/>
                  </a:lnTo>
                  <a:lnTo>
                    <a:pt x="281" y="84"/>
                  </a:lnTo>
                  <a:lnTo>
                    <a:pt x="175" y="0"/>
                  </a:lnTo>
                  <a:lnTo>
                    <a:pt x="441" y="196"/>
                  </a:lnTo>
                  <a:lnTo>
                    <a:pt x="1286" y="800"/>
                  </a:lnTo>
                  <a:lnTo>
                    <a:pt x="1770" y="1151"/>
                  </a:lnTo>
                  <a:lnTo>
                    <a:pt x="1914" y="1222"/>
                  </a:lnTo>
                  <a:lnTo>
                    <a:pt x="1887" y="1334"/>
                  </a:lnTo>
                  <a:lnTo>
                    <a:pt x="1626" y="1397"/>
                  </a:lnTo>
                  <a:lnTo>
                    <a:pt x="1361" y="1414"/>
                  </a:lnTo>
                  <a:lnTo>
                    <a:pt x="303" y="1406"/>
                  </a:lnTo>
                </a:path>
              </a:pathLst>
            </a:custGeom>
            <a:gradFill rotWithShape="0">
              <a:gsLst>
                <a:gs pos="0">
                  <a:srgbClr val="FF9900"/>
                </a:gs>
                <a:gs pos="100000">
                  <a:srgbClr val="000000"/>
                </a:gs>
              </a:gsLst>
              <a:path path="rect">
                <a:fillToRect l="50000" t="50000" r="50000" b="50000"/>
              </a:path>
            </a:gradFill>
            <a:ln w="12700" cap="rnd">
              <a:solidFill>
                <a:srgbClr val="663300"/>
              </a:solidFill>
              <a:round/>
              <a:headEnd type="none" w="sm" len="sm"/>
              <a:tailEnd type="none" w="sm" len="sm"/>
            </a:ln>
          </p:spPr>
          <p:txBody>
            <a:bodyPr/>
            <a:lstStyle/>
            <a:p>
              <a:endParaRPr lang="en-US"/>
            </a:p>
          </p:txBody>
        </p:sp>
        <p:sp>
          <p:nvSpPr>
            <p:cNvPr id="20486" name="Oval 4"/>
            <p:cNvSpPr>
              <a:spLocks noChangeArrowheads="1"/>
            </p:cNvSpPr>
            <p:nvPr/>
          </p:nvSpPr>
          <p:spPr bwMode="auto">
            <a:xfrm>
              <a:off x="2784" y="2382"/>
              <a:ext cx="244" cy="231"/>
            </a:xfrm>
            <a:prstGeom prst="ellipse">
              <a:avLst/>
            </a:prstGeom>
            <a:gradFill rotWithShape="0">
              <a:gsLst>
                <a:gs pos="0">
                  <a:srgbClr val="000000"/>
                </a:gs>
                <a:gs pos="100000">
                  <a:srgbClr val="00CC99"/>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0487" name="Rectangle 5"/>
            <p:cNvSpPr>
              <a:spLocks noChangeArrowheads="1"/>
            </p:cNvSpPr>
            <p:nvPr/>
          </p:nvSpPr>
          <p:spPr bwMode="auto">
            <a:xfrm>
              <a:off x="2769" y="2403"/>
              <a:ext cx="29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400" b="1">
                  <a:solidFill>
                    <a:schemeClr val="bg1"/>
                  </a:solidFill>
                  <a:latin typeface="Arial" charset="0"/>
                </a:rPr>
                <a:t>IDL</a:t>
              </a:r>
            </a:p>
          </p:txBody>
        </p:sp>
        <p:grpSp>
          <p:nvGrpSpPr>
            <p:cNvPr id="20488" name="Group 6"/>
            <p:cNvGrpSpPr>
              <a:grpSpLocks/>
            </p:cNvGrpSpPr>
            <p:nvPr/>
          </p:nvGrpSpPr>
          <p:grpSpPr bwMode="auto">
            <a:xfrm>
              <a:off x="1765" y="3360"/>
              <a:ext cx="859" cy="207"/>
              <a:chOff x="1765" y="3360"/>
              <a:chExt cx="859" cy="207"/>
            </a:xfrm>
          </p:grpSpPr>
          <p:sp>
            <p:nvSpPr>
              <p:cNvPr id="20530" name="Freeform 7"/>
              <p:cNvSpPr>
                <a:spLocks/>
              </p:cNvSpPr>
              <p:nvPr/>
            </p:nvSpPr>
            <p:spPr bwMode="auto">
              <a:xfrm>
                <a:off x="1765" y="3360"/>
                <a:ext cx="753" cy="207"/>
              </a:xfrm>
              <a:custGeom>
                <a:avLst/>
                <a:gdLst>
                  <a:gd name="T0" fmla="*/ 106 w 753"/>
                  <a:gd name="T1" fmla="*/ 1 h 207"/>
                  <a:gd name="T2" fmla="*/ 100 w 753"/>
                  <a:gd name="T3" fmla="*/ 1 h 207"/>
                  <a:gd name="T4" fmla="*/ 94 w 753"/>
                  <a:gd name="T5" fmla="*/ 1 h 207"/>
                  <a:gd name="T6" fmla="*/ 89 w 753"/>
                  <a:gd name="T7" fmla="*/ 2 h 207"/>
                  <a:gd name="T8" fmla="*/ 83 w 753"/>
                  <a:gd name="T9" fmla="*/ 3 h 207"/>
                  <a:gd name="T10" fmla="*/ 78 w 753"/>
                  <a:gd name="T11" fmla="*/ 4 h 207"/>
                  <a:gd name="T12" fmla="*/ 73 w 753"/>
                  <a:gd name="T13" fmla="*/ 6 h 207"/>
                  <a:gd name="T14" fmla="*/ 67 w 753"/>
                  <a:gd name="T15" fmla="*/ 8 h 207"/>
                  <a:gd name="T16" fmla="*/ 62 w 753"/>
                  <a:gd name="T17" fmla="*/ 10 h 207"/>
                  <a:gd name="T18" fmla="*/ 57 w 753"/>
                  <a:gd name="T19" fmla="*/ 13 h 207"/>
                  <a:gd name="T20" fmla="*/ 52 w 753"/>
                  <a:gd name="T21" fmla="*/ 15 h 207"/>
                  <a:gd name="T22" fmla="*/ 48 w 753"/>
                  <a:gd name="T23" fmla="*/ 18 h 207"/>
                  <a:gd name="T24" fmla="*/ 43 w 753"/>
                  <a:gd name="T25" fmla="*/ 21 h 207"/>
                  <a:gd name="T26" fmla="*/ 39 w 753"/>
                  <a:gd name="T27" fmla="*/ 25 h 207"/>
                  <a:gd name="T28" fmla="*/ 35 w 753"/>
                  <a:gd name="T29" fmla="*/ 28 h 207"/>
                  <a:gd name="T30" fmla="*/ 31 w 753"/>
                  <a:gd name="T31" fmla="*/ 32 h 207"/>
                  <a:gd name="T32" fmla="*/ 27 w 753"/>
                  <a:gd name="T33" fmla="*/ 36 h 207"/>
                  <a:gd name="T34" fmla="*/ 23 w 753"/>
                  <a:gd name="T35" fmla="*/ 40 h 207"/>
                  <a:gd name="T36" fmla="*/ 20 w 753"/>
                  <a:gd name="T37" fmla="*/ 44 h 207"/>
                  <a:gd name="T38" fmla="*/ 17 w 753"/>
                  <a:gd name="T39" fmla="*/ 49 h 207"/>
                  <a:gd name="T40" fmla="*/ 14 w 753"/>
                  <a:gd name="T41" fmla="*/ 54 h 207"/>
                  <a:gd name="T42" fmla="*/ 11 w 753"/>
                  <a:gd name="T43" fmla="*/ 58 h 207"/>
                  <a:gd name="T44" fmla="*/ 9 w 753"/>
                  <a:gd name="T45" fmla="*/ 63 h 207"/>
                  <a:gd name="T46" fmla="*/ 7 w 753"/>
                  <a:gd name="T47" fmla="*/ 68 h 207"/>
                  <a:gd name="T48" fmla="*/ 5 w 753"/>
                  <a:gd name="T49" fmla="*/ 73 h 207"/>
                  <a:gd name="T50" fmla="*/ 4 w 753"/>
                  <a:gd name="T51" fmla="*/ 79 h 207"/>
                  <a:gd name="T52" fmla="*/ 2 w 753"/>
                  <a:gd name="T53" fmla="*/ 84 h 207"/>
                  <a:gd name="T54" fmla="*/ 2 w 753"/>
                  <a:gd name="T55" fmla="*/ 89 h 207"/>
                  <a:gd name="T56" fmla="*/ 1 w 753"/>
                  <a:gd name="T57" fmla="*/ 95 h 207"/>
                  <a:gd name="T58" fmla="*/ 1 w 753"/>
                  <a:gd name="T59" fmla="*/ 100 h 207"/>
                  <a:gd name="T60" fmla="*/ 1 w 753"/>
                  <a:gd name="T61" fmla="*/ 104 h 207"/>
                  <a:gd name="T62" fmla="*/ 1 w 753"/>
                  <a:gd name="T63" fmla="*/ 110 h 207"/>
                  <a:gd name="T64" fmla="*/ 1 w 753"/>
                  <a:gd name="T65" fmla="*/ 115 h 207"/>
                  <a:gd name="T66" fmla="*/ 2 w 753"/>
                  <a:gd name="T67" fmla="*/ 120 h 207"/>
                  <a:gd name="T68" fmla="*/ 3 w 753"/>
                  <a:gd name="T69" fmla="*/ 126 h 207"/>
                  <a:gd name="T70" fmla="*/ 5 w 753"/>
                  <a:gd name="T71" fmla="*/ 131 h 207"/>
                  <a:gd name="T72" fmla="*/ 6 w 753"/>
                  <a:gd name="T73" fmla="*/ 136 h 207"/>
                  <a:gd name="T74" fmla="*/ 8 w 753"/>
                  <a:gd name="T75" fmla="*/ 141 h 207"/>
                  <a:gd name="T76" fmla="*/ 11 w 753"/>
                  <a:gd name="T77" fmla="*/ 146 h 207"/>
                  <a:gd name="T78" fmla="*/ 13 w 753"/>
                  <a:gd name="T79" fmla="*/ 151 h 207"/>
                  <a:gd name="T80" fmla="*/ 16 w 753"/>
                  <a:gd name="T81" fmla="*/ 156 h 207"/>
                  <a:gd name="T82" fmla="*/ 19 w 753"/>
                  <a:gd name="T83" fmla="*/ 160 h 207"/>
                  <a:gd name="T84" fmla="*/ 22 w 753"/>
                  <a:gd name="T85" fmla="*/ 164 h 207"/>
                  <a:gd name="T86" fmla="*/ 26 w 753"/>
                  <a:gd name="T87" fmla="*/ 169 h 207"/>
                  <a:gd name="T88" fmla="*/ 29 w 753"/>
                  <a:gd name="T89" fmla="*/ 173 h 207"/>
                  <a:gd name="T90" fmla="*/ 33 w 753"/>
                  <a:gd name="T91" fmla="*/ 177 h 207"/>
                  <a:gd name="T92" fmla="*/ 37 w 753"/>
                  <a:gd name="T93" fmla="*/ 180 h 207"/>
                  <a:gd name="T94" fmla="*/ 42 w 753"/>
                  <a:gd name="T95" fmla="*/ 184 h 207"/>
                  <a:gd name="T96" fmla="*/ 46 w 753"/>
                  <a:gd name="T97" fmla="*/ 187 h 207"/>
                  <a:gd name="T98" fmla="*/ 51 w 753"/>
                  <a:gd name="T99" fmla="*/ 190 h 207"/>
                  <a:gd name="T100" fmla="*/ 56 w 753"/>
                  <a:gd name="T101" fmla="*/ 193 h 207"/>
                  <a:gd name="T102" fmla="*/ 61 w 753"/>
                  <a:gd name="T103" fmla="*/ 195 h 207"/>
                  <a:gd name="T104" fmla="*/ 66 w 753"/>
                  <a:gd name="T105" fmla="*/ 197 h 207"/>
                  <a:gd name="T106" fmla="*/ 71 w 753"/>
                  <a:gd name="T107" fmla="*/ 199 h 207"/>
                  <a:gd name="T108" fmla="*/ 76 w 753"/>
                  <a:gd name="T109" fmla="*/ 201 h 207"/>
                  <a:gd name="T110" fmla="*/ 82 w 753"/>
                  <a:gd name="T111" fmla="*/ 202 h 207"/>
                  <a:gd name="T112" fmla="*/ 87 w 753"/>
                  <a:gd name="T113" fmla="*/ 204 h 207"/>
                  <a:gd name="T114" fmla="*/ 93 w 753"/>
                  <a:gd name="T115" fmla="*/ 204 h 207"/>
                  <a:gd name="T116" fmla="*/ 98 w 753"/>
                  <a:gd name="T117" fmla="*/ 205 h 207"/>
                  <a:gd name="T118" fmla="*/ 104 w 753"/>
                  <a:gd name="T119" fmla="*/ 205 h 207"/>
                  <a:gd name="T120" fmla="*/ 752 w 753"/>
                  <a:gd name="T121" fmla="*/ 206 h 2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3"/>
                  <a:gd name="T184" fmla="*/ 0 h 207"/>
                  <a:gd name="T185" fmla="*/ 753 w 753"/>
                  <a:gd name="T186" fmla="*/ 207 h 2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3" h="207">
                    <a:moveTo>
                      <a:pt x="752" y="0"/>
                    </a:moveTo>
                    <a:lnTo>
                      <a:pt x="107" y="0"/>
                    </a:lnTo>
                    <a:lnTo>
                      <a:pt x="106" y="1"/>
                    </a:lnTo>
                    <a:lnTo>
                      <a:pt x="104" y="1"/>
                    </a:lnTo>
                    <a:lnTo>
                      <a:pt x="102" y="1"/>
                    </a:lnTo>
                    <a:lnTo>
                      <a:pt x="100" y="1"/>
                    </a:lnTo>
                    <a:lnTo>
                      <a:pt x="98" y="1"/>
                    </a:lnTo>
                    <a:lnTo>
                      <a:pt x="96" y="1"/>
                    </a:lnTo>
                    <a:lnTo>
                      <a:pt x="94" y="1"/>
                    </a:lnTo>
                    <a:lnTo>
                      <a:pt x="93" y="2"/>
                    </a:lnTo>
                    <a:lnTo>
                      <a:pt x="91" y="2"/>
                    </a:lnTo>
                    <a:lnTo>
                      <a:pt x="89" y="2"/>
                    </a:lnTo>
                    <a:lnTo>
                      <a:pt x="87" y="2"/>
                    </a:lnTo>
                    <a:lnTo>
                      <a:pt x="85" y="3"/>
                    </a:lnTo>
                    <a:lnTo>
                      <a:pt x="83" y="3"/>
                    </a:lnTo>
                    <a:lnTo>
                      <a:pt x="82" y="4"/>
                    </a:lnTo>
                    <a:lnTo>
                      <a:pt x="80" y="4"/>
                    </a:lnTo>
                    <a:lnTo>
                      <a:pt x="78" y="4"/>
                    </a:lnTo>
                    <a:lnTo>
                      <a:pt x="76" y="5"/>
                    </a:lnTo>
                    <a:lnTo>
                      <a:pt x="74" y="6"/>
                    </a:lnTo>
                    <a:lnTo>
                      <a:pt x="73" y="6"/>
                    </a:lnTo>
                    <a:lnTo>
                      <a:pt x="71" y="7"/>
                    </a:lnTo>
                    <a:lnTo>
                      <a:pt x="69" y="7"/>
                    </a:lnTo>
                    <a:lnTo>
                      <a:pt x="67" y="8"/>
                    </a:lnTo>
                    <a:lnTo>
                      <a:pt x="66" y="9"/>
                    </a:lnTo>
                    <a:lnTo>
                      <a:pt x="64" y="9"/>
                    </a:lnTo>
                    <a:lnTo>
                      <a:pt x="62" y="10"/>
                    </a:lnTo>
                    <a:lnTo>
                      <a:pt x="61" y="11"/>
                    </a:lnTo>
                    <a:lnTo>
                      <a:pt x="59" y="12"/>
                    </a:lnTo>
                    <a:lnTo>
                      <a:pt x="57" y="13"/>
                    </a:lnTo>
                    <a:lnTo>
                      <a:pt x="56" y="13"/>
                    </a:lnTo>
                    <a:lnTo>
                      <a:pt x="54" y="14"/>
                    </a:lnTo>
                    <a:lnTo>
                      <a:pt x="52" y="15"/>
                    </a:lnTo>
                    <a:lnTo>
                      <a:pt x="51" y="16"/>
                    </a:lnTo>
                    <a:lnTo>
                      <a:pt x="49" y="17"/>
                    </a:lnTo>
                    <a:lnTo>
                      <a:pt x="48" y="18"/>
                    </a:lnTo>
                    <a:lnTo>
                      <a:pt x="46" y="19"/>
                    </a:lnTo>
                    <a:lnTo>
                      <a:pt x="45" y="20"/>
                    </a:lnTo>
                    <a:lnTo>
                      <a:pt x="43" y="21"/>
                    </a:lnTo>
                    <a:lnTo>
                      <a:pt x="42" y="22"/>
                    </a:lnTo>
                    <a:lnTo>
                      <a:pt x="40" y="23"/>
                    </a:lnTo>
                    <a:lnTo>
                      <a:pt x="39" y="25"/>
                    </a:lnTo>
                    <a:lnTo>
                      <a:pt x="37" y="26"/>
                    </a:lnTo>
                    <a:lnTo>
                      <a:pt x="36" y="27"/>
                    </a:lnTo>
                    <a:lnTo>
                      <a:pt x="35" y="28"/>
                    </a:lnTo>
                    <a:lnTo>
                      <a:pt x="33" y="29"/>
                    </a:lnTo>
                    <a:lnTo>
                      <a:pt x="32" y="31"/>
                    </a:lnTo>
                    <a:lnTo>
                      <a:pt x="31" y="32"/>
                    </a:lnTo>
                    <a:lnTo>
                      <a:pt x="29" y="33"/>
                    </a:lnTo>
                    <a:lnTo>
                      <a:pt x="28" y="35"/>
                    </a:lnTo>
                    <a:lnTo>
                      <a:pt x="27" y="36"/>
                    </a:lnTo>
                    <a:lnTo>
                      <a:pt x="26" y="37"/>
                    </a:lnTo>
                    <a:lnTo>
                      <a:pt x="24" y="39"/>
                    </a:lnTo>
                    <a:lnTo>
                      <a:pt x="23" y="40"/>
                    </a:lnTo>
                    <a:lnTo>
                      <a:pt x="22" y="42"/>
                    </a:lnTo>
                    <a:lnTo>
                      <a:pt x="21" y="43"/>
                    </a:lnTo>
                    <a:lnTo>
                      <a:pt x="20" y="44"/>
                    </a:lnTo>
                    <a:lnTo>
                      <a:pt x="19" y="46"/>
                    </a:lnTo>
                    <a:lnTo>
                      <a:pt x="18" y="47"/>
                    </a:lnTo>
                    <a:lnTo>
                      <a:pt x="17" y="49"/>
                    </a:lnTo>
                    <a:lnTo>
                      <a:pt x="16" y="50"/>
                    </a:lnTo>
                    <a:lnTo>
                      <a:pt x="15" y="52"/>
                    </a:lnTo>
                    <a:lnTo>
                      <a:pt x="14" y="54"/>
                    </a:lnTo>
                    <a:lnTo>
                      <a:pt x="13" y="55"/>
                    </a:lnTo>
                    <a:lnTo>
                      <a:pt x="12" y="57"/>
                    </a:lnTo>
                    <a:lnTo>
                      <a:pt x="11" y="58"/>
                    </a:lnTo>
                    <a:lnTo>
                      <a:pt x="11" y="60"/>
                    </a:lnTo>
                    <a:lnTo>
                      <a:pt x="10" y="62"/>
                    </a:lnTo>
                    <a:lnTo>
                      <a:pt x="9" y="63"/>
                    </a:lnTo>
                    <a:lnTo>
                      <a:pt x="8" y="65"/>
                    </a:lnTo>
                    <a:lnTo>
                      <a:pt x="8" y="67"/>
                    </a:lnTo>
                    <a:lnTo>
                      <a:pt x="7" y="68"/>
                    </a:lnTo>
                    <a:lnTo>
                      <a:pt x="6" y="70"/>
                    </a:lnTo>
                    <a:lnTo>
                      <a:pt x="6" y="72"/>
                    </a:lnTo>
                    <a:lnTo>
                      <a:pt x="5" y="73"/>
                    </a:lnTo>
                    <a:lnTo>
                      <a:pt x="5" y="75"/>
                    </a:lnTo>
                    <a:lnTo>
                      <a:pt x="4" y="77"/>
                    </a:lnTo>
                    <a:lnTo>
                      <a:pt x="4" y="79"/>
                    </a:lnTo>
                    <a:lnTo>
                      <a:pt x="3" y="80"/>
                    </a:lnTo>
                    <a:lnTo>
                      <a:pt x="3" y="82"/>
                    </a:lnTo>
                    <a:lnTo>
                      <a:pt x="2" y="84"/>
                    </a:lnTo>
                    <a:lnTo>
                      <a:pt x="2" y="86"/>
                    </a:lnTo>
                    <a:lnTo>
                      <a:pt x="2" y="87"/>
                    </a:lnTo>
                    <a:lnTo>
                      <a:pt x="2" y="89"/>
                    </a:lnTo>
                    <a:lnTo>
                      <a:pt x="1" y="91"/>
                    </a:lnTo>
                    <a:lnTo>
                      <a:pt x="1" y="93"/>
                    </a:lnTo>
                    <a:lnTo>
                      <a:pt x="1" y="95"/>
                    </a:lnTo>
                    <a:lnTo>
                      <a:pt x="1" y="96"/>
                    </a:lnTo>
                    <a:lnTo>
                      <a:pt x="1" y="98"/>
                    </a:lnTo>
                    <a:lnTo>
                      <a:pt x="1" y="100"/>
                    </a:lnTo>
                    <a:lnTo>
                      <a:pt x="1" y="102"/>
                    </a:lnTo>
                    <a:lnTo>
                      <a:pt x="0" y="103"/>
                    </a:lnTo>
                    <a:lnTo>
                      <a:pt x="1" y="104"/>
                    </a:lnTo>
                    <a:lnTo>
                      <a:pt x="1" y="106"/>
                    </a:lnTo>
                    <a:lnTo>
                      <a:pt x="1" y="108"/>
                    </a:lnTo>
                    <a:lnTo>
                      <a:pt x="1" y="110"/>
                    </a:lnTo>
                    <a:lnTo>
                      <a:pt x="1" y="111"/>
                    </a:lnTo>
                    <a:lnTo>
                      <a:pt x="1" y="113"/>
                    </a:lnTo>
                    <a:lnTo>
                      <a:pt x="1" y="115"/>
                    </a:lnTo>
                    <a:lnTo>
                      <a:pt x="2" y="117"/>
                    </a:lnTo>
                    <a:lnTo>
                      <a:pt x="2" y="119"/>
                    </a:lnTo>
                    <a:lnTo>
                      <a:pt x="2" y="120"/>
                    </a:lnTo>
                    <a:lnTo>
                      <a:pt x="2" y="122"/>
                    </a:lnTo>
                    <a:lnTo>
                      <a:pt x="3" y="124"/>
                    </a:lnTo>
                    <a:lnTo>
                      <a:pt x="3" y="126"/>
                    </a:lnTo>
                    <a:lnTo>
                      <a:pt x="4" y="127"/>
                    </a:lnTo>
                    <a:lnTo>
                      <a:pt x="4" y="129"/>
                    </a:lnTo>
                    <a:lnTo>
                      <a:pt x="5" y="131"/>
                    </a:lnTo>
                    <a:lnTo>
                      <a:pt x="5" y="133"/>
                    </a:lnTo>
                    <a:lnTo>
                      <a:pt x="6" y="134"/>
                    </a:lnTo>
                    <a:lnTo>
                      <a:pt x="6" y="136"/>
                    </a:lnTo>
                    <a:lnTo>
                      <a:pt x="7" y="138"/>
                    </a:lnTo>
                    <a:lnTo>
                      <a:pt x="8" y="139"/>
                    </a:lnTo>
                    <a:lnTo>
                      <a:pt x="8" y="141"/>
                    </a:lnTo>
                    <a:lnTo>
                      <a:pt x="9" y="143"/>
                    </a:lnTo>
                    <a:lnTo>
                      <a:pt x="10" y="144"/>
                    </a:lnTo>
                    <a:lnTo>
                      <a:pt x="11" y="146"/>
                    </a:lnTo>
                    <a:lnTo>
                      <a:pt x="11" y="148"/>
                    </a:lnTo>
                    <a:lnTo>
                      <a:pt x="12" y="149"/>
                    </a:lnTo>
                    <a:lnTo>
                      <a:pt x="13" y="151"/>
                    </a:lnTo>
                    <a:lnTo>
                      <a:pt x="14" y="152"/>
                    </a:lnTo>
                    <a:lnTo>
                      <a:pt x="15" y="154"/>
                    </a:lnTo>
                    <a:lnTo>
                      <a:pt x="16" y="156"/>
                    </a:lnTo>
                    <a:lnTo>
                      <a:pt x="17" y="157"/>
                    </a:lnTo>
                    <a:lnTo>
                      <a:pt x="18" y="159"/>
                    </a:lnTo>
                    <a:lnTo>
                      <a:pt x="19" y="160"/>
                    </a:lnTo>
                    <a:lnTo>
                      <a:pt x="20" y="162"/>
                    </a:lnTo>
                    <a:lnTo>
                      <a:pt x="21" y="163"/>
                    </a:lnTo>
                    <a:lnTo>
                      <a:pt x="22" y="164"/>
                    </a:lnTo>
                    <a:lnTo>
                      <a:pt x="23" y="166"/>
                    </a:lnTo>
                    <a:lnTo>
                      <a:pt x="24" y="167"/>
                    </a:lnTo>
                    <a:lnTo>
                      <a:pt x="26" y="169"/>
                    </a:lnTo>
                    <a:lnTo>
                      <a:pt x="27" y="170"/>
                    </a:lnTo>
                    <a:lnTo>
                      <a:pt x="28" y="171"/>
                    </a:lnTo>
                    <a:lnTo>
                      <a:pt x="29" y="173"/>
                    </a:lnTo>
                    <a:lnTo>
                      <a:pt x="31" y="174"/>
                    </a:lnTo>
                    <a:lnTo>
                      <a:pt x="32" y="175"/>
                    </a:lnTo>
                    <a:lnTo>
                      <a:pt x="33" y="177"/>
                    </a:lnTo>
                    <a:lnTo>
                      <a:pt x="35" y="178"/>
                    </a:lnTo>
                    <a:lnTo>
                      <a:pt x="36" y="179"/>
                    </a:lnTo>
                    <a:lnTo>
                      <a:pt x="37" y="180"/>
                    </a:lnTo>
                    <a:lnTo>
                      <a:pt x="39" y="181"/>
                    </a:lnTo>
                    <a:lnTo>
                      <a:pt x="40" y="183"/>
                    </a:lnTo>
                    <a:lnTo>
                      <a:pt x="42" y="184"/>
                    </a:lnTo>
                    <a:lnTo>
                      <a:pt x="43" y="185"/>
                    </a:lnTo>
                    <a:lnTo>
                      <a:pt x="45" y="186"/>
                    </a:lnTo>
                    <a:lnTo>
                      <a:pt x="46" y="187"/>
                    </a:lnTo>
                    <a:lnTo>
                      <a:pt x="48" y="188"/>
                    </a:lnTo>
                    <a:lnTo>
                      <a:pt x="49" y="189"/>
                    </a:lnTo>
                    <a:lnTo>
                      <a:pt x="51" y="190"/>
                    </a:lnTo>
                    <a:lnTo>
                      <a:pt x="52" y="191"/>
                    </a:lnTo>
                    <a:lnTo>
                      <a:pt x="54" y="192"/>
                    </a:lnTo>
                    <a:lnTo>
                      <a:pt x="56" y="193"/>
                    </a:lnTo>
                    <a:lnTo>
                      <a:pt x="57" y="193"/>
                    </a:lnTo>
                    <a:lnTo>
                      <a:pt x="59" y="194"/>
                    </a:lnTo>
                    <a:lnTo>
                      <a:pt x="61" y="195"/>
                    </a:lnTo>
                    <a:lnTo>
                      <a:pt x="62" y="196"/>
                    </a:lnTo>
                    <a:lnTo>
                      <a:pt x="64" y="197"/>
                    </a:lnTo>
                    <a:lnTo>
                      <a:pt x="66" y="197"/>
                    </a:lnTo>
                    <a:lnTo>
                      <a:pt x="67" y="198"/>
                    </a:lnTo>
                    <a:lnTo>
                      <a:pt x="69" y="199"/>
                    </a:lnTo>
                    <a:lnTo>
                      <a:pt x="71" y="199"/>
                    </a:lnTo>
                    <a:lnTo>
                      <a:pt x="73" y="200"/>
                    </a:lnTo>
                    <a:lnTo>
                      <a:pt x="74" y="200"/>
                    </a:lnTo>
                    <a:lnTo>
                      <a:pt x="76" y="201"/>
                    </a:lnTo>
                    <a:lnTo>
                      <a:pt x="78" y="202"/>
                    </a:lnTo>
                    <a:lnTo>
                      <a:pt x="80" y="202"/>
                    </a:lnTo>
                    <a:lnTo>
                      <a:pt x="82" y="202"/>
                    </a:lnTo>
                    <a:lnTo>
                      <a:pt x="83" y="203"/>
                    </a:lnTo>
                    <a:lnTo>
                      <a:pt x="85" y="203"/>
                    </a:lnTo>
                    <a:lnTo>
                      <a:pt x="87" y="204"/>
                    </a:lnTo>
                    <a:lnTo>
                      <a:pt x="89" y="204"/>
                    </a:lnTo>
                    <a:lnTo>
                      <a:pt x="91" y="204"/>
                    </a:lnTo>
                    <a:lnTo>
                      <a:pt x="93" y="204"/>
                    </a:lnTo>
                    <a:lnTo>
                      <a:pt x="94" y="205"/>
                    </a:lnTo>
                    <a:lnTo>
                      <a:pt x="96" y="205"/>
                    </a:lnTo>
                    <a:lnTo>
                      <a:pt x="98" y="205"/>
                    </a:lnTo>
                    <a:lnTo>
                      <a:pt x="100" y="205"/>
                    </a:lnTo>
                    <a:lnTo>
                      <a:pt x="102" y="205"/>
                    </a:lnTo>
                    <a:lnTo>
                      <a:pt x="104" y="205"/>
                    </a:lnTo>
                    <a:lnTo>
                      <a:pt x="106" y="205"/>
                    </a:lnTo>
                    <a:lnTo>
                      <a:pt x="107" y="206"/>
                    </a:lnTo>
                    <a:lnTo>
                      <a:pt x="752" y="206"/>
                    </a:lnTo>
                  </a:path>
                </a:pathLst>
              </a:custGeom>
              <a:gradFill rotWithShape="0">
                <a:gsLst>
                  <a:gs pos="0">
                    <a:srgbClr val="000000"/>
                  </a:gs>
                  <a:gs pos="50000">
                    <a:srgbClr val="00CC99"/>
                  </a:gs>
                  <a:gs pos="100000">
                    <a:srgbClr val="000000"/>
                  </a:gs>
                </a:gsLst>
                <a:lin ang="5400000" scaled="1"/>
              </a:gradFill>
              <a:ln>
                <a:noFill/>
              </a:ln>
              <a:extLst>
                <a:ext uri="{91240B29-F687-4F45-9708-019B960494DF}">
                  <a14:hiddenLine xmlns:a14="http://schemas.microsoft.com/office/drawing/2010/main" xmlns="" w="9525" cap="rnd">
                    <a:solidFill>
                      <a:srgbClr val="000000"/>
                    </a:solidFill>
                    <a:round/>
                    <a:headEnd type="none" w="sm" len="sm"/>
                    <a:tailEnd type="none" w="sm" len="sm"/>
                  </a14:hiddenLine>
                </a:ext>
              </a:extLst>
            </p:spPr>
            <p:txBody>
              <a:bodyPr/>
              <a:lstStyle/>
              <a:p>
                <a:endParaRPr lang="en-US"/>
              </a:p>
            </p:txBody>
          </p:sp>
          <p:sp>
            <p:nvSpPr>
              <p:cNvPr id="20531" name="Oval 8"/>
              <p:cNvSpPr>
                <a:spLocks noChangeArrowheads="1"/>
              </p:cNvSpPr>
              <p:nvPr/>
            </p:nvSpPr>
            <p:spPr bwMode="auto">
              <a:xfrm>
                <a:off x="2410" y="3360"/>
                <a:ext cx="214" cy="206"/>
              </a:xfrm>
              <a:prstGeom prst="ellipse">
                <a:avLst/>
              </a:prstGeom>
              <a:gradFill rotWithShape="0">
                <a:gsLst>
                  <a:gs pos="0">
                    <a:srgbClr val="000000"/>
                  </a:gs>
                  <a:gs pos="50000">
                    <a:srgbClr val="00CC99"/>
                  </a:gs>
                  <a:gs pos="100000">
                    <a:srgbClr val="0000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0489" name="Group 9"/>
            <p:cNvGrpSpPr>
              <a:grpSpLocks/>
            </p:cNvGrpSpPr>
            <p:nvPr/>
          </p:nvGrpSpPr>
          <p:grpSpPr bwMode="auto">
            <a:xfrm>
              <a:off x="1149" y="2993"/>
              <a:ext cx="860" cy="205"/>
              <a:chOff x="1149" y="2993"/>
              <a:chExt cx="860" cy="205"/>
            </a:xfrm>
          </p:grpSpPr>
          <p:sp>
            <p:nvSpPr>
              <p:cNvPr id="20528" name="Freeform 10"/>
              <p:cNvSpPr>
                <a:spLocks/>
              </p:cNvSpPr>
              <p:nvPr/>
            </p:nvSpPr>
            <p:spPr bwMode="auto">
              <a:xfrm>
                <a:off x="1149" y="2993"/>
                <a:ext cx="754" cy="205"/>
              </a:xfrm>
              <a:custGeom>
                <a:avLst/>
                <a:gdLst>
                  <a:gd name="T0" fmla="*/ 106 w 754"/>
                  <a:gd name="T1" fmla="*/ 1 h 205"/>
                  <a:gd name="T2" fmla="*/ 100 w 754"/>
                  <a:gd name="T3" fmla="*/ 1 h 205"/>
                  <a:gd name="T4" fmla="*/ 94 w 754"/>
                  <a:gd name="T5" fmla="*/ 1 h 205"/>
                  <a:gd name="T6" fmla="*/ 89 w 754"/>
                  <a:gd name="T7" fmla="*/ 2 h 205"/>
                  <a:gd name="T8" fmla="*/ 83 w 754"/>
                  <a:gd name="T9" fmla="*/ 3 h 205"/>
                  <a:gd name="T10" fmla="*/ 78 w 754"/>
                  <a:gd name="T11" fmla="*/ 4 h 205"/>
                  <a:gd name="T12" fmla="*/ 73 w 754"/>
                  <a:gd name="T13" fmla="*/ 6 h 205"/>
                  <a:gd name="T14" fmla="*/ 67 w 754"/>
                  <a:gd name="T15" fmla="*/ 8 h 205"/>
                  <a:gd name="T16" fmla="*/ 62 w 754"/>
                  <a:gd name="T17" fmla="*/ 10 h 205"/>
                  <a:gd name="T18" fmla="*/ 57 w 754"/>
                  <a:gd name="T19" fmla="*/ 12 h 205"/>
                  <a:gd name="T20" fmla="*/ 52 w 754"/>
                  <a:gd name="T21" fmla="*/ 15 h 205"/>
                  <a:gd name="T22" fmla="*/ 48 w 754"/>
                  <a:gd name="T23" fmla="*/ 18 h 205"/>
                  <a:gd name="T24" fmla="*/ 43 w 754"/>
                  <a:gd name="T25" fmla="*/ 21 h 205"/>
                  <a:gd name="T26" fmla="*/ 39 w 754"/>
                  <a:gd name="T27" fmla="*/ 24 h 205"/>
                  <a:gd name="T28" fmla="*/ 35 w 754"/>
                  <a:gd name="T29" fmla="*/ 28 h 205"/>
                  <a:gd name="T30" fmla="*/ 31 w 754"/>
                  <a:gd name="T31" fmla="*/ 32 h 205"/>
                  <a:gd name="T32" fmla="*/ 27 w 754"/>
                  <a:gd name="T33" fmla="*/ 36 h 205"/>
                  <a:gd name="T34" fmla="*/ 23 w 754"/>
                  <a:gd name="T35" fmla="*/ 40 h 205"/>
                  <a:gd name="T36" fmla="*/ 20 w 754"/>
                  <a:gd name="T37" fmla="*/ 44 h 205"/>
                  <a:gd name="T38" fmla="*/ 17 w 754"/>
                  <a:gd name="T39" fmla="*/ 48 h 205"/>
                  <a:gd name="T40" fmla="*/ 14 w 754"/>
                  <a:gd name="T41" fmla="*/ 53 h 205"/>
                  <a:gd name="T42" fmla="*/ 11 w 754"/>
                  <a:gd name="T43" fmla="*/ 58 h 205"/>
                  <a:gd name="T44" fmla="*/ 9 w 754"/>
                  <a:gd name="T45" fmla="*/ 63 h 205"/>
                  <a:gd name="T46" fmla="*/ 7 w 754"/>
                  <a:gd name="T47" fmla="*/ 68 h 205"/>
                  <a:gd name="T48" fmla="*/ 5 w 754"/>
                  <a:gd name="T49" fmla="*/ 73 h 205"/>
                  <a:gd name="T50" fmla="*/ 4 w 754"/>
                  <a:gd name="T51" fmla="*/ 78 h 205"/>
                  <a:gd name="T52" fmla="*/ 2 w 754"/>
                  <a:gd name="T53" fmla="*/ 83 h 205"/>
                  <a:gd name="T54" fmla="*/ 2 w 754"/>
                  <a:gd name="T55" fmla="*/ 88 h 205"/>
                  <a:gd name="T56" fmla="*/ 1 w 754"/>
                  <a:gd name="T57" fmla="*/ 94 h 205"/>
                  <a:gd name="T58" fmla="*/ 1 w 754"/>
                  <a:gd name="T59" fmla="*/ 99 h 205"/>
                  <a:gd name="T60" fmla="*/ 1 w 754"/>
                  <a:gd name="T61" fmla="*/ 103 h 205"/>
                  <a:gd name="T62" fmla="*/ 1 w 754"/>
                  <a:gd name="T63" fmla="*/ 109 h 205"/>
                  <a:gd name="T64" fmla="*/ 1 w 754"/>
                  <a:gd name="T65" fmla="*/ 114 h 205"/>
                  <a:gd name="T66" fmla="*/ 2 w 754"/>
                  <a:gd name="T67" fmla="*/ 119 h 205"/>
                  <a:gd name="T68" fmla="*/ 3 w 754"/>
                  <a:gd name="T69" fmla="*/ 124 h 205"/>
                  <a:gd name="T70" fmla="*/ 5 w 754"/>
                  <a:gd name="T71" fmla="*/ 130 h 205"/>
                  <a:gd name="T72" fmla="*/ 6 w 754"/>
                  <a:gd name="T73" fmla="*/ 135 h 205"/>
                  <a:gd name="T74" fmla="*/ 8 w 754"/>
                  <a:gd name="T75" fmla="*/ 140 h 205"/>
                  <a:gd name="T76" fmla="*/ 11 w 754"/>
                  <a:gd name="T77" fmla="*/ 145 h 205"/>
                  <a:gd name="T78" fmla="*/ 13 w 754"/>
                  <a:gd name="T79" fmla="*/ 149 h 205"/>
                  <a:gd name="T80" fmla="*/ 16 w 754"/>
                  <a:gd name="T81" fmla="*/ 154 h 205"/>
                  <a:gd name="T82" fmla="*/ 19 w 754"/>
                  <a:gd name="T83" fmla="*/ 159 h 205"/>
                  <a:gd name="T84" fmla="*/ 22 w 754"/>
                  <a:gd name="T85" fmla="*/ 163 h 205"/>
                  <a:gd name="T86" fmla="*/ 26 w 754"/>
                  <a:gd name="T87" fmla="*/ 167 h 205"/>
                  <a:gd name="T88" fmla="*/ 29 w 754"/>
                  <a:gd name="T89" fmla="*/ 171 h 205"/>
                  <a:gd name="T90" fmla="*/ 33 w 754"/>
                  <a:gd name="T91" fmla="*/ 175 h 205"/>
                  <a:gd name="T92" fmla="*/ 37 w 754"/>
                  <a:gd name="T93" fmla="*/ 178 h 205"/>
                  <a:gd name="T94" fmla="*/ 42 w 754"/>
                  <a:gd name="T95" fmla="*/ 182 h 205"/>
                  <a:gd name="T96" fmla="*/ 46 w 754"/>
                  <a:gd name="T97" fmla="*/ 185 h 205"/>
                  <a:gd name="T98" fmla="*/ 51 w 754"/>
                  <a:gd name="T99" fmla="*/ 188 h 205"/>
                  <a:gd name="T100" fmla="*/ 56 w 754"/>
                  <a:gd name="T101" fmla="*/ 191 h 205"/>
                  <a:gd name="T102" fmla="*/ 61 w 754"/>
                  <a:gd name="T103" fmla="*/ 193 h 205"/>
                  <a:gd name="T104" fmla="*/ 66 w 754"/>
                  <a:gd name="T105" fmla="*/ 195 h 205"/>
                  <a:gd name="T106" fmla="*/ 71 w 754"/>
                  <a:gd name="T107" fmla="*/ 197 h 205"/>
                  <a:gd name="T108" fmla="*/ 76 w 754"/>
                  <a:gd name="T109" fmla="*/ 199 h 205"/>
                  <a:gd name="T110" fmla="*/ 82 w 754"/>
                  <a:gd name="T111" fmla="*/ 200 h 205"/>
                  <a:gd name="T112" fmla="*/ 87 w 754"/>
                  <a:gd name="T113" fmla="*/ 202 h 205"/>
                  <a:gd name="T114" fmla="*/ 93 w 754"/>
                  <a:gd name="T115" fmla="*/ 203 h 205"/>
                  <a:gd name="T116" fmla="*/ 98 w 754"/>
                  <a:gd name="T117" fmla="*/ 203 h 205"/>
                  <a:gd name="T118" fmla="*/ 104 w 754"/>
                  <a:gd name="T119" fmla="*/ 203 h 205"/>
                  <a:gd name="T120" fmla="*/ 753 w 754"/>
                  <a:gd name="T121" fmla="*/ 204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4"/>
                  <a:gd name="T184" fmla="*/ 0 h 205"/>
                  <a:gd name="T185" fmla="*/ 754 w 754"/>
                  <a:gd name="T186" fmla="*/ 205 h 2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4" h="205">
                    <a:moveTo>
                      <a:pt x="753" y="0"/>
                    </a:moveTo>
                    <a:lnTo>
                      <a:pt x="107" y="0"/>
                    </a:lnTo>
                    <a:lnTo>
                      <a:pt x="106" y="1"/>
                    </a:lnTo>
                    <a:lnTo>
                      <a:pt x="104" y="1"/>
                    </a:lnTo>
                    <a:lnTo>
                      <a:pt x="102" y="1"/>
                    </a:lnTo>
                    <a:lnTo>
                      <a:pt x="100" y="1"/>
                    </a:lnTo>
                    <a:lnTo>
                      <a:pt x="98" y="1"/>
                    </a:lnTo>
                    <a:lnTo>
                      <a:pt x="96" y="1"/>
                    </a:lnTo>
                    <a:lnTo>
                      <a:pt x="94" y="1"/>
                    </a:lnTo>
                    <a:lnTo>
                      <a:pt x="93" y="1"/>
                    </a:lnTo>
                    <a:lnTo>
                      <a:pt x="91" y="2"/>
                    </a:lnTo>
                    <a:lnTo>
                      <a:pt x="89" y="2"/>
                    </a:lnTo>
                    <a:lnTo>
                      <a:pt x="87" y="2"/>
                    </a:lnTo>
                    <a:lnTo>
                      <a:pt x="85" y="3"/>
                    </a:lnTo>
                    <a:lnTo>
                      <a:pt x="83" y="3"/>
                    </a:lnTo>
                    <a:lnTo>
                      <a:pt x="82" y="4"/>
                    </a:lnTo>
                    <a:lnTo>
                      <a:pt x="80" y="4"/>
                    </a:lnTo>
                    <a:lnTo>
                      <a:pt x="78" y="4"/>
                    </a:lnTo>
                    <a:lnTo>
                      <a:pt x="76" y="5"/>
                    </a:lnTo>
                    <a:lnTo>
                      <a:pt x="74" y="5"/>
                    </a:lnTo>
                    <a:lnTo>
                      <a:pt x="73" y="6"/>
                    </a:lnTo>
                    <a:lnTo>
                      <a:pt x="71" y="7"/>
                    </a:lnTo>
                    <a:lnTo>
                      <a:pt x="69" y="7"/>
                    </a:lnTo>
                    <a:lnTo>
                      <a:pt x="67" y="8"/>
                    </a:lnTo>
                    <a:lnTo>
                      <a:pt x="66" y="9"/>
                    </a:lnTo>
                    <a:lnTo>
                      <a:pt x="64" y="9"/>
                    </a:lnTo>
                    <a:lnTo>
                      <a:pt x="62" y="10"/>
                    </a:lnTo>
                    <a:lnTo>
                      <a:pt x="61" y="11"/>
                    </a:lnTo>
                    <a:lnTo>
                      <a:pt x="59" y="12"/>
                    </a:lnTo>
                    <a:lnTo>
                      <a:pt x="57" y="12"/>
                    </a:lnTo>
                    <a:lnTo>
                      <a:pt x="56" y="13"/>
                    </a:lnTo>
                    <a:lnTo>
                      <a:pt x="54" y="14"/>
                    </a:lnTo>
                    <a:lnTo>
                      <a:pt x="52" y="15"/>
                    </a:lnTo>
                    <a:lnTo>
                      <a:pt x="51" y="16"/>
                    </a:lnTo>
                    <a:lnTo>
                      <a:pt x="49" y="17"/>
                    </a:lnTo>
                    <a:lnTo>
                      <a:pt x="48" y="18"/>
                    </a:lnTo>
                    <a:lnTo>
                      <a:pt x="46" y="19"/>
                    </a:lnTo>
                    <a:lnTo>
                      <a:pt x="45" y="20"/>
                    </a:lnTo>
                    <a:lnTo>
                      <a:pt x="43" y="21"/>
                    </a:lnTo>
                    <a:lnTo>
                      <a:pt x="42" y="22"/>
                    </a:lnTo>
                    <a:lnTo>
                      <a:pt x="40" y="23"/>
                    </a:lnTo>
                    <a:lnTo>
                      <a:pt x="39" y="24"/>
                    </a:lnTo>
                    <a:lnTo>
                      <a:pt x="37" y="26"/>
                    </a:lnTo>
                    <a:lnTo>
                      <a:pt x="36" y="27"/>
                    </a:lnTo>
                    <a:lnTo>
                      <a:pt x="35" y="28"/>
                    </a:lnTo>
                    <a:lnTo>
                      <a:pt x="33" y="29"/>
                    </a:lnTo>
                    <a:lnTo>
                      <a:pt x="32" y="30"/>
                    </a:lnTo>
                    <a:lnTo>
                      <a:pt x="31" y="32"/>
                    </a:lnTo>
                    <a:lnTo>
                      <a:pt x="29" y="33"/>
                    </a:lnTo>
                    <a:lnTo>
                      <a:pt x="28" y="34"/>
                    </a:lnTo>
                    <a:lnTo>
                      <a:pt x="27" y="36"/>
                    </a:lnTo>
                    <a:lnTo>
                      <a:pt x="26" y="37"/>
                    </a:lnTo>
                    <a:lnTo>
                      <a:pt x="24" y="38"/>
                    </a:lnTo>
                    <a:lnTo>
                      <a:pt x="23" y="40"/>
                    </a:lnTo>
                    <a:lnTo>
                      <a:pt x="22" y="41"/>
                    </a:lnTo>
                    <a:lnTo>
                      <a:pt x="21" y="43"/>
                    </a:lnTo>
                    <a:lnTo>
                      <a:pt x="20" y="44"/>
                    </a:lnTo>
                    <a:lnTo>
                      <a:pt x="19" y="45"/>
                    </a:lnTo>
                    <a:lnTo>
                      <a:pt x="18" y="47"/>
                    </a:lnTo>
                    <a:lnTo>
                      <a:pt x="17" y="48"/>
                    </a:lnTo>
                    <a:lnTo>
                      <a:pt x="16" y="50"/>
                    </a:lnTo>
                    <a:lnTo>
                      <a:pt x="15" y="52"/>
                    </a:lnTo>
                    <a:lnTo>
                      <a:pt x="14" y="53"/>
                    </a:lnTo>
                    <a:lnTo>
                      <a:pt x="13" y="55"/>
                    </a:lnTo>
                    <a:lnTo>
                      <a:pt x="12" y="56"/>
                    </a:lnTo>
                    <a:lnTo>
                      <a:pt x="11" y="58"/>
                    </a:lnTo>
                    <a:lnTo>
                      <a:pt x="11" y="59"/>
                    </a:lnTo>
                    <a:lnTo>
                      <a:pt x="10" y="61"/>
                    </a:lnTo>
                    <a:lnTo>
                      <a:pt x="9" y="63"/>
                    </a:lnTo>
                    <a:lnTo>
                      <a:pt x="8" y="64"/>
                    </a:lnTo>
                    <a:lnTo>
                      <a:pt x="8" y="66"/>
                    </a:lnTo>
                    <a:lnTo>
                      <a:pt x="7" y="68"/>
                    </a:lnTo>
                    <a:lnTo>
                      <a:pt x="6" y="69"/>
                    </a:lnTo>
                    <a:lnTo>
                      <a:pt x="6" y="71"/>
                    </a:lnTo>
                    <a:lnTo>
                      <a:pt x="5" y="73"/>
                    </a:lnTo>
                    <a:lnTo>
                      <a:pt x="5" y="74"/>
                    </a:lnTo>
                    <a:lnTo>
                      <a:pt x="4" y="76"/>
                    </a:lnTo>
                    <a:lnTo>
                      <a:pt x="4" y="78"/>
                    </a:lnTo>
                    <a:lnTo>
                      <a:pt x="3" y="80"/>
                    </a:lnTo>
                    <a:lnTo>
                      <a:pt x="3" y="81"/>
                    </a:lnTo>
                    <a:lnTo>
                      <a:pt x="2" y="83"/>
                    </a:lnTo>
                    <a:lnTo>
                      <a:pt x="2" y="85"/>
                    </a:lnTo>
                    <a:lnTo>
                      <a:pt x="2" y="87"/>
                    </a:lnTo>
                    <a:lnTo>
                      <a:pt x="2" y="88"/>
                    </a:lnTo>
                    <a:lnTo>
                      <a:pt x="1" y="90"/>
                    </a:lnTo>
                    <a:lnTo>
                      <a:pt x="1" y="92"/>
                    </a:lnTo>
                    <a:lnTo>
                      <a:pt x="1" y="94"/>
                    </a:lnTo>
                    <a:lnTo>
                      <a:pt x="1" y="95"/>
                    </a:lnTo>
                    <a:lnTo>
                      <a:pt x="1" y="97"/>
                    </a:lnTo>
                    <a:lnTo>
                      <a:pt x="1" y="99"/>
                    </a:lnTo>
                    <a:lnTo>
                      <a:pt x="1" y="101"/>
                    </a:lnTo>
                    <a:lnTo>
                      <a:pt x="0" y="102"/>
                    </a:lnTo>
                    <a:lnTo>
                      <a:pt x="1" y="103"/>
                    </a:lnTo>
                    <a:lnTo>
                      <a:pt x="1" y="105"/>
                    </a:lnTo>
                    <a:lnTo>
                      <a:pt x="1" y="107"/>
                    </a:lnTo>
                    <a:lnTo>
                      <a:pt x="1" y="109"/>
                    </a:lnTo>
                    <a:lnTo>
                      <a:pt x="1" y="110"/>
                    </a:lnTo>
                    <a:lnTo>
                      <a:pt x="1" y="112"/>
                    </a:lnTo>
                    <a:lnTo>
                      <a:pt x="1" y="114"/>
                    </a:lnTo>
                    <a:lnTo>
                      <a:pt x="2" y="116"/>
                    </a:lnTo>
                    <a:lnTo>
                      <a:pt x="2" y="117"/>
                    </a:lnTo>
                    <a:lnTo>
                      <a:pt x="2" y="119"/>
                    </a:lnTo>
                    <a:lnTo>
                      <a:pt x="2" y="121"/>
                    </a:lnTo>
                    <a:lnTo>
                      <a:pt x="3" y="123"/>
                    </a:lnTo>
                    <a:lnTo>
                      <a:pt x="3" y="124"/>
                    </a:lnTo>
                    <a:lnTo>
                      <a:pt x="4" y="126"/>
                    </a:lnTo>
                    <a:lnTo>
                      <a:pt x="4" y="128"/>
                    </a:lnTo>
                    <a:lnTo>
                      <a:pt x="5" y="130"/>
                    </a:lnTo>
                    <a:lnTo>
                      <a:pt x="5" y="131"/>
                    </a:lnTo>
                    <a:lnTo>
                      <a:pt x="6" y="133"/>
                    </a:lnTo>
                    <a:lnTo>
                      <a:pt x="6" y="135"/>
                    </a:lnTo>
                    <a:lnTo>
                      <a:pt x="7" y="136"/>
                    </a:lnTo>
                    <a:lnTo>
                      <a:pt x="8" y="138"/>
                    </a:lnTo>
                    <a:lnTo>
                      <a:pt x="8" y="140"/>
                    </a:lnTo>
                    <a:lnTo>
                      <a:pt x="9" y="141"/>
                    </a:lnTo>
                    <a:lnTo>
                      <a:pt x="10" y="143"/>
                    </a:lnTo>
                    <a:lnTo>
                      <a:pt x="11" y="145"/>
                    </a:lnTo>
                    <a:lnTo>
                      <a:pt x="11" y="146"/>
                    </a:lnTo>
                    <a:lnTo>
                      <a:pt x="12" y="148"/>
                    </a:lnTo>
                    <a:lnTo>
                      <a:pt x="13" y="149"/>
                    </a:lnTo>
                    <a:lnTo>
                      <a:pt x="14" y="151"/>
                    </a:lnTo>
                    <a:lnTo>
                      <a:pt x="15" y="153"/>
                    </a:lnTo>
                    <a:lnTo>
                      <a:pt x="16" y="154"/>
                    </a:lnTo>
                    <a:lnTo>
                      <a:pt x="17" y="156"/>
                    </a:lnTo>
                    <a:lnTo>
                      <a:pt x="18" y="157"/>
                    </a:lnTo>
                    <a:lnTo>
                      <a:pt x="19" y="159"/>
                    </a:lnTo>
                    <a:lnTo>
                      <a:pt x="20" y="160"/>
                    </a:lnTo>
                    <a:lnTo>
                      <a:pt x="21" y="161"/>
                    </a:lnTo>
                    <a:lnTo>
                      <a:pt x="22" y="163"/>
                    </a:lnTo>
                    <a:lnTo>
                      <a:pt x="23" y="164"/>
                    </a:lnTo>
                    <a:lnTo>
                      <a:pt x="24" y="166"/>
                    </a:lnTo>
                    <a:lnTo>
                      <a:pt x="26" y="167"/>
                    </a:lnTo>
                    <a:lnTo>
                      <a:pt x="27" y="168"/>
                    </a:lnTo>
                    <a:lnTo>
                      <a:pt x="28" y="170"/>
                    </a:lnTo>
                    <a:lnTo>
                      <a:pt x="29" y="171"/>
                    </a:lnTo>
                    <a:lnTo>
                      <a:pt x="31" y="172"/>
                    </a:lnTo>
                    <a:lnTo>
                      <a:pt x="32" y="174"/>
                    </a:lnTo>
                    <a:lnTo>
                      <a:pt x="33" y="175"/>
                    </a:lnTo>
                    <a:lnTo>
                      <a:pt x="35" y="176"/>
                    </a:lnTo>
                    <a:lnTo>
                      <a:pt x="36" y="177"/>
                    </a:lnTo>
                    <a:lnTo>
                      <a:pt x="37" y="178"/>
                    </a:lnTo>
                    <a:lnTo>
                      <a:pt x="39" y="180"/>
                    </a:lnTo>
                    <a:lnTo>
                      <a:pt x="40" y="181"/>
                    </a:lnTo>
                    <a:lnTo>
                      <a:pt x="42" y="182"/>
                    </a:lnTo>
                    <a:lnTo>
                      <a:pt x="43" y="183"/>
                    </a:lnTo>
                    <a:lnTo>
                      <a:pt x="45" y="184"/>
                    </a:lnTo>
                    <a:lnTo>
                      <a:pt x="46" y="185"/>
                    </a:lnTo>
                    <a:lnTo>
                      <a:pt x="48" y="186"/>
                    </a:lnTo>
                    <a:lnTo>
                      <a:pt x="49" y="187"/>
                    </a:lnTo>
                    <a:lnTo>
                      <a:pt x="51" y="188"/>
                    </a:lnTo>
                    <a:lnTo>
                      <a:pt x="52" y="189"/>
                    </a:lnTo>
                    <a:lnTo>
                      <a:pt x="54" y="190"/>
                    </a:lnTo>
                    <a:lnTo>
                      <a:pt x="56" y="191"/>
                    </a:lnTo>
                    <a:lnTo>
                      <a:pt x="57" y="192"/>
                    </a:lnTo>
                    <a:lnTo>
                      <a:pt x="59" y="192"/>
                    </a:lnTo>
                    <a:lnTo>
                      <a:pt x="61" y="193"/>
                    </a:lnTo>
                    <a:lnTo>
                      <a:pt x="62" y="194"/>
                    </a:lnTo>
                    <a:lnTo>
                      <a:pt x="64" y="195"/>
                    </a:lnTo>
                    <a:lnTo>
                      <a:pt x="66" y="195"/>
                    </a:lnTo>
                    <a:lnTo>
                      <a:pt x="67" y="196"/>
                    </a:lnTo>
                    <a:lnTo>
                      <a:pt x="69" y="197"/>
                    </a:lnTo>
                    <a:lnTo>
                      <a:pt x="71" y="197"/>
                    </a:lnTo>
                    <a:lnTo>
                      <a:pt x="73" y="198"/>
                    </a:lnTo>
                    <a:lnTo>
                      <a:pt x="74" y="199"/>
                    </a:lnTo>
                    <a:lnTo>
                      <a:pt x="76" y="199"/>
                    </a:lnTo>
                    <a:lnTo>
                      <a:pt x="78" y="200"/>
                    </a:lnTo>
                    <a:lnTo>
                      <a:pt x="80" y="200"/>
                    </a:lnTo>
                    <a:lnTo>
                      <a:pt x="82" y="200"/>
                    </a:lnTo>
                    <a:lnTo>
                      <a:pt x="83" y="201"/>
                    </a:lnTo>
                    <a:lnTo>
                      <a:pt x="85" y="201"/>
                    </a:lnTo>
                    <a:lnTo>
                      <a:pt x="87" y="202"/>
                    </a:lnTo>
                    <a:lnTo>
                      <a:pt x="89" y="202"/>
                    </a:lnTo>
                    <a:lnTo>
                      <a:pt x="91" y="202"/>
                    </a:lnTo>
                    <a:lnTo>
                      <a:pt x="93" y="203"/>
                    </a:lnTo>
                    <a:lnTo>
                      <a:pt x="94" y="203"/>
                    </a:lnTo>
                    <a:lnTo>
                      <a:pt x="96" y="203"/>
                    </a:lnTo>
                    <a:lnTo>
                      <a:pt x="98" y="203"/>
                    </a:lnTo>
                    <a:lnTo>
                      <a:pt x="100" y="203"/>
                    </a:lnTo>
                    <a:lnTo>
                      <a:pt x="102" y="203"/>
                    </a:lnTo>
                    <a:lnTo>
                      <a:pt x="104" y="203"/>
                    </a:lnTo>
                    <a:lnTo>
                      <a:pt x="106" y="203"/>
                    </a:lnTo>
                    <a:lnTo>
                      <a:pt x="107" y="204"/>
                    </a:lnTo>
                    <a:lnTo>
                      <a:pt x="753" y="204"/>
                    </a:lnTo>
                  </a:path>
                </a:pathLst>
              </a:custGeom>
              <a:gradFill rotWithShape="0">
                <a:gsLst>
                  <a:gs pos="0">
                    <a:srgbClr val="000000"/>
                  </a:gs>
                  <a:gs pos="50000">
                    <a:srgbClr val="00CC99"/>
                  </a:gs>
                  <a:gs pos="100000">
                    <a:srgbClr val="000000"/>
                  </a:gs>
                </a:gsLst>
                <a:lin ang="5400000" scaled="1"/>
              </a:gradFill>
              <a:ln>
                <a:noFill/>
              </a:ln>
              <a:extLst>
                <a:ext uri="{91240B29-F687-4F45-9708-019B960494DF}">
                  <a14:hiddenLine xmlns:a14="http://schemas.microsoft.com/office/drawing/2010/main" xmlns="" w="9525" cap="rnd">
                    <a:solidFill>
                      <a:srgbClr val="000000"/>
                    </a:solidFill>
                    <a:round/>
                    <a:headEnd type="none" w="sm" len="sm"/>
                    <a:tailEnd type="none" w="sm" len="sm"/>
                  </a14:hiddenLine>
                </a:ext>
              </a:extLst>
            </p:spPr>
            <p:txBody>
              <a:bodyPr/>
              <a:lstStyle/>
              <a:p>
                <a:endParaRPr lang="en-US"/>
              </a:p>
            </p:txBody>
          </p:sp>
          <p:sp>
            <p:nvSpPr>
              <p:cNvPr id="20529" name="Oval 11"/>
              <p:cNvSpPr>
                <a:spLocks noChangeArrowheads="1"/>
              </p:cNvSpPr>
              <p:nvPr/>
            </p:nvSpPr>
            <p:spPr bwMode="auto">
              <a:xfrm>
                <a:off x="1794" y="2993"/>
                <a:ext cx="215" cy="204"/>
              </a:xfrm>
              <a:prstGeom prst="ellipse">
                <a:avLst/>
              </a:prstGeom>
              <a:gradFill rotWithShape="0">
                <a:gsLst>
                  <a:gs pos="0">
                    <a:srgbClr val="000000"/>
                  </a:gs>
                  <a:gs pos="50000">
                    <a:srgbClr val="00CC99"/>
                  </a:gs>
                  <a:gs pos="100000">
                    <a:srgbClr val="0000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0490" name="Oval 12"/>
            <p:cNvSpPr>
              <a:spLocks noChangeArrowheads="1"/>
            </p:cNvSpPr>
            <p:nvPr/>
          </p:nvSpPr>
          <p:spPr bwMode="auto">
            <a:xfrm>
              <a:off x="3401" y="2214"/>
              <a:ext cx="1140" cy="526"/>
            </a:xfrm>
            <a:prstGeom prst="ellipse">
              <a:avLst/>
            </a:prstGeom>
            <a:gradFill rotWithShape="0">
              <a:gsLst>
                <a:gs pos="0">
                  <a:srgbClr val="3333CC"/>
                </a:gs>
                <a:gs pos="100000">
                  <a:srgbClr val="6699FF"/>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0491" name="Rectangle 13"/>
            <p:cNvSpPr>
              <a:spLocks noChangeArrowheads="1"/>
            </p:cNvSpPr>
            <p:nvPr/>
          </p:nvSpPr>
          <p:spPr bwMode="auto">
            <a:xfrm>
              <a:off x="1771" y="3375"/>
              <a:ext cx="86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400" b="1">
                  <a:solidFill>
                    <a:srgbClr val="FFFFFF"/>
                  </a:solidFill>
                  <a:latin typeface="Arial" charset="0"/>
                </a:rPr>
                <a:t>Hepatic lipase</a:t>
              </a:r>
            </a:p>
          </p:txBody>
        </p:sp>
        <p:sp>
          <p:nvSpPr>
            <p:cNvPr id="20492" name="Rectangle 14"/>
            <p:cNvSpPr>
              <a:spLocks noChangeArrowheads="1"/>
            </p:cNvSpPr>
            <p:nvPr/>
          </p:nvSpPr>
          <p:spPr bwMode="auto">
            <a:xfrm>
              <a:off x="1156" y="3007"/>
              <a:ext cx="86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400" b="1">
                  <a:solidFill>
                    <a:srgbClr val="FFFFFF"/>
                  </a:solidFill>
                  <a:latin typeface="Arial" charset="0"/>
                </a:rPr>
                <a:t>Hepatic lipase</a:t>
              </a:r>
            </a:p>
          </p:txBody>
        </p:sp>
        <p:sp>
          <p:nvSpPr>
            <p:cNvPr id="20493" name="Oval 15"/>
            <p:cNvSpPr>
              <a:spLocks noChangeArrowheads="1"/>
            </p:cNvSpPr>
            <p:nvPr/>
          </p:nvSpPr>
          <p:spPr bwMode="auto">
            <a:xfrm>
              <a:off x="3442" y="3156"/>
              <a:ext cx="451" cy="451"/>
            </a:xfrm>
            <a:prstGeom prst="ellipse">
              <a:avLst/>
            </a:prstGeom>
            <a:gradFill rotWithShape="0">
              <a:gsLst>
                <a:gs pos="0">
                  <a:srgbClr val="FF3300"/>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0494" name="Oval 16"/>
            <p:cNvSpPr>
              <a:spLocks noChangeArrowheads="1"/>
            </p:cNvSpPr>
            <p:nvPr/>
          </p:nvSpPr>
          <p:spPr bwMode="auto">
            <a:xfrm>
              <a:off x="3057" y="2794"/>
              <a:ext cx="327" cy="328"/>
            </a:xfrm>
            <a:prstGeom prst="ellipse">
              <a:avLst/>
            </a:prstGeom>
            <a:gradFill rotWithShape="0">
              <a:gsLst>
                <a:gs pos="0">
                  <a:srgbClr val="FF7C80"/>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0495" name="Oval 17"/>
            <p:cNvSpPr>
              <a:spLocks noChangeArrowheads="1"/>
            </p:cNvSpPr>
            <p:nvPr/>
          </p:nvSpPr>
          <p:spPr bwMode="auto">
            <a:xfrm>
              <a:off x="1968" y="2256"/>
              <a:ext cx="247" cy="192"/>
            </a:xfrm>
            <a:prstGeom prst="ellipse">
              <a:avLst/>
            </a:prstGeom>
            <a:gradFill rotWithShape="0">
              <a:gsLst>
                <a:gs pos="0">
                  <a:srgbClr val="CCCCFF"/>
                </a:gs>
                <a:gs pos="100000">
                  <a:srgbClr val="3333CC"/>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0496" name="Line 18"/>
            <p:cNvSpPr>
              <a:spLocks noChangeShapeType="1"/>
            </p:cNvSpPr>
            <p:nvPr/>
          </p:nvSpPr>
          <p:spPr bwMode="auto">
            <a:xfrm flipV="1">
              <a:off x="2791" y="3529"/>
              <a:ext cx="606" cy="156"/>
            </a:xfrm>
            <a:prstGeom prst="line">
              <a:avLst/>
            </a:prstGeom>
            <a:noFill/>
            <a:ln w="25400">
              <a:solidFill>
                <a:srgbClr val="3399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0497" name="Line 19"/>
            <p:cNvSpPr>
              <a:spLocks noChangeShapeType="1"/>
            </p:cNvSpPr>
            <p:nvPr/>
          </p:nvSpPr>
          <p:spPr bwMode="auto">
            <a:xfrm flipH="1">
              <a:off x="2549" y="3083"/>
              <a:ext cx="566" cy="319"/>
            </a:xfrm>
            <a:prstGeom prst="line">
              <a:avLst/>
            </a:prstGeom>
            <a:noFill/>
            <a:ln w="25400">
              <a:solidFill>
                <a:srgbClr val="3399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0498" name="Line 20"/>
            <p:cNvSpPr>
              <a:spLocks noChangeShapeType="1"/>
            </p:cNvSpPr>
            <p:nvPr/>
          </p:nvSpPr>
          <p:spPr bwMode="auto">
            <a:xfrm flipV="1">
              <a:off x="2545" y="2628"/>
              <a:ext cx="320" cy="770"/>
            </a:xfrm>
            <a:prstGeom prst="line">
              <a:avLst/>
            </a:prstGeom>
            <a:noFill/>
            <a:ln w="25400">
              <a:solidFill>
                <a:srgbClr val="3399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0499" name="Line 21"/>
            <p:cNvSpPr>
              <a:spLocks noChangeShapeType="1"/>
            </p:cNvSpPr>
            <p:nvPr/>
          </p:nvSpPr>
          <p:spPr bwMode="auto">
            <a:xfrm flipH="1">
              <a:off x="1853" y="2591"/>
              <a:ext cx="934" cy="443"/>
            </a:xfrm>
            <a:prstGeom prst="line">
              <a:avLst/>
            </a:prstGeom>
            <a:noFill/>
            <a:ln w="25400">
              <a:solidFill>
                <a:srgbClr val="3399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0500" name="Line 22"/>
            <p:cNvSpPr>
              <a:spLocks noChangeShapeType="1"/>
            </p:cNvSpPr>
            <p:nvPr/>
          </p:nvSpPr>
          <p:spPr bwMode="auto">
            <a:xfrm flipV="1">
              <a:off x="1848" y="2503"/>
              <a:ext cx="197" cy="525"/>
            </a:xfrm>
            <a:prstGeom prst="line">
              <a:avLst/>
            </a:prstGeom>
            <a:noFill/>
            <a:ln w="25400">
              <a:solidFill>
                <a:srgbClr val="3399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0501" name="AutoShape 23"/>
            <p:cNvSpPr>
              <a:spLocks noChangeArrowheads="1"/>
            </p:cNvSpPr>
            <p:nvPr/>
          </p:nvSpPr>
          <p:spPr bwMode="auto">
            <a:xfrm>
              <a:off x="3319" y="2460"/>
              <a:ext cx="246" cy="205"/>
            </a:xfrm>
            <a:prstGeom prst="hexagon">
              <a:avLst>
                <a:gd name="adj" fmla="val 29900"/>
                <a:gd name="vf" fmla="val 115470"/>
              </a:avLst>
            </a:prstGeom>
            <a:gradFill rotWithShape="0">
              <a:gsLst>
                <a:gs pos="0">
                  <a:srgbClr val="CCCCFF"/>
                </a:gs>
                <a:gs pos="100000">
                  <a:srgbClr val="3333CC"/>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0502" name="AutoShape 24"/>
            <p:cNvSpPr>
              <a:spLocks noChangeArrowheads="1"/>
            </p:cNvSpPr>
            <p:nvPr/>
          </p:nvSpPr>
          <p:spPr bwMode="auto">
            <a:xfrm>
              <a:off x="3606" y="2624"/>
              <a:ext cx="246" cy="205"/>
            </a:xfrm>
            <a:prstGeom prst="hexagon">
              <a:avLst>
                <a:gd name="adj" fmla="val 29900"/>
                <a:gd name="vf" fmla="val 115470"/>
              </a:avLst>
            </a:prstGeom>
            <a:gradFill rotWithShape="0">
              <a:gsLst>
                <a:gs pos="0">
                  <a:srgbClr val="CCCCFF"/>
                </a:gs>
                <a:gs pos="100000">
                  <a:srgbClr val="3333CC"/>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0503" name="Line 25"/>
            <p:cNvSpPr>
              <a:spLocks noChangeShapeType="1"/>
            </p:cNvSpPr>
            <p:nvPr/>
          </p:nvSpPr>
          <p:spPr bwMode="auto">
            <a:xfrm flipV="1">
              <a:off x="2259" y="1440"/>
              <a:ext cx="1916" cy="852"/>
            </a:xfrm>
            <a:prstGeom prst="line">
              <a:avLst/>
            </a:prstGeom>
            <a:noFill/>
            <a:ln w="25400">
              <a:solidFill>
                <a:srgbClr val="3399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0504" name="Line 26"/>
            <p:cNvSpPr>
              <a:spLocks noChangeShapeType="1"/>
            </p:cNvSpPr>
            <p:nvPr/>
          </p:nvSpPr>
          <p:spPr bwMode="auto">
            <a:xfrm flipH="1" flipV="1">
              <a:off x="3692" y="2790"/>
              <a:ext cx="74" cy="401"/>
            </a:xfrm>
            <a:prstGeom prst="line">
              <a:avLst/>
            </a:prstGeom>
            <a:noFill/>
            <a:ln w="25400">
              <a:solidFill>
                <a:srgbClr val="3399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0505" name="Line 27"/>
            <p:cNvSpPr>
              <a:spLocks noChangeShapeType="1"/>
            </p:cNvSpPr>
            <p:nvPr/>
          </p:nvSpPr>
          <p:spPr bwMode="auto">
            <a:xfrm flipV="1">
              <a:off x="3242" y="2628"/>
              <a:ext cx="114" cy="156"/>
            </a:xfrm>
            <a:prstGeom prst="line">
              <a:avLst/>
            </a:prstGeom>
            <a:noFill/>
            <a:ln w="25400">
              <a:solidFill>
                <a:srgbClr val="3399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0506" name="Line 28"/>
            <p:cNvSpPr>
              <a:spLocks noChangeShapeType="1"/>
            </p:cNvSpPr>
            <p:nvPr/>
          </p:nvSpPr>
          <p:spPr bwMode="auto">
            <a:xfrm flipH="1" flipV="1">
              <a:off x="3075" y="2547"/>
              <a:ext cx="251" cy="29"/>
            </a:xfrm>
            <a:prstGeom prst="line">
              <a:avLst/>
            </a:prstGeom>
            <a:noFill/>
            <a:ln w="25400">
              <a:solidFill>
                <a:srgbClr val="3399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0507" name="Line 29"/>
            <p:cNvSpPr>
              <a:spLocks noChangeShapeType="1"/>
            </p:cNvSpPr>
            <p:nvPr/>
          </p:nvSpPr>
          <p:spPr bwMode="auto">
            <a:xfrm flipH="1">
              <a:off x="3368" y="2755"/>
              <a:ext cx="238" cy="74"/>
            </a:xfrm>
            <a:prstGeom prst="line">
              <a:avLst/>
            </a:prstGeom>
            <a:noFill/>
            <a:ln w="25400">
              <a:solidFill>
                <a:srgbClr val="3399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0508" name="Rectangle 30"/>
            <p:cNvSpPr>
              <a:spLocks noChangeArrowheads="1"/>
            </p:cNvSpPr>
            <p:nvPr/>
          </p:nvSpPr>
          <p:spPr bwMode="auto">
            <a:xfrm>
              <a:off x="3286" y="2467"/>
              <a:ext cx="32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400" b="1">
                  <a:solidFill>
                    <a:srgbClr val="FFFFFF"/>
                  </a:solidFill>
                  <a:latin typeface="Arial" charset="0"/>
                </a:rPr>
                <a:t>LPL</a:t>
              </a:r>
            </a:p>
          </p:txBody>
        </p:sp>
        <p:sp>
          <p:nvSpPr>
            <p:cNvPr id="20509" name="Rectangle 31"/>
            <p:cNvSpPr>
              <a:spLocks noChangeArrowheads="1"/>
            </p:cNvSpPr>
            <p:nvPr/>
          </p:nvSpPr>
          <p:spPr bwMode="auto">
            <a:xfrm>
              <a:off x="3562" y="2631"/>
              <a:ext cx="32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400" b="1">
                  <a:solidFill>
                    <a:srgbClr val="FFFFFF"/>
                  </a:solidFill>
                  <a:latin typeface="Arial" charset="0"/>
                </a:rPr>
                <a:t>LPL</a:t>
              </a:r>
            </a:p>
          </p:txBody>
        </p:sp>
        <p:sp>
          <p:nvSpPr>
            <p:cNvPr id="20510" name="Rectangle 32"/>
            <p:cNvSpPr>
              <a:spLocks noChangeArrowheads="1"/>
            </p:cNvSpPr>
            <p:nvPr/>
          </p:nvSpPr>
          <p:spPr bwMode="auto">
            <a:xfrm>
              <a:off x="3427" y="3211"/>
              <a:ext cx="500"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defTabSz="762000" eaLnBrk="0" hangingPunct="0"/>
              <a:r>
                <a:rPr lang="en-GB" sz="1600" b="1">
                  <a:solidFill>
                    <a:schemeClr val="bg1"/>
                  </a:solidFill>
                  <a:latin typeface="Arial" charset="0"/>
                </a:rPr>
                <a:t>Large </a:t>
              </a:r>
            </a:p>
            <a:p>
              <a:pPr algn="ctr" defTabSz="762000" eaLnBrk="0" hangingPunct="0"/>
              <a:r>
                <a:rPr lang="en-GB" sz="1600" b="1">
                  <a:solidFill>
                    <a:schemeClr val="bg1"/>
                  </a:solidFill>
                  <a:latin typeface="Arial" charset="0"/>
                </a:rPr>
                <a:t>VLDL</a:t>
              </a:r>
            </a:p>
          </p:txBody>
        </p:sp>
        <p:sp>
          <p:nvSpPr>
            <p:cNvPr id="20511" name="Rectangle 33"/>
            <p:cNvSpPr>
              <a:spLocks noChangeArrowheads="1"/>
            </p:cNvSpPr>
            <p:nvPr/>
          </p:nvSpPr>
          <p:spPr bwMode="auto">
            <a:xfrm>
              <a:off x="3021" y="2829"/>
              <a:ext cx="415"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lnSpc>
                  <a:spcPct val="80000"/>
                </a:lnSpc>
              </a:pPr>
              <a:r>
                <a:rPr lang="en-GB" sz="1400" b="1">
                  <a:solidFill>
                    <a:schemeClr val="bg1"/>
                  </a:solidFill>
                  <a:latin typeface="Arial" charset="0"/>
                </a:rPr>
                <a:t>Small</a:t>
              </a:r>
            </a:p>
            <a:p>
              <a:pPr defTabSz="762000" eaLnBrk="0" hangingPunct="0">
                <a:lnSpc>
                  <a:spcPct val="80000"/>
                </a:lnSpc>
              </a:pPr>
              <a:r>
                <a:rPr lang="en-GB" sz="1400" b="1">
                  <a:solidFill>
                    <a:schemeClr val="bg1"/>
                  </a:solidFill>
                  <a:latin typeface="Arial" charset="0"/>
                </a:rPr>
                <a:t>VLDL</a:t>
              </a:r>
            </a:p>
          </p:txBody>
        </p:sp>
        <p:sp>
          <p:nvSpPr>
            <p:cNvPr id="20512" name="Rectangle 34"/>
            <p:cNvSpPr>
              <a:spLocks noChangeArrowheads="1"/>
            </p:cNvSpPr>
            <p:nvPr/>
          </p:nvSpPr>
          <p:spPr bwMode="auto">
            <a:xfrm>
              <a:off x="1936" y="2262"/>
              <a:ext cx="33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400" b="1">
                  <a:solidFill>
                    <a:schemeClr val="bg1"/>
                  </a:solidFill>
                  <a:latin typeface="Arial" charset="0"/>
                </a:rPr>
                <a:t>LDL</a:t>
              </a:r>
            </a:p>
          </p:txBody>
        </p:sp>
        <p:sp>
          <p:nvSpPr>
            <p:cNvPr id="20513" name="Rectangle 35"/>
            <p:cNvSpPr>
              <a:spLocks noChangeArrowheads="1"/>
            </p:cNvSpPr>
            <p:nvPr/>
          </p:nvSpPr>
          <p:spPr bwMode="auto">
            <a:xfrm>
              <a:off x="865" y="2546"/>
              <a:ext cx="692"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solidFill>
                    <a:srgbClr val="FFFFFF"/>
                  </a:solidFill>
                  <a:latin typeface="Arial" charset="0"/>
                </a:rPr>
                <a:t>LDL</a:t>
              </a:r>
            </a:p>
            <a:p>
              <a:pPr defTabSz="762000" eaLnBrk="0" hangingPunct="0"/>
              <a:r>
                <a:rPr lang="en-GB" sz="1800" b="1">
                  <a:solidFill>
                    <a:srgbClr val="FFFFFF"/>
                  </a:solidFill>
                  <a:latin typeface="Arial" charset="0"/>
                </a:rPr>
                <a:t>receptor</a:t>
              </a:r>
            </a:p>
          </p:txBody>
        </p:sp>
        <p:sp>
          <p:nvSpPr>
            <p:cNvPr id="20514" name="Rectangle 36"/>
            <p:cNvSpPr>
              <a:spLocks noChangeArrowheads="1"/>
            </p:cNvSpPr>
            <p:nvPr/>
          </p:nvSpPr>
          <p:spPr bwMode="auto">
            <a:xfrm rot="-1500000">
              <a:off x="2608" y="1731"/>
              <a:ext cx="96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dirty="0">
                  <a:latin typeface="Arial" charset="0"/>
                </a:rPr>
                <a:t>Modification</a:t>
              </a:r>
            </a:p>
          </p:txBody>
        </p:sp>
        <p:sp>
          <p:nvSpPr>
            <p:cNvPr id="20515" name="Rectangle 37"/>
            <p:cNvSpPr>
              <a:spLocks noChangeArrowheads="1"/>
            </p:cNvSpPr>
            <p:nvPr/>
          </p:nvSpPr>
          <p:spPr bwMode="auto">
            <a:xfrm>
              <a:off x="1031" y="3520"/>
              <a:ext cx="49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2000" b="1">
                  <a:solidFill>
                    <a:srgbClr val="FFFFFF"/>
                  </a:solidFill>
                  <a:latin typeface="Arial" charset="0"/>
                </a:rPr>
                <a:t>Liver</a:t>
              </a:r>
            </a:p>
          </p:txBody>
        </p:sp>
        <p:sp>
          <p:nvSpPr>
            <p:cNvPr id="20516" name="Rectangle 38"/>
            <p:cNvSpPr>
              <a:spLocks noChangeArrowheads="1"/>
            </p:cNvSpPr>
            <p:nvPr/>
          </p:nvSpPr>
          <p:spPr bwMode="auto">
            <a:xfrm>
              <a:off x="3610" y="2248"/>
              <a:ext cx="747"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defTabSz="762000" eaLnBrk="0" hangingPunct="0"/>
              <a:r>
                <a:rPr lang="en-GB" sz="2000" b="1">
                  <a:solidFill>
                    <a:srgbClr val="FFFFFF"/>
                  </a:solidFill>
                  <a:latin typeface="Arial" charset="0"/>
                </a:rPr>
                <a:t>Adipose</a:t>
              </a:r>
            </a:p>
            <a:p>
              <a:pPr algn="ctr" defTabSz="762000" eaLnBrk="0" hangingPunct="0"/>
              <a:r>
                <a:rPr lang="en-GB" sz="2000" b="1">
                  <a:solidFill>
                    <a:srgbClr val="FFFFFF"/>
                  </a:solidFill>
                  <a:latin typeface="Arial" charset="0"/>
                </a:rPr>
                <a:t>tissue</a:t>
              </a:r>
            </a:p>
          </p:txBody>
        </p:sp>
        <p:sp>
          <p:nvSpPr>
            <p:cNvPr id="20517" name="Freeform 39"/>
            <p:cNvSpPr>
              <a:spLocks/>
            </p:cNvSpPr>
            <p:nvPr/>
          </p:nvSpPr>
          <p:spPr bwMode="auto">
            <a:xfrm>
              <a:off x="4178" y="1308"/>
              <a:ext cx="1127" cy="966"/>
            </a:xfrm>
            <a:custGeom>
              <a:avLst/>
              <a:gdLst>
                <a:gd name="T0" fmla="*/ 435 w 1127"/>
                <a:gd name="T1" fmla="*/ 46 h 966"/>
                <a:gd name="T2" fmla="*/ 366 w 1127"/>
                <a:gd name="T3" fmla="*/ 18 h 966"/>
                <a:gd name="T4" fmla="*/ 297 w 1127"/>
                <a:gd name="T5" fmla="*/ 18 h 966"/>
                <a:gd name="T6" fmla="*/ 228 w 1127"/>
                <a:gd name="T7" fmla="*/ 18 h 966"/>
                <a:gd name="T8" fmla="*/ 159 w 1127"/>
                <a:gd name="T9" fmla="*/ 46 h 966"/>
                <a:gd name="T10" fmla="*/ 115 w 1127"/>
                <a:gd name="T11" fmla="*/ 100 h 966"/>
                <a:gd name="T12" fmla="*/ 125 w 1127"/>
                <a:gd name="T13" fmla="*/ 163 h 966"/>
                <a:gd name="T14" fmla="*/ 102 w 1127"/>
                <a:gd name="T15" fmla="*/ 200 h 966"/>
                <a:gd name="T16" fmla="*/ 56 w 1127"/>
                <a:gd name="T17" fmla="*/ 237 h 966"/>
                <a:gd name="T18" fmla="*/ 21 w 1127"/>
                <a:gd name="T19" fmla="*/ 291 h 966"/>
                <a:gd name="T20" fmla="*/ 11 w 1127"/>
                <a:gd name="T21" fmla="*/ 346 h 966"/>
                <a:gd name="T22" fmla="*/ 0 w 1127"/>
                <a:gd name="T23" fmla="*/ 401 h 966"/>
                <a:gd name="T24" fmla="*/ 34 w 1127"/>
                <a:gd name="T25" fmla="*/ 455 h 966"/>
                <a:gd name="T26" fmla="*/ 45 w 1127"/>
                <a:gd name="T27" fmla="*/ 510 h 966"/>
                <a:gd name="T28" fmla="*/ 80 w 1127"/>
                <a:gd name="T29" fmla="*/ 555 h 966"/>
                <a:gd name="T30" fmla="*/ 102 w 1127"/>
                <a:gd name="T31" fmla="*/ 619 h 966"/>
                <a:gd name="T32" fmla="*/ 102 w 1127"/>
                <a:gd name="T33" fmla="*/ 674 h 966"/>
                <a:gd name="T34" fmla="*/ 91 w 1127"/>
                <a:gd name="T35" fmla="*/ 737 h 966"/>
                <a:gd name="T36" fmla="*/ 115 w 1127"/>
                <a:gd name="T37" fmla="*/ 783 h 966"/>
                <a:gd name="T38" fmla="*/ 206 w 1127"/>
                <a:gd name="T39" fmla="*/ 846 h 966"/>
                <a:gd name="T40" fmla="*/ 286 w 1127"/>
                <a:gd name="T41" fmla="*/ 855 h 966"/>
                <a:gd name="T42" fmla="*/ 356 w 1127"/>
                <a:gd name="T43" fmla="*/ 892 h 966"/>
                <a:gd name="T44" fmla="*/ 424 w 1127"/>
                <a:gd name="T45" fmla="*/ 892 h 966"/>
                <a:gd name="T46" fmla="*/ 504 w 1127"/>
                <a:gd name="T47" fmla="*/ 910 h 966"/>
                <a:gd name="T48" fmla="*/ 586 w 1127"/>
                <a:gd name="T49" fmla="*/ 937 h 966"/>
                <a:gd name="T50" fmla="*/ 642 w 1127"/>
                <a:gd name="T51" fmla="*/ 965 h 966"/>
                <a:gd name="T52" fmla="*/ 700 w 1127"/>
                <a:gd name="T53" fmla="*/ 937 h 966"/>
                <a:gd name="T54" fmla="*/ 780 w 1127"/>
                <a:gd name="T55" fmla="*/ 910 h 966"/>
                <a:gd name="T56" fmla="*/ 848 w 1127"/>
                <a:gd name="T57" fmla="*/ 892 h 966"/>
                <a:gd name="T58" fmla="*/ 930 w 1127"/>
                <a:gd name="T59" fmla="*/ 892 h 966"/>
                <a:gd name="T60" fmla="*/ 1011 w 1127"/>
                <a:gd name="T61" fmla="*/ 883 h 966"/>
                <a:gd name="T62" fmla="*/ 1055 w 1127"/>
                <a:gd name="T63" fmla="*/ 819 h 966"/>
                <a:gd name="T64" fmla="*/ 1055 w 1127"/>
                <a:gd name="T65" fmla="*/ 764 h 966"/>
                <a:gd name="T66" fmla="*/ 1034 w 1127"/>
                <a:gd name="T67" fmla="*/ 709 h 966"/>
                <a:gd name="T68" fmla="*/ 1000 w 1127"/>
                <a:gd name="T69" fmla="*/ 655 h 966"/>
                <a:gd name="T70" fmla="*/ 952 w 1127"/>
                <a:gd name="T71" fmla="*/ 600 h 966"/>
                <a:gd name="T72" fmla="*/ 976 w 1127"/>
                <a:gd name="T73" fmla="*/ 573 h 966"/>
                <a:gd name="T74" fmla="*/ 1045 w 1127"/>
                <a:gd name="T75" fmla="*/ 564 h 966"/>
                <a:gd name="T76" fmla="*/ 1103 w 1127"/>
                <a:gd name="T77" fmla="*/ 546 h 966"/>
                <a:gd name="T78" fmla="*/ 1114 w 1127"/>
                <a:gd name="T79" fmla="*/ 491 h 966"/>
                <a:gd name="T80" fmla="*/ 1126 w 1127"/>
                <a:gd name="T81" fmla="*/ 436 h 966"/>
                <a:gd name="T82" fmla="*/ 1079 w 1127"/>
                <a:gd name="T83" fmla="*/ 382 h 966"/>
                <a:gd name="T84" fmla="*/ 1021 w 1127"/>
                <a:gd name="T85" fmla="*/ 346 h 966"/>
                <a:gd name="T86" fmla="*/ 964 w 1127"/>
                <a:gd name="T87" fmla="*/ 309 h 966"/>
                <a:gd name="T88" fmla="*/ 907 w 1127"/>
                <a:gd name="T89" fmla="*/ 255 h 966"/>
                <a:gd name="T90" fmla="*/ 918 w 1127"/>
                <a:gd name="T91" fmla="*/ 200 h 966"/>
                <a:gd name="T92" fmla="*/ 952 w 1127"/>
                <a:gd name="T93" fmla="*/ 145 h 966"/>
                <a:gd name="T94" fmla="*/ 941 w 1127"/>
                <a:gd name="T95" fmla="*/ 81 h 966"/>
                <a:gd name="T96" fmla="*/ 883 w 1127"/>
                <a:gd name="T97" fmla="*/ 27 h 966"/>
                <a:gd name="T98" fmla="*/ 804 w 1127"/>
                <a:gd name="T99" fmla="*/ 9 h 966"/>
                <a:gd name="T100" fmla="*/ 746 w 1127"/>
                <a:gd name="T101" fmla="*/ 9 h 966"/>
                <a:gd name="T102" fmla="*/ 676 w 1127"/>
                <a:gd name="T103" fmla="*/ 0 h 966"/>
                <a:gd name="T104" fmla="*/ 607 w 1127"/>
                <a:gd name="T105" fmla="*/ 18 h 966"/>
                <a:gd name="T106" fmla="*/ 500 w 1127"/>
                <a:gd name="T107" fmla="*/ 50 h 9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27"/>
                <a:gd name="T163" fmla="*/ 0 h 966"/>
                <a:gd name="T164" fmla="*/ 1127 w 1127"/>
                <a:gd name="T165" fmla="*/ 966 h 9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27" h="966">
                  <a:moveTo>
                    <a:pt x="500" y="50"/>
                  </a:moveTo>
                  <a:lnTo>
                    <a:pt x="435" y="46"/>
                  </a:lnTo>
                  <a:lnTo>
                    <a:pt x="390" y="18"/>
                  </a:lnTo>
                  <a:lnTo>
                    <a:pt x="366" y="18"/>
                  </a:lnTo>
                  <a:lnTo>
                    <a:pt x="321" y="18"/>
                  </a:lnTo>
                  <a:lnTo>
                    <a:pt x="297" y="18"/>
                  </a:lnTo>
                  <a:lnTo>
                    <a:pt x="252" y="18"/>
                  </a:lnTo>
                  <a:lnTo>
                    <a:pt x="228" y="18"/>
                  </a:lnTo>
                  <a:lnTo>
                    <a:pt x="194" y="27"/>
                  </a:lnTo>
                  <a:lnTo>
                    <a:pt x="159" y="46"/>
                  </a:lnTo>
                  <a:lnTo>
                    <a:pt x="138" y="73"/>
                  </a:lnTo>
                  <a:lnTo>
                    <a:pt x="115" y="100"/>
                  </a:lnTo>
                  <a:lnTo>
                    <a:pt x="115" y="128"/>
                  </a:lnTo>
                  <a:lnTo>
                    <a:pt x="125" y="163"/>
                  </a:lnTo>
                  <a:lnTo>
                    <a:pt x="138" y="182"/>
                  </a:lnTo>
                  <a:lnTo>
                    <a:pt x="102" y="200"/>
                  </a:lnTo>
                  <a:lnTo>
                    <a:pt x="68" y="218"/>
                  </a:lnTo>
                  <a:lnTo>
                    <a:pt x="56" y="237"/>
                  </a:lnTo>
                  <a:lnTo>
                    <a:pt x="34" y="264"/>
                  </a:lnTo>
                  <a:lnTo>
                    <a:pt x="21" y="291"/>
                  </a:lnTo>
                  <a:lnTo>
                    <a:pt x="21" y="319"/>
                  </a:lnTo>
                  <a:lnTo>
                    <a:pt x="11" y="346"/>
                  </a:lnTo>
                  <a:lnTo>
                    <a:pt x="0" y="373"/>
                  </a:lnTo>
                  <a:lnTo>
                    <a:pt x="0" y="401"/>
                  </a:lnTo>
                  <a:lnTo>
                    <a:pt x="11" y="428"/>
                  </a:lnTo>
                  <a:lnTo>
                    <a:pt x="34" y="455"/>
                  </a:lnTo>
                  <a:lnTo>
                    <a:pt x="45" y="483"/>
                  </a:lnTo>
                  <a:lnTo>
                    <a:pt x="45" y="510"/>
                  </a:lnTo>
                  <a:lnTo>
                    <a:pt x="56" y="537"/>
                  </a:lnTo>
                  <a:lnTo>
                    <a:pt x="80" y="555"/>
                  </a:lnTo>
                  <a:lnTo>
                    <a:pt x="102" y="592"/>
                  </a:lnTo>
                  <a:lnTo>
                    <a:pt x="102" y="619"/>
                  </a:lnTo>
                  <a:lnTo>
                    <a:pt x="102" y="655"/>
                  </a:lnTo>
                  <a:lnTo>
                    <a:pt x="102" y="674"/>
                  </a:lnTo>
                  <a:lnTo>
                    <a:pt x="91" y="701"/>
                  </a:lnTo>
                  <a:lnTo>
                    <a:pt x="91" y="737"/>
                  </a:lnTo>
                  <a:lnTo>
                    <a:pt x="91" y="756"/>
                  </a:lnTo>
                  <a:lnTo>
                    <a:pt x="115" y="783"/>
                  </a:lnTo>
                  <a:lnTo>
                    <a:pt x="172" y="828"/>
                  </a:lnTo>
                  <a:lnTo>
                    <a:pt x="206" y="846"/>
                  </a:lnTo>
                  <a:lnTo>
                    <a:pt x="241" y="855"/>
                  </a:lnTo>
                  <a:lnTo>
                    <a:pt x="286" y="855"/>
                  </a:lnTo>
                  <a:lnTo>
                    <a:pt x="332" y="873"/>
                  </a:lnTo>
                  <a:lnTo>
                    <a:pt x="356" y="892"/>
                  </a:lnTo>
                  <a:lnTo>
                    <a:pt x="390" y="892"/>
                  </a:lnTo>
                  <a:lnTo>
                    <a:pt x="424" y="892"/>
                  </a:lnTo>
                  <a:lnTo>
                    <a:pt x="459" y="901"/>
                  </a:lnTo>
                  <a:lnTo>
                    <a:pt x="504" y="910"/>
                  </a:lnTo>
                  <a:lnTo>
                    <a:pt x="552" y="928"/>
                  </a:lnTo>
                  <a:lnTo>
                    <a:pt x="586" y="937"/>
                  </a:lnTo>
                  <a:lnTo>
                    <a:pt x="607" y="965"/>
                  </a:lnTo>
                  <a:lnTo>
                    <a:pt x="642" y="965"/>
                  </a:lnTo>
                  <a:lnTo>
                    <a:pt x="666" y="965"/>
                  </a:lnTo>
                  <a:lnTo>
                    <a:pt x="700" y="937"/>
                  </a:lnTo>
                  <a:lnTo>
                    <a:pt x="735" y="928"/>
                  </a:lnTo>
                  <a:lnTo>
                    <a:pt x="780" y="910"/>
                  </a:lnTo>
                  <a:lnTo>
                    <a:pt x="814" y="892"/>
                  </a:lnTo>
                  <a:lnTo>
                    <a:pt x="848" y="892"/>
                  </a:lnTo>
                  <a:lnTo>
                    <a:pt x="896" y="892"/>
                  </a:lnTo>
                  <a:lnTo>
                    <a:pt x="930" y="892"/>
                  </a:lnTo>
                  <a:lnTo>
                    <a:pt x="976" y="883"/>
                  </a:lnTo>
                  <a:lnTo>
                    <a:pt x="1011" y="883"/>
                  </a:lnTo>
                  <a:lnTo>
                    <a:pt x="1034" y="855"/>
                  </a:lnTo>
                  <a:lnTo>
                    <a:pt x="1055" y="819"/>
                  </a:lnTo>
                  <a:lnTo>
                    <a:pt x="1055" y="783"/>
                  </a:lnTo>
                  <a:lnTo>
                    <a:pt x="1055" y="764"/>
                  </a:lnTo>
                  <a:lnTo>
                    <a:pt x="1045" y="728"/>
                  </a:lnTo>
                  <a:lnTo>
                    <a:pt x="1034" y="709"/>
                  </a:lnTo>
                  <a:lnTo>
                    <a:pt x="1021" y="682"/>
                  </a:lnTo>
                  <a:lnTo>
                    <a:pt x="1000" y="655"/>
                  </a:lnTo>
                  <a:lnTo>
                    <a:pt x="964" y="628"/>
                  </a:lnTo>
                  <a:lnTo>
                    <a:pt x="952" y="600"/>
                  </a:lnTo>
                  <a:lnTo>
                    <a:pt x="941" y="573"/>
                  </a:lnTo>
                  <a:lnTo>
                    <a:pt x="976" y="573"/>
                  </a:lnTo>
                  <a:lnTo>
                    <a:pt x="1011" y="573"/>
                  </a:lnTo>
                  <a:lnTo>
                    <a:pt x="1045" y="564"/>
                  </a:lnTo>
                  <a:lnTo>
                    <a:pt x="1079" y="564"/>
                  </a:lnTo>
                  <a:lnTo>
                    <a:pt x="1103" y="546"/>
                  </a:lnTo>
                  <a:lnTo>
                    <a:pt x="1114" y="518"/>
                  </a:lnTo>
                  <a:lnTo>
                    <a:pt x="1114" y="491"/>
                  </a:lnTo>
                  <a:lnTo>
                    <a:pt x="1126" y="464"/>
                  </a:lnTo>
                  <a:lnTo>
                    <a:pt x="1126" y="436"/>
                  </a:lnTo>
                  <a:lnTo>
                    <a:pt x="1103" y="409"/>
                  </a:lnTo>
                  <a:lnTo>
                    <a:pt x="1079" y="382"/>
                  </a:lnTo>
                  <a:lnTo>
                    <a:pt x="1055" y="373"/>
                  </a:lnTo>
                  <a:lnTo>
                    <a:pt x="1021" y="346"/>
                  </a:lnTo>
                  <a:lnTo>
                    <a:pt x="987" y="337"/>
                  </a:lnTo>
                  <a:lnTo>
                    <a:pt x="964" y="309"/>
                  </a:lnTo>
                  <a:lnTo>
                    <a:pt x="918" y="282"/>
                  </a:lnTo>
                  <a:lnTo>
                    <a:pt x="907" y="255"/>
                  </a:lnTo>
                  <a:lnTo>
                    <a:pt x="907" y="227"/>
                  </a:lnTo>
                  <a:lnTo>
                    <a:pt x="918" y="200"/>
                  </a:lnTo>
                  <a:lnTo>
                    <a:pt x="941" y="173"/>
                  </a:lnTo>
                  <a:lnTo>
                    <a:pt x="952" y="145"/>
                  </a:lnTo>
                  <a:lnTo>
                    <a:pt x="952" y="109"/>
                  </a:lnTo>
                  <a:lnTo>
                    <a:pt x="941" y="81"/>
                  </a:lnTo>
                  <a:lnTo>
                    <a:pt x="918" y="54"/>
                  </a:lnTo>
                  <a:lnTo>
                    <a:pt x="883" y="27"/>
                  </a:lnTo>
                  <a:lnTo>
                    <a:pt x="848" y="18"/>
                  </a:lnTo>
                  <a:lnTo>
                    <a:pt x="804" y="9"/>
                  </a:lnTo>
                  <a:lnTo>
                    <a:pt x="780" y="9"/>
                  </a:lnTo>
                  <a:lnTo>
                    <a:pt x="746" y="9"/>
                  </a:lnTo>
                  <a:lnTo>
                    <a:pt x="711" y="9"/>
                  </a:lnTo>
                  <a:lnTo>
                    <a:pt x="676" y="0"/>
                  </a:lnTo>
                  <a:lnTo>
                    <a:pt x="642" y="9"/>
                  </a:lnTo>
                  <a:lnTo>
                    <a:pt x="607" y="18"/>
                  </a:lnTo>
                  <a:lnTo>
                    <a:pt x="573" y="27"/>
                  </a:lnTo>
                  <a:lnTo>
                    <a:pt x="500" y="50"/>
                  </a:lnTo>
                </a:path>
              </a:pathLst>
            </a:custGeom>
            <a:gradFill rotWithShape="0">
              <a:gsLst>
                <a:gs pos="0">
                  <a:srgbClr val="3333CC"/>
                </a:gs>
                <a:gs pos="100000">
                  <a:srgbClr val="6699FF"/>
                </a:gs>
              </a:gsLst>
              <a:path path="rect">
                <a:fillToRect l="50000" t="50000" r="50000" b="50000"/>
              </a:path>
            </a:gradFill>
            <a:ln w="9525" cap="rnd">
              <a:solidFill>
                <a:srgbClr val="6699FF"/>
              </a:solidFill>
              <a:round/>
              <a:headEnd type="none" w="sm" len="sm"/>
              <a:tailEnd type="none" w="sm" len="sm"/>
            </a:ln>
          </p:spPr>
          <p:txBody>
            <a:bodyPr/>
            <a:lstStyle/>
            <a:p>
              <a:endParaRPr lang="en-US"/>
            </a:p>
          </p:txBody>
        </p:sp>
        <p:sp>
          <p:nvSpPr>
            <p:cNvPr id="20518" name="Oval 40"/>
            <p:cNvSpPr>
              <a:spLocks noChangeArrowheads="1"/>
            </p:cNvSpPr>
            <p:nvPr/>
          </p:nvSpPr>
          <p:spPr bwMode="auto">
            <a:xfrm>
              <a:off x="4501" y="1506"/>
              <a:ext cx="199" cy="198"/>
            </a:xfrm>
            <a:prstGeom prst="ellipse">
              <a:avLst/>
            </a:prstGeom>
            <a:gradFill rotWithShape="0">
              <a:gsLst>
                <a:gs pos="0">
                  <a:srgbClr val="FFFFFF"/>
                </a:gs>
                <a:gs pos="100000">
                  <a:srgbClr val="3333CC"/>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0519" name="Rectangle 41"/>
            <p:cNvSpPr>
              <a:spLocks noChangeArrowheads="1"/>
            </p:cNvSpPr>
            <p:nvPr/>
          </p:nvSpPr>
          <p:spPr bwMode="auto">
            <a:xfrm>
              <a:off x="4218" y="1691"/>
              <a:ext cx="105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2000" b="1">
                  <a:solidFill>
                    <a:srgbClr val="FFFFFF"/>
                  </a:solidFill>
                  <a:latin typeface="Arial" charset="0"/>
                </a:rPr>
                <a:t>Macrophage</a:t>
              </a:r>
            </a:p>
          </p:txBody>
        </p:sp>
        <p:sp>
          <p:nvSpPr>
            <p:cNvPr id="20520" name="AutoShape 42"/>
            <p:cNvSpPr>
              <a:spLocks noChangeArrowheads="1"/>
            </p:cNvSpPr>
            <p:nvPr/>
          </p:nvSpPr>
          <p:spPr bwMode="auto">
            <a:xfrm>
              <a:off x="744" y="1301"/>
              <a:ext cx="349" cy="270"/>
            </a:xfrm>
            <a:prstGeom prst="hexagon">
              <a:avLst>
                <a:gd name="adj" fmla="val 32207"/>
                <a:gd name="vf" fmla="val 115470"/>
              </a:avLst>
            </a:prstGeom>
            <a:gradFill rotWithShape="0">
              <a:gsLst>
                <a:gs pos="0">
                  <a:srgbClr val="000000"/>
                </a:gs>
                <a:gs pos="100000">
                  <a:srgbClr val="6699FF"/>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0521" name="Rectangle 43"/>
            <p:cNvSpPr>
              <a:spLocks noChangeArrowheads="1"/>
            </p:cNvSpPr>
            <p:nvPr/>
          </p:nvSpPr>
          <p:spPr bwMode="auto">
            <a:xfrm>
              <a:off x="712" y="1351"/>
              <a:ext cx="44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762000" eaLnBrk="0" hangingPunct="0"/>
              <a:r>
                <a:rPr lang="en-GB" sz="1600" b="1">
                  <a:solidFill>
                    <a:srgbClr val="FFFFFF"/>
                  </a:solidFill>
                  <a:latin typeface="Arial" charset="0"/>
                </a:rPr>
                <a:t>LPL</a:t>
              </a:r>
            </a:p>
          </p:txBody>
        </p:sp>
        <p:sp>
          <p:nvSpPr>
            <p:cNvPr id="20522" name="Rectangle 44"/>
            <p:cNvSpPr>
              <a:spLocks noChangeArrowheads="1"/>
            </p:cNvSpPr>
            <p:nvPr/>
          </p:nvSpPr>
          <p:spPr bwMode="auto">
            <a:xfrm>
              <a:off x="1135" y="1393"/>
              <a:ext cx="135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dirty="0">
                  <a:latin typeface="Arial" charset="0"/>
                </a:rPr>
                <a:t>Lipoprotein lipase</a:t>
              </a:r>
            </a:p>
          </p:txBody>
        </p:sp>
        <p:sp>
          <p:nvSpPr>
            <p:cNvPr id="20523" name="AutoShape 45"/>
            <p:cNvSpPr>
              <a:spLocks noChangeArrowheads="1"/>
            </p:cNvSpPr>
            <p:nvPr/>
          </p:nvSpPr>
          <p:spPr bwMode="auto">
            <a:xfrm rot="600000">
              <a:off x="2245" y="2366"/>
              <a:ext cx="532" cy="123"/>
            </a:xfrm>
            <a:prstGeom prst="leftArrow">
              <a:avLst>
                <a:gd name="adj1" fmla="val 50000"/>
                <a:gd name="adj2" fmla="val 215960"/>
              </a:avLst>
            </a:prstGeom>
            <a:solidFill>
              <a:srgbClr val="3399FF"/>
            </a:solidFill>
            <a:ln w="9525">
              <a:solidFill>
                <a:srgbClr val="3399FF"/>
              </a:solidFill>
              <a:miter lim="800000"/>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20524" name="AutoShape 46"/>
            <p:cNvSpPr>
              <a:spLocks noChangeArrowheads="1"/>
            </p:cNvSpPr>
            <p:nvPr/>
          </p:nvSpPr>
          <p:spPr bwMode="auto">
            <a:xfrm rot="-2100000">
              <a:off x="2973" y="2573"/>
              <a:ext cx="124" cy="245"/>
            </a:xfrm>
            <a:prstGeom prst="upArrow">
              <a:avLst>
                <a:gd name="adj1" fmla="val 50000"/>
                <a:gd name="adj2" fmla="val 98653"/>
              </a:avLst>
            </a:prstGeom>
            <a:solidFill>
              <a:srgbClr val="3399FF"/>
            </a:solidFill>
            <a:ln w="9525">
              <a:solidFill>
                <a:srgbClr val="3399FF"/>
              </a:solidFill>
              <a:miter lim="800000"/>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20525" name="AutoShape 47"/>
            <p:cNvSpPr>
              <a:spLocks noChangeArrowheads="1"/>
            </p:cNvSpPr>
            <p:nvPr/>
          </p:nvSpPr>
          <p:spPr bwMode="auto">
            <a:xfrm rot="2580000">
              <a:off x="3340" y="3094"/>
              <a:ext cx="164" cy="124"/>
            </a:xfrm>
            <a:prstGeom prst="leftArrow">
              <a:avLst>
                <a:gd name="adj1" fmla="val 50000"/>
                <a:gd name="adj2" fmla="val 66037"/>
              </a:avLst>
            </a:prstGeom>
            <a:solidFill>
              <a:srgbClr val="3399FF"/>
            </a:solidFill>
            <a:ln w="9525">
              <a:solidFill>
                <a:srgbClr val="3399FF"/>
              </a:solidFill>
              <a:miter lim="800000"/>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20526" name="AutoShape 48"/>
            <p:cNvSpPr>
              <a:spLocks noChangeArrowheads="1"/>
            </p:cNvSpPr>
            <p:nvPr/>
          </p:nvSpPr>
          <p:spPr bwMode="auto">
            <a:xfrm>
              <a:off x="1175" y="2533"/>
              <a:ext cx="205" cy="170"/>
            </a:xfrm>
            <a:prstGeom prst="hexagon">
              <a:avLst>
                <a:gd name="adj" fmla="val 30047"/>
                <a:gd name="vf" fmla="val 115470"/>
              </a:avLst>
            </a:prstGeom>
            <a:gradFill rotWithShape="0">
              <a:gsLst>
                <a:gs pos="0">
                  <a:srgbClr val="CCECFF"/>
                </a:gs>
                <a:gs pos="100000">
                  <a:srgbClr val="3333CC"/>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0527" name="Line 49"/>
            <p:cNvSpPr>
              <a:spLocks noChangeShapeType="1"/>
            </p:cNvSpPr>
            <p:nvPr/>
          </p:nvSpPr>
          <p:spPr bwMode="auto">
            <a:xfrm flipH="1">
              <a:off x="1388" y="2427"/>
              <a:ext cx="579" cy="155"/>
            </a:xfrm>
            <a:prstGeom prst="line">
              <a:avLst/>
            </a:prstGeom>
            <a:noFill/>
            <a:ln w="25400">
              <a:solidFill>
                <a:srgbClr val="3399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0484" name="Rectangle 51"/>
          <p:cNvSpPr>
            <a:spLocks noChangeArrowheads="1"/>
          </p:cNvSpPr>
          <p:nvPr/>
        </p:nvSpPr>
        <p:spPr bwMode="auto">
          <a:xfrm>
            <a:off x="1143000" y="1219200"/>
            <a:ext cx="7848600" cy="4648200"/>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838200" y="152400"/>
            <a:ext cx="8229600" cy="71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ctr" eaLnBrk="1" hangingPunct="1"/>
            <a:r>
              <a:rPr lang="en-GB" sz="2800" b="1" dirty="0" smtClean="0">
                <a:solidFill>
                  <a:schemeClr val="tx2">
                    <a:lumMod val="75000"/>
                  </a:schemeClr>
                </a:solidFill>
                <a:latin typeface="Tahoma" pitchFamily="34" charset="0"/>
              </a:rPr>
              <a:t>Reverse Cholesterol Transport</a:t>
            </a:r>
          </a:p>
        </p:txBody>
      </p:sp>
      <p:grpSp>
        <p:nvGrpSpPr>
          <p:cNvPr id="21507" name="Group 59"/>
          <p:cNvGrpSpPr>
            <a:grpSpLocks/>
          </p:cNvGrpSpPr>
          <p:nvPr/>
        </p:nvGrpSpPr>
        <p:grpSpPr bwMode="auto">
          <a:xfrm>
            <a:off x="1327150" y="990600"/>
            <a:ext cx="7283450" cy="5103813"/>
            <a:chOff x="664" y="677"/>
            <a:chExt cx="4588" cy="3215"/>
          </a:xfrm>
        </p:grpSpPr>
        <p:sp>
          <p:nvSpPr>
            <p:cNvPr id="21509" name="Freeform 3"/>
            <p:cNvSpPr>
              <a:spLocks/>
            </p:cNvSpPr>
            <p:nvPr/>
          </p:nvSpPr>
          <p:spPr bwMode="auto">
            <a:xfrm>
              <a:off x="3838" y="1027"/>
              <a:ext cx="1273" cy="940"/>
            </a:xfrm>
            <a:custGeom>
              <a:avLst/>
              <a:gdLst>
                <a:gd name="T0" fmla="*/ 1071 w 1273"/>
                <a:gd name="T1" fmla="*/ 3 h 940"/>
                <a:gd name="T2" fmla="*/ 1272 w 1273"/>
                <a:gd name="T3" fmla="*/ 59 h 940"/>
                <a:gd name="T4" fmla="*/ 1262 w 1273"/>
                <a:gd name="T5" fmla="*/ 199 h 940"/>
                <a:gd name="T6" fmla="*/ 1246 w 1273"/>
                <a:gd name="T7" fmla="*/ 810 h 940"/>
                <a:gd name="T8" fmla="*/ 1156 w 1273"/>
                <a:gd name="T9" fmla="*/ 932 h 940"/>
                <a:gd name="T10" fmla="*/ 1085 w 1273"/>
                <a:gd name="T11" fmla="*/ 883 h 940"/>
                <a:gd name="T12" fmla="*/ 1156 w 1273"/>
                <a:gd name="T13" fmla="*/ 939 h 940"/>
                <a:gd name="T14" fmla="*/ 979 w 1273"/>
                <a:gd name="T15" fmla="*/ 809 h 940"/>
                <a:gd name="T16" fmla="*/ 417 w 1273"/>
                <a:gd name="T17" fmla="*/ 408 h 940"/>
                <a:gd name="T18" fmla="*/ 96 w 1273"/>
                <a:gd name="T19" fmla="*/ 174 h 940"/>
                <a:gd name="T20" fmla="*/ 0 w 1273"/>
                <a:gd name="T21" fmla="*/ 127 h 940"/>
                <a:gd name="T22" fmla="*/ 18 w 1273"/>
                <a:gd name="T23" fmla="*/ 53 h 940"/>
                <a:gd name="T24" fmla="*/ 191 w 1273"/>
                <a:gd name="T25" fmla="*/ 11 h 940"/>
                <a:gd name="T26" fmla="*/ 368 w 1273"/>
                <a:gd name="T27" fmla="*/ 0 h 940"/>
                <a:gd name="T28" fmla="*/ 1071 w 1273"/>
                <a:gd name="T29" fmla="*/ 5 h 9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3"/>
                <a:gd name="T46" fmla="*/ 0 h 940"/>
                <a:gd name="T47" fmla="*/ 1273 w 1273"/>
                <a:gd name="T48" fmla="*/ 940 h 9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3" h="940">
                  <a:moveTo>
                    <a:pt x="1071" y="3"/>
                  </a:moveTo>
                  <a:lnTo>
                    <a:pt x="1272" y="59"/>
                  </a:lnTo>
                  <a:lnTo>
                    <a:pt x="1262" y="199"/>
                  </a:lnTo>
                  <a:lnTo>
                    <a:pt x="1246" y="810"/>
                  </a:lnTo>
                  <a:lnTo>
                    <a:pt x="1156" y="932"/>
                  </a:lnTo>
                  <a:lnTo>
                    <a:pt x="1085" y="883"/>
                  </a:lnTo>
                  <a:lnTo>
                    <a:pt x="1156" y="939"/>
                  </a:lnTo>
                  <a:lnTo>
                    <a:pt x="979" y="809"/>
                  </a:lnTo>
                  <a:lnTo>
                    <a:pt x="417" y="408"/>
                  </a:lnTo>
                  <a:lnTo>
                    <a:pt x="96" y="174"/>
                  </a:lnTo>
                  <a:lnTo>
                    <a:pt x="0" y="127"/>
                  </a:lnTo>
                  <a:lnTo>
                    <a:pt x="18" y="53"/>
                  </a:lnTo>
                  <a:lnTo>
                    <a:pt x="191" y="11"/>
                  </a:lnTo>
                  <a:lnTo>
                    <a:pt x="368" y="0"/>
                  </a:lnTo>
                  <a:lnTo>
                    <a:pt x="1071" y="5"/>
                  </a:lnTo>
                </a:path>
              </a:pathLst>
            </a:custGeom>
            <a:gradFill rotWithShape="0">
              <a:gsLst>
                <a:gs pos="0">
                  <a:srgbClr val="FF9900"/>
                </a:gs>
                <a:gs pos="100000">
                  <a:srgbClr val="000000"/>
                </a:gs>
              </a:gsLst>
              <a:path path="rect">
                <a:fillToRect l="50000" t="50000" r="50000" b="50000"/>
              </a:path>
            </a:gradFill>
            <a:ln w="12700" cap="rnd">
              <a:solidFill>
                <a:srgbClr val="663300"/>
              </a:solidFill>
              <a:round/>
              <a:headEnd type="none" w="sm" len="sm"/>
              <a:tailEnd type="none" w="sm" len="sm"/>
            </a:ln>
          </p:spPr>
          <p:txBody>
            <a:bodyPr/>
            <a:lstStyle/>
            <a:p>
              <a:endParaRPr lang="en-US"/>
            </a:p>
          </p:txBody>
        </p:sp>
        <p:sp>
          <p:nvSpPr>
            <p:cNvPr id="21510" name="Oval 4"/>
            <p:cNvSpPr>
              <a:spLocks noChangeArrowheads="1"/>
            </p:cNvSpPr>
            <p:nvPr/>
          </p:nvSpPr>
          <p:spPr bwMode="auto">
            <a:xfrm>
              <a:off x="1386" y="2184"/>
              <a:ext cx="178" cy="179"/>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1511" name="Rectangle 5"/>
            <p:cNvSpPr>
              <a:spLocks noChangeArrowheads="1"/>
            </p:cNvSpPr>
            <p:nvPr/>
          </p:nvSpPr>
          <p:spPr bwMode="auto">
            <a:xfrm>
              <a:off x="849" y="1121"/>
              <a:ext cx="174" cy="2306"/>
            </a:xfrm>
            <a:prstGeom prst="rect">
              <a:avLst/>
            </a:prstGeom>
            <a:gradFill rotWithShape="0">
              <a:gsLst>
                <a:gs pos="0">
                  <a:srgbClr val="000000"/>
                </a:gs>
                <a:gs pos="50000">
                  <a:srgbClr val="FFFF99"/>
                </a:gs>
                <a:gs pos="100000">
                  <a:srgbClr val="000000"/>
                </a:gs>
              </a:gsLst>
              <a:lin ang="0" scaled="1"/>
            </a:gradFill>
            <a:ln w="9525">
              <a:solidFill>
                <a:srgbClr val="808000"/>
              </a:solidFill>
              <a:miter lim="800000"/>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21512" name="AutoShape 6"/>
            <p:cNvSpPr>
              <a:spLocks noChangeArrowheads="1"/>
            </p:cNvSpPr>
            <p:nvPr/>
          </p:nvSpPr>
          <p:spPr bwMode="auto">
            <a:xfrm>
              <a:off x="870" y="1410"/>
              <a:ext cx="230" cy="69"/>
            </a:xfrm>
            <a:prstGeom prst="roundRect">
              <a:avLst>
                <a:gd name="adj" fmla="val 12407"/>
              </a:avLst>
            </a:prstGeom>
            <a:solidFill>
              <a:srgbClr val="6699FF"/>
            </a:solidFill>
            <a:ln w="12700">
              <a:solidFill>
                <a:srgbClr val="3399FF"/>
              </a:solidFill>
              <a:round/>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21513" name="AutoShape 7"/>
            <p:cNvSpPr>
              <a:spLocks noChangeArrowheads="1"/>
            </p:cNvSpPr>
            <p:nvPr/>
          </p:nvSpPr>
          <p:spPr bwMode="auto">
            <a:xfrm>
              <a:off x="870" y="1579"/>
              <a:ext cx="230" cy="70"/>
            </a:xfrm>
            <a:prstGeom prst="roundRect">
              <a:avLst>
                <a:gd name="adj" fmla="val 12407"/>
              </a:avLst>
            </a:prstGeom>
            <a:solidFill>
              <a:srgbClr val="6699FF"/>
            </a:solidFill>
            <a:ln w="12700">
              <a:solidFill>
                <a:srgbClr val="3399FF"/>
              </a:solidFill>
              <a:round/>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21514" name="AutoShape 8"/>
            <p:cNvSpPr>
              <a:spLocks noChangeArrowheads="1"/>
            </p:cNvSpPr>
            <p:nvPr/>
          </p:nvSpPr>
          <p:spPr bwMode="auto">
            <a:xfrm>
              <a:off x="870" y="1221"/>
              <a:ext cx="230" cy="70"/>
            </a:xfrm>
            <a:prstGeom prst="roundRect">
              <a:avLst>
                <a:gd name="adj" fmla="val 12407"/>
              </a:avLst>
            </a:prstGeom>
            <a:solidFill>
              <a:srgbClr val="6699FF"/>
            </a:solidFill>
            <a:ln w="12700">
              <a:solidFill>
                <a:srgbClr val="3399FF"/>
              </a:solidFill>
              <a:round/>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21515" name="AutoShape 9"/>
            <p:cNvSpPr>
              <a:spLocks noChangeArrowheads="1"/>
            </p:cNvSpPr>
            <p:nvPr/>
          </p:nvSpPr>
          <p:spPr bwMode="auto">
            <a:xfrm>
              <a:off x="870" y="1899"/>
              <a:ext cx="230" cy="70"/>
            </a:xfrm>
            <a:prstGeom prst="roundRect">
              <a:avLst>
                <a:gd name="adj" fmla="val 12407"/>
              </a:avLst>
            </a:prstGeom>
            <a:solidFill>
              <a:srgbClr val="6699FF"/>
            </a:solidFill>
            <a:ln w="12700">
              <a:solidFill>
                <a:srgbClr val="3399FF"/>
              </a:solidFill>
              <a:round/>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21516" name="AutoShape 10"/>
            <p:cNvSpPr>
              <a:spLocks noChangeArrowheads="1"/>
            </p:cNvSpPr>
            <p:nvPr/>
          </p:nvSpPr>
          <p:spPr bwMode="auto">
            <a:xfrm>
              <a:off x="870" y="2239"/>
              <a:ext cx="230" cy="70"/>
            </a:xfrm>
            <a:prstGeom prst="roundRect">
              <a:avLst>
                <a:gd name="adj" fmla="val 12407"/>
              </a:avLst>
            </a:prstGeom>
            <a:solidFill>
              <a:srgbClr val="6699FF"/>
            </a:solidFill>
            <a:ln w="12700">
              <a:solidFill>
                <a:srgbClr val="3399FF"/>
              </a:solidFill>
              <a:round/>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21517" name="AutoShape 11"/>
            <p:cNvSpPr>
              <a:spLocks noChangeArrowheads="1"/>
            </p:cNvSpPr>
            <p:nvPr/>
          </p:nvSpPr>
          <p:spPr bwMode="auto">
            <a:xfrm>
              <a:off x="870" y="2608"/>
              <a:ext cx="230" cy="71"/>
            </a:xfrm>
            <a:prstGeom prst="roundRect">
              <a:avLst>
                <a:gd name="adj" fmla="val 12407"/>
              </a:avLst>
            </a:prstGeom>
            <a:solidFill>
              <a:srgbClr val="6699FF"/>
            </a:solidFill>
            <a:ln w="12700">
              <a:solidFill>
                <a:srgbClr val="3399FF"/>
              </a:solidFill>
              <a:round/>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21518" name="Oval 12"/>
            <p:cNvSpPr>
              <a:spLocks noChangeArrowheads="1"/>
            </p:cNvSpPr>
            <p:nvPr/>
          </p:nvSpPr>
          <p:spPr bwMode="auto">
            <a:xfrm>
              <a:off x="2220" y="2175"/>
              <a:ext cx="178" cy="179"/>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1519" name="AutoShape 13"/>
            <p:cNvSpPr>
              <a:spLocks noChangeArrowheads="1"/>
            </p:cNvSpPr>
            <p:nvPr/>
          </p:nvSpPr>
          <p:spPr bwMode="auto">
            <a:xfrm>
              <a:off x="4035" y="2686"/>
              <a:ext cx="887" cy="755"/>
            </a:xfrm>
            <a:prstGeom prst="octagon">
              <a:avLst>
                <a:gd name="adj" fmla="val 29222"/>
              </a:avLst>
            </a:prstGeom>
            <a:gradFill rotWithShape="0">
              <a:gsLst>
                <a:gs pos="0">
                  <a:srgbClr val="FF0066"/>
                </a:gs>
                <a:gs pos="100000">
                  <a:srgbClr val="000000"/>
                </a:gs>
              </a:gsLst>
              <a:path path="shape">
                <a:fillToRect l="50000" t="50000" r="50000" b="50000"/>
              </a:path>
            </a:gradFill>
            <a:ln w="12700">
              <a:solidFill>
                <a:srgbClr val="990033"/>
              </a:solidFill>
              <a:miter lim="800000"/>
              <a:headEnd/>
              <a:tailEnd/>
            </a:ln>
          </p:spPr>
          <p:txBody>
            <a:bodyPr wrap="none" lIns="90488" tIns="44450" rIns="90488" bIns="44450" anchor="ctr"/>
            <a:lstStyle/>
            <a:p>
              <a:pPr algn="ctr" defTabSz="762000" eaLnBrk="0" hangingPunct="0"/>
              <a:r>
                <a:rPr lang="en-GB" sz="1800" b="1">
                  <a:solidFill>
                    <a:srgbClr val="FFFFFF"/>
                  </a:solidFill>
                  <a:latin typeface="Arial" charset="0"/>
                </a:rPr>
                <a:t>Peripheral</a:t>
              </a:r>
            </a:p>
            <a:p>
              <a:pPr algn="ctr" defTabSz="762000" eaLnBrk="0" hangingPunct="0"/>
              <a:r>
                <a:rPr lang="en-GB" sz="1800" b="1">
                  <a:solidFill>
                    <a:srgbClr val="FFFFFF"/>
                  </a:solidFill>
                  <a:latin typeface="Arial" charset="0"/>
                </a:rPr>
                <a:t> tissues</a:t>
              </a:r>
            </a:p>
          </p:txBody>
        </p:sp>
        <p:grpSp>
          <p:nvGrpSpPr>
            <p:cNvPr id="21520" name="Group 14"/>
            <p:cNvGrpSpPr>
              <a:grpSpLocks/>
            </p:cNvGrpSpPr>
            <p:nvPr/>
          </p:nvGrpSpPr>
          <p:grpSpPr bwMode="auto">
            <a:xfrm>
              <a:off x="3066" y="1696"/>
              <a:ext cx="1017" cy="1155"/>
              <a:chOff x="3066" y="1696"/>
              <a:chExt cx="1017" cy="1155"/>
            </a:xfrm>
          </p:grpSpPr>
          <p:sp>
            <p:nvSpPr>
              <p:cNvPr id="21552" name="Oval 15"/>
              <p:cNvSpPr>
                <a:spLocks noChangeArrowheads="1"/>
              </p:cNvSpPr>
              <p:nvPr/>
            </p:nvSpPr>
            <p:spPr bwMode="auto">
              <a:xfrm>
                <a:off x="3231" y="1996"/>
                <a:ext cx="466" cy="465"/>
              </a:xfrm>
              <a:prstGeom prst="ellipse">
                <a:avLst/>
              </a:prstGeom>
              <a:gradFill rotWithShape="0">
                <a:gsLst>
                  <a:gs pos="0">
                    <a:srgbClr val="FF3300"/>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1553" name="Oval 16"/>
              <p:cNvSpPr>
                <a:spLocks noChangeArrowheads="1"/>
              </p:cNvSpPr>
              <p:nvPr/>
            </p:nvSpPr>
            <p:spPr bwMode="auto">
              <a:xfrm>
                <a:off x="3237" y="2184"/>
                <a:ext cx="338" cy="338"/>
              </a:xfrm>
              <a:prstGeom prst="ellipse">
                <a:avLst/>
              </a:prstGeom>
              <a:gradFill rotWithShape="0">
                <a:gsLst>
                  <a:gs pos="0">
                    <a:srgbClr val="FF7C80"/>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1554" name="Oval 17"/>
              <p:cNvSpPr>
                <a:spLocks noChangeArrowheads="1"/>
              </p:cNvSpPr>
              <p:nvPr/>
            </p:nvSpPr>
            <p:spPr bwMode="auto">
              <a:xfrm>
                <a:off x="3574" y="1972"/>
                <a:ext cx="169" cy="169"/>
              </a:xfrm>
              <a:prstGeom prst="ellipse">
                <a:avLst/>
              </a:prstGeom>
              <a:gradFill rotWithShape="0">
                <a:gsLst>
                  <a:gs pos="0">
                    <a:srgbClr val="00CC99"/>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1555" name="Oval 18"/>
              <p:cNvSpPr>
                <a:spLocks noChangeArrowheads="1"/>
              </p:cNvSpPr>
              <p:nvPr/>
            </p:nvSpPr>
            <p:spPr bwMode="auto">
              <a:xfrm>
                <a:off x="3617" y="2033"/>
                <a:ext cx="466" cy="465"/>
              </a:xfrm>
              <a:prstGeom prst="ellipse">
                <a:avLst/>
              </a:prstGeom>
              <a:gradFill rotWithShape="0">
                <a:gsLst>
                  <a:gs pos="0">
                    <a:srgbClr val="FF3300"/>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1556" name="Oval 19"/>
              <p:cNvSpPr>
                <a:spLocks noChangeArrowheads="1"/>
              </p:cNvSpPr>
              <p:nvPr/>
            </p:nvSpPr>
            <p:spPr bwMode="auto">
              <a:xfrm>
                <a:off x="3604" y="2259"/>
                <a:ext cx="338" cy="338"/>
              </a:xfrm>
              <a:prstGeom prst="ellipse">
                <a:avLst/>
              </a:prstGeom>
              <a:gradFill rotWithShape="0">
                <a:gsLst>
                  <a:gs pos="0">
                    <a:srgbClr val="FF7C80"/>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1557" name="Oval 20"/>
              <p:cNvSpPr>
                <a:spLocks noChangeArrowheads="1"/>
              </p:cNvSpPr>
              <p:nvPr/>
            </p:nvSpPr>
            <p:spPr bwMode="auto">
              <a:xfrm>
                <a:off x="3118" y="2372"/>
                <a:ext cx="466" cy="465"/>
              </a:xfrm>
              <a:prstGeom prst="ellipse">
                <a:avLst/>
              </a:prstGeom>
              <a:gradFill rotWithShape="0">
                <a:gsLst>
                  <a:gs pos="0">
                    <a:srgbClr val="FF3300"/>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1558" name="Oval 21"/>
              <p:cNvSpPr>
                <a:spLocks noChangeArrowheads="1"/>
              </p:cNvSpPr>
              <p:nvPr/>
            </p:nvSpPr>
            <p:spPr bwMode="auto">
              <a:xfrm>
                <a:off x="3451" y="2353"/>
                <a:ext cx="211" cy="211"/>
              </a:xfrm>
              <a:prstGeom prst="ellipse">
                <a:avLst/>
              </a:prstGeom>
              <a:gradFill rotWithShape="0">
                <a:gsLst>
                  <a:gs pos="0">
                    <a:srgbClr val="000000"/>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1559" name="Oval 22"/>
              <p:cNvSpPr>
                <a:spLocks noChangeArrowheads="1"/>
              </p:cNvSpPr>
              <p:nvPr/>
            </p:nvSpPr>
            <p:spPr bwMode="auto">
              <a:xfrm>
                <a:off x="3095" y="2405"/>
                <a:ext cx="169" cy="169"/>
              </a:xfrm>
              <a:prstGeom prst="ellipse">
                <a:avLst/>
              </a:prstGeom>
              <a:gradFill rotWithShape="0">
                <a:gsLst>
                  <a:gs pos="0">
                    <a:srgbClr val="00CC99"/>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1560" name="Oval 23"/>
              <p:cNvSpPr>
                <a:spLocks noChangeArrowheads="1"/>
              </p:cNvSpPr>
              <p:nvPr/>
            </p:nvSpPr>
            <p:spPr bwMode="auto">
              <a:xfrm>
                <a:off x="3574" y="2499"/>
                <a:ext cx="169" cy="169"/>
              </a:xfrm>
              <a:prstGeom prst="ellipse">
                <a:avLst/>
              </a:prstGeom>
              <a:gradFill rotWithShape="0">
                <a:gsLst>
                  <a:gs pos="0">
                    <a:srgbClr val="00CC99"/>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1561" name="Oval 24"/>
              <p:cNvSpPr>
                <a:spLocks noChangeArrowheads="1"/>
              </p:cNvSpPr>
              <p:nvPr/>
            </p:nvSpPr>
            <p:spPr bwMode="auto">
              <a:xfrm>
                <a:off x="3499" y="1696"/>
                <a:ext cx="211" cy="211"/>
              </a:xfrm>
              <a:prstGeom prst="ellipse">
                <a:avLst/>
              </a:prstGeom>
              <a:gradFill rotWithShape="0">
                <a:gsLst>
                  <a:gs pos="0">
                    <a:srgbClr val="000000"/>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1562" name="Oval 25"/>
              <p:cNvSpPr>
                <a:spLocks noChangeArrowheads="1"/>
              </p:cNvSpPr>
              <p:nvPr/>
            </p:nvSpPr>
            <p:spPr bwMode="auto">
              <a:xfrm>
                <a:off x="3094" y="2061"/>
                <a:ext cx="211" cy="211"/>
              </a:xfrm>
              <a:prstGeom prst="ellipse">
                <a:avLst/>
              </a:prstGeom>
              <a:gradFill rotWithShape="0">
                <a:gsLst>
                  <a:gs pos="0">
                    <a:srgbClr val="000000"/>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1563" name="Oval 26"/>
              <p:cNvSpPr>
                <a:spLocks noChangeArrowheads="1"/>
              </p:cNvSpPr>
              <p:nvPr/>
            </p:nvSpPr>
            <p:spPr bwMode="auto">
              <a:xfrm>
                <a:off x="3773" y="2174"/>
                <a:ext cx="211" cy="211"/>
              </a:xfrm>
              <a:prstGeom prst="ellipse">
                <a:avLst/>
              </a:prstGeom>
              <a:gradFill rotWithShape="0">
                <a:gsLst>
                  <a:gs pos="0">
                    <a:srgbClr val="000000"/>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sp>
            <p:nvSpPr>
              <p:cNvPr id="21564" name="Oval 27"/>
              <p:cNvSpPr>
                <a:spLocks noChangeArrowheads="1"/>
              </p:cNvSpPr>
              <p:nvPr/>
            </p:nvSpPr>
            <p:spPr bwMode="auto">
              <a:xfrm>
                <a:off x="3066" y="2640"/>
                <a:ext cx="211" cy="211"/>
              </a:xfrm>
              <a:prstGeom prst="ellipse">
                <a:avLst/>
              </a:prstGeom>
              <a:gradFill rotWithShape="0">
                <a:gsLst>
                  <a:gs pos="0">
                    <a:srgbClr val="000000"/>
                  </a:gs>
                  <a:gs pos="100000">
                    <a:srgbClr val="00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88" tIns="44450" rIns="90488" bIns="44450" anchor="ctr"/>
              <a:lstStyle/>
              <a:p>
                <a:pPr defTabSz="762000" eaLnBrk="0" hangingPunct="0">
                  <a:spcBef>
                    <a:spcPct val="50000"/>
                  </a:spcBef>
                </a:pPr>
                <a:endParaRPr lang="en-US">
                  <a:latin typeface="Arial" charset="0"/>
                </a:endParaRPr>
              </a:p>
            </p:txBody>
          </p:sp>
        </p:grpSp>
        <p:sp>
          <p:nvSpPr>
            <p:cNvPr id="21521" name="Rectangle 28"/>
            <p:cNvSpPr>
              <a:spLocks noChangeArrowheads="1"/>
            </p:cNvSpPr>
            <p:nvPr/>
          </p:nvSpPr>
          <p:spPr bwMode="auto">
            <a:xfrm>
              <a:off x="664" y="677"/>
              <a:ext cx="84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Cell</a:t>
              </a:r>
            </a:p>
            <a:p>
              <a:pPr defTabSz="762000" eaLnBrk="0" hangingPunct="0"/>
              <a:r>
                <a:rPr lang="en-GB" sz="1800" b="1">
                  <a:latin typeface="Arial" charset="0"/>
                </a:rPr>
                <a:t>membrane</a:t>
              </a:r>
            </a:p>
          </p:txBody>
        </p:sp>
        <p:sp>
          <p:nvSpPr>
            <p:cNvPr id="21522" name="Rectangle 29"/>
            <p:cNvSpPr>
              <a:spLocks noChangeArrowheads="1"/>
            </p:cNvSpPr>
            <p:nvPr/>
          </p:nvSpPr>
          <p:spPr bwMode="auto">
            <a:xfrm>
              <a:off x="4487" y="1084"/>
              <a:ext cx="46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solidFill>
                    <a:srgbClr val="FFFFFF"/>
                  </a:solidFill>
                  <a:latin typeface="Arial" charset="0"/>
                </a:rPr>
                <a:t>Liver</a:t>
              </a:r>
            </a:p>
          </p:txBody>
        </p:sp>
        <p:sp>
          <p:nvSpPr>
            <p:cNvPr id="21523" name="Rectangle 30"/>
            <p:cNvSpPr>
              <a:spLocks noChangeArrowheads="1"/>
            </p:cNvSpPr>
            <p:nvPr/>
          </p:nvSpPr>
          <p:spPr bwMode="auto">
            <a:xfrm>
              <a:off x="4088" y="2168"/>
              <a:ext cx="116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VLDL, IDL, LDL</a:t>
              </a:r>
            </a:p>
          </p:txBody>
        </p:sp>
        <p:sp>
          <p:nvSpPr>
            <p:cNvPr id="21524" name="Line 31"/>
            <p:cNvSpPr>
              <a:spLocks noChangeShapeType="1"/>
            </p:cNvSpPr>
            <p:nvPr/>
          </p:nvSpPr>
          <p:spPr bwMode="auto">
            <a:xfrm>
              <a:off x="4040" y="2502"/>
              <a:ext cx="255" cy="125"/>
            </a:xfrm>
            <a:prstGeom prst="line">
              <a:avLst/>
            </a:prstGeom>
            <a:noFill/>
            <a:ln w="25400">
              <a:solidFill>
                <a:srgbClr val="3399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1525" name="Line 32"/>
            <p:cNvSpPr>
              <a:spLocks noChangeShapeType="1"/>
            </p:cNvSpPr>
            <p:nvPr/>
          </p:nvSpPr>
          <p:spPr bwMode="auto">
            <a:xfrm flipV="1">
              <a:off x="3867" y="1563"/>
              <a:ext cx="414" cy="417"/>
            </a:xfrm>
            <a:prstGeom prst="line">
              <a:avLst/>
            </a:prstGeom>
            <a:noFill/>
            <a:ln w="25400">
              <a:solidFill>
                <a:srgbClr val="3399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1526" name="Rectangle 33"/>
            <p:cNvSpPr>
              <a:spLocks noChangeArrowheads="1"/>
            </p:cNvSpPr>
            <p:nvPr/>
          </p:nvSpPr>
          <p:spPr bwMode="auto">
            <a:xfrm>
              <a:off x="4176" y="1584"/>
              <a:ext cx="628"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lnSpc>
                  <a:spcPct val="90000"/>
                </a:lnSpc>
              </a:pPr>
              <a:r>
                <a:rPr lang="en-GB" sz="1600" b="1">
                  <a:latin typeface="Arial" charset="0"/>
                </a:rPr>
                <a:t>LDL </a:t>
              </a:r>
            </a:p>
            <a:p>
              <a:pPr defTabSz="762000" eaLnBrk="0" hangingPunct="0">
                <a:lnSpc>
                  <a:spcPct val="90000"/>
                </a:lnSpc>
              </a:pPr>
              <a:r>
                <a:rPr lang="en-GB" sz="1600" b="1">
                  <a:latin typeface="Arial" charset="0"/>
                </a:rPr>
                <a:t>receptor</a:t>
              </a:r>
            </a:p>
          </p:txBody>
        </p:sp>
        <p:sp>
          <p:nvSpPr>
            <p:cNvPr id="21527" name="Rectangle 34"/>
            <p:cNvSpPr>
              <a:spLocks noChangeArrowheads="1"/>
            </p:cNvSpPr>
            <p:nvPr/>
          </p:nvSpPr>
          <p:spPr bwMode="auto">
            <a:xfrm>
              <a:off x="1665" y="2199"/>
              <a:ext cx="508" cy="239"/>
            </a:xfrm>
            <a:prstGeom prst="rect">
              <a:avLst/>
            </a:prstGeom>
            <a:gradFill rotWithShape="0">
              <a:gsLst>
                <a:gs pos="0">
                  <a:srgbClr val="00CC99"/>
                </a:gs>
                <a:gs pos="100000">
                  <a:srgbClr val="000000"/>
                </a:gs>
              </a:gsLst>
              <a:lin ang="5400000" scaled="1"/>
            </a:gradFill>
            <a:ln w="12700">
              <a:solidFill>
                <a:srgbClr val="339966"/>
              </a:solidFill>
              <a:miter lim="800000"/>
              <a:headEnd/>
              <a:tailEnd/>
            </a:ln>
          </p:spPr>
          <p:txBody>
            <a:bodyPr wrap="none" lIns="92075" tIns="46038" rIns="92075" bIns="46038">
              <a:spAutoFit/>
            </a:bodyPr>
            <a:lstStyle/>
            <a:p>
              <a:pPr defTabSz="762000" eaLnBrk="0" hangingPunct="0"/>
              <a:r>
                <a:rPr lang="en-GB" sz="1800" b="1">
                  <a:solidFill>
                    <a:srgbClr val="FFFFFF"/>
                  </a:solidFill>
                  <a:latin typeface="Arial" charset="0"/>
                </a:rPr>
                <a:t>LCAT</a:t>
              </a:r>
            </a:p>
          </p:txBody>
        </p:sp>
        <p:sp>
          <p:nvSpPr>
            <p:cNvPr id="21528" name="Rectangle 35"/>
            <p:cNvSpPr>
              <a:spLocks noChangeArrowheads="1"/>
            </p:cNvSpPr>
            <p:nvPr/>
          </p:nvSpPr>
          <p:spPr bwMode="auto">
            <a:xfrm>
              <a:off x="2579" y="2205"/>
              <a:ext cx="508" cy="239"/>
            </a:xfrm>
            <a:prstGeom prst="rect">
              <a:avLst/>
            </a:prstGeom>
            <a:gradFill rotWithShape="0">
              <a:gsLst>
                <a:gs pos="0">
                  <a:srgbClr val="00CC99"/>
                </a:gs>
                <a:gs pos="100000">
                  <a:srgbClr val="000000"/>
                </a:gs>
              </a:gsLst>
              <a:lin ang="5400000" scaled="1"/>
            </a:gradFill>
            <a:ln w="12700">
              <a:solidFill>
                <a:srgbClr val="339966"/>
              </a:solidFill>
              <a:miter lim="800000"/>
              <a:headEnd/>
              <a:tailEnd/>
            </a:ln>
          </p:spPr>
          <p:txBody>
            <a:bodyPr wrap="none" lIns="92075" tIns="46038" rIns="92075" bIns="46038">
              <a:spAutoFit/>
            </a:bodyPr>
            <a:lstStyle/>
            <a:p>
              <a:pPr defTabSz="762000" eaLnBrk="0" hangingPunct="0"/>
              <a:r>
                <a:rPr lang="en-GB" sz="1800" b="1">
                  <a:solidFill>
                    <a:srgbClr val="FFFFFF"/>
                  </a:solidFill>
                  <a:latin typeface="Arial" charset="0"/>
                </a:rPr>
                <a:t>CETP</a:t>
              </a:r>
            </a:p>
          </p:txBody>
        </p:sp>
        <p:sp>
          <p:nvSpPr>
            <p:cNvPr id="21529" name="AutoShape 36"/>
            <p:cNvSpPr>
              <a:spLocks noChangeArrowheads="1"/>
            </p:cNvSpPr>
            <p:nvPr/>
          </p:nvSpPr>
          <p:spPr bwMode="auto">
            <a:xfrm>
              <a:off x="1235" y="3037"/>
              <a:ext cx="231" cy="70"/>
            </a:xfrm>
            <a:prstGeom prst="roundRect">
              <a:avLst>
                <a:gd name="adj" fmla="val 12407"/>
              </a:avLst>
            </a:prstGeom>
            <a:solidFill>
              <a:srgbClr val="6699FF"/>
            </a:solidFill>
            <a:ln w="12700">
              <a:solidFill>
                <a:srgbClr val="3399FF"/>
              </a:solidFill>
              <a:round/>
              <a:headEnd/>
              <a:tailEnd/>
            </a:ln>
          </p:spPr>
          <p:txBody>
            <a:bodyPr wrap="none" lIns="90488" tIns="44450" rIns="90488" bIns="44450" anchor="ctr"/>
            <a:lstStyle/>
            <a:p>
              <a:pPr defTabSz="762000" eaLnBrk="0" hangingPunct="0">
                <a:spcBef>
                  <a:spcPct val="50000"/>
                </a:spcBef>
              </a:pPr>
              <a:endParaRPr lang="en-US">
                <a:latin typeface="Arial" charset="0"/>
              </a:endParaRPr>
            </a:p>
          </p:txBody>
        </p:sp>
        <p:sp>
          <p:nvSpPr>
            <p:cNvPr id="21530" name="Rectangle 37"/>
            <p:cNvSpPr>
              <a:spLocks noChangeArrowheads="1"/>
            </p:cNvSpPr>
            <p:nvPr/>
          </p:nvSpPr>
          <p:spPr bwMode="auto">
            <a:xfrm>
              <a:off x="1135" y="2040"/>
              <a:ext cx="30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FC</a:t>
              </a:r>
            </a:p>
          </p:txBody>
        </p:sp>
        <p:sp>
          <p:nvSpPr>
            <p:cNvPr id="21531" name="Rectangle 38"/>
            <p:cNvSpPr>
              <a:spLocks noChangeArrowheads="1"/>
            </p:cNvSpPr>
            <p:nvPr/>
          </p:nvSpPr>
          <p:spPr bwMode="auto">
            <a:xfrm>
              <a:off x="2611" y="1895"/>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CE</a:t>
              </a:r>
            </a:p>
          </p:txBody>
        </p:sp>
        <p:sp>
          <p:nvSpPr>
            <p:cNvPr id="21532" name="Rectangle 39"/>
            <p:cNvSpPr>
              <a:spLocks noChangeArrowheads="1"/>
            </p:cNvSpPr>
            <p:nvPr/>
          </p:nvSpPr>
          <p:spPr bwMode="auto">
            <a:xfrm>
              <a:off x="1750" y="1848"/>
              <a:ext cx="41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762000" eaLnBrk="0" hangingPunct="0"/>
              <a:r>
                <a:rPr lang="en-GB" sz="1800" b="1">
                  <a:latin typeface="Arial" charset="0"/>
                </a:rPr>
                <a:t>CE</a:t>
              </a:r>
            </a:p>
          </p:txBody>
        </p:sp>
        <p:sp>
          <p:nvSpPr>
            <p:cNvPr id="21533" name="Rectangle 40"/>
            <p:cNvSpPr>
              <a:spLocks noChangeArrowheads="1"/>
            </p:cNvSpPr>
            <p:nvPr/>
          </p:nvSpPr>
          <p:spPr bwMode="auto">
            <a:xfrm>
              <a:off x="2660" y="2557"/>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TG</a:t>
              </a:r>
            </a:p>
          </p:txBody>
        </p:sp>
        <p:sp>
          <p:nvSpPr>
            <p:cNvPr id="21534" name="Rectangle 41"/>
            <p:cNvSpPr>
              <a:spLocks noChangeArrowheads="1"/>
            </p:cNvSpPr>
            <p:nvPr/>
          </p:nvSpPr>
          <p:spPr bwMode="auto">
            <a:xfrm>
              <a:off x="1157" y="3168"/>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solidFill>
                    <a:srgbClr val="3399FF"/>
                  </a:solidFill>
                  <a:latin typeface="Arial" charset="0"/>
                </a:rPr>
                <a:t>TG</a:t>
              </a:r>
            </a:p>
          </p:txBody>
        </p:sp>
        <p:sp>
          <p:nvSpPr>
            <p:cNvPr id="21535" name="Rectangle 42"/>
            <p:cNvSpPr>
              <a:spLocks noChangeArrowheads="1"/>
            </p:cNvSpPr>
            <p:nvPr/>
          </p:nvSpPr>
          <p:spPr bwMode="auto">
            <a:xfrm>
              <a:off x="1157" y="3336"/>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solidFill>
                    <a:srgbClr val="3399FF"/>
                  </a:solidFill>
                  <a:latin typeface="Arial" charset="0"/>
                </a:rPr>
                <a:t>CE</a:t>
              </a:r>
            </a:p>
          </p:txBody>
        </p:sp>
        <p:sp>
          <p:nvSpPr>
            <p:cNvPr id="21536" name="Rectangle 43"/>
            <p:cNvSpPr>
              <a:spLocks noChangeArrowheads="1"/>
            </p:cNvSpPr>
            <p:nvPr/>
          </p:nvSpPr>
          <p:spPr bwMode="auto">
            <a:xfrm>
              <a:off x="1299" y="2402"/>
              <a:ext cx="41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HDL</a:t>
              </a:r>
            </a:p>
          </p:txBody>
        </p:sp>
        <p:sp>
          <p:nvSpPr>
            <p:cNvPr id="21537" name="Rectangle 44"/>
            <p:cNvSpPr>
              <a:spLocks noChangeArrowheads="1"/>
            </p:cNvSpPr>
            <p:nvPr/>
          </p:nvSpPr>
          <p:spPr bwMode="auto">
            <a:xfrm>
              <a:off x="2098" y="2460"/>
              <a:ext cx="41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HDL</a:t>
              </a:r>
            </a:p>
          </p:txBody>
        </p:sp>
        <p:sp>
          <p:nvSpPr>
            <p:cNvPr id="21538" name="Line 45"/>
            <p:cNvSpPr>
              <a:spLocks noChangeShapeType="1"/>
            </p:cNvSpPr>
            <p:nvPr/>
          </p:nvSpPr>
          <p:spPr bwMode="auto">
            <a:xfrm>
              <a:off x="1168" y="2273"/>
              <a:ext cx="190" cy="0"/>
            </a:xfrm>
            <a:prstGeom prst="line">
              <a:avLst/>
            </a:prstGeom>
            <a:noFill/>
            <a:ln w="25400">
              <a:solidFill>
                <a:srgbClr val="3399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1539" name="Line 46"/>
            <p:cNvSpPr>
              <a:spLocks noChangeShapeType="1"/>
            </p:cNvSpPr>
            <p:nvPr/>
          </p:nvSpPr>
          <p:spPr bwMode="auto">
            <a:xfrm>
              <a:off x="1632" y="2075"/>
              <a:ext cx="571" cy="0"/>
            </a:xfrm>
            <a:prstGeom prst="line">
              <a:avLst/>
            </a:prstGeom>
            <a:noFill/>
            <a:ln w="25400">
              <a:solidFill>
                <a:srgbClr val="3399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1540" name="Line 47"/>
            <p:cNvSpPr>
              <a:spLocks noChangeShapeType="1"/>
            </p:cNvSpPr>
            <p:nvPr/>
          </p:nvSpPr>
          <p:spPr bwMode="auto">
            <a:xfrm>
              <a:off x="2495" y="2515"/>
              <a:ext cx="605" cy="0"/>
            </a:xfrm>
            <a:prstGeom prst="line">
              <a:avLst/>
            </a:prstGeom>
            <a:noFill/>
            <a:ln w="25400">
              <a:solidFill>
                <a:srgbClr val="3399FF"/>
              </a:solidFill>
              <a:round/>
              <a:headEnd type="stealth" w="med" len="med"/>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41" name="Line 48"/>
            <p:cNvSpPr>
              <a:spLocks noChangeShapeType="1"/>
            </p:cNvSpPr>
            <p:nvPr/>
          </p:nvSpPr>
          <p:spPr bwMode="auto">
            <a:xfrm>
              <a:off x="2486" y="2084"/>
              <a:ext cx="566" cy="0"/>
            </a:xfrm>
            <a:prstGeom prst="line">
              <a:avLst/>
            </a:prstGeom>
            <a:noFill/>
            <a:ln w="25400">
              <a:solidFill>
                <a:srgbClr val="3399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1542" name="Rectangle 49"/>
            <p:cNvSpPr>
              <a:spLocks noChangeArrowheads="1"/>
            </p:cNvSpPr>
            <p:nvPr/>
          </p:nvSpPr>
          <p:spPr bwMode="auto">
            <a:xfrm>
              <a:off x="1652" y="2988"/>
              <a:ext cx="155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dirty="0">
                  <a:latin typeface="Arial" charset="0"/>
                </a:rPr>
                <a:t>Free cholesterol (FC)</a:t>
              </a:r>
            </a:p>
          </p:txBody>
        </p:sp>
        <p:sp>
          <p:nvSpPr>
            <p:cNvPr id="21543" name="Rectangle 50"/>
            <p:cNvSpPr>
              <a:spLocks noChangeArrowheads="1"/>
            </p:cNvSpPr>
            <p:nvPr/>
          </p:nvSpPr>
          <p:spPr bwMode="auto">
            <a:xfrm>
              <a:off x="1652" y="3160"/>
              <a:ext cx="101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dirty="0">
                  <a:latin typeface="Arial" charset="0"/>
                </a:rPr>
                <a:t>Triglycerides</a:t>
              </a:r>
            </a:p>
          </p:txBody>
        </p:sp>
        <p:sp>
          <p:nvSpPr>
            <p:cNvPr id="21544" name="Rectangle 51"/>
            <p:cNvSpPr>
              <a:spLocks noChangeArrowheads="1"/>
            </p:cNvSpPr>
            <p:nvPr/>
          </p:nvSpPr>
          <p:spPr bwMode="auto">
            <a:xfrm>
              <a:off x="1652" y="3338"/>
              <a:ext cx="1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Cholesterol esters</a:t>
              </a:r>
            </a:p>
          </p:txBody>
        </p:sp>
        <p:grpSp>
          <p:nvGrpSpPr>
            <p:cNvPr id="21545" name="Group 52"/>
            <p:cNvGrpSpPr>
              <a:grpSpLocks/>
            </p:cNvGrpSpPr>
            <p:nvPr/>
          </p:nvGrpSpPr>
          <p:grpSpPr bwMode="auto">
            <a:xfrm>
              <a:off x="4280" y="1354"/>
              <a:ext cx="169" cy="255"/>
              <a:chOff x="4280" y="1354"/>
              <a:chExt cx="169" cy="255"/>
            </a:xfrm>
          </p:grpSpPr>
          <p:sp>
            <p:nvSpPr>
              <p:cNvPr id="21550" name="AutoShape 53"/>
              <p:cNvSpPr>
                <a:spLocks noChangeArrowheads="1"/>
              </p:cNvSpPr>
              <p:nvPr/>
            </p:nvSpPr>
            <p:spPr bwMode="auto">
              <a:xfrm>
                <a:off x="4280" y="1354"/>
                <a:ext cx="169" cy="128"/>
              </a:xfrm>
              <a:prstGeom prst="triangle">
                <a:avLst>
                  <a:gd name="adj" fmla="val 49912"/>
                </a:avLst>
              </a:prstGeom>
              <a:gradFill rotWithShape="0">
                <a:gsLst>
                  <a:gs pos="0">
                    <a:srgbClr val="000000"/>
                  </a:gs>
                  <a:gs pos="100000">
                    <a:srgbClr val="FFCCCC"/>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51" name="AutoShape 54"/>
              <p:cNvSpPr>
                <a:spLocks noChangeArrowheads="1"/>
              </p:cNvSpPr>
              <p:nvPr/>
            </p:nvSpPr>
            <p:spPr bwMode="auto">
              <a:xfrm rot="10800000" flipH="1">
                <a:off x="4280" y="1481"/>
                <a:ext cx="169" cy="128"/>
              </a:xfrm>
              <a:prstGeom prst="triangle">
                <a:avLst>
                  <a:gd name="adj" fmla="val 49912"/>
                </a:avLst>
              </a:prstGeom>
              <a:gradFill rotWithShape="0">
                <a:gsLst>
                  <a:gs pos="0">
                    <a:srgbClr val="000000"/>
                  </a:gs>
                  <a:gs pos="100000">
                    <a:srgbClr val="FFCCCC"/>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1546" name="Rectangle 55"/>
            <p:cNvSpPr>
              <a:spLocks noChangeArrowheads="1"/>
            </p:cNvSpPr>
            <p:nvPr/>
          </p:nvSpPr>
          <p:spPr bwMode="auto">
            <a:xfrm>
              <a:off x="1157" y="3659"/>
              <a:ext cx="50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solidFill>
                    <a:srgbClr val="3399FF"/>
                  </a:solidFill>
                  <a:latin typeface="Arial" charset="0"/>
                </a:rPr>
                <a:t>CETP</a:t>
              </a:r>
            </a:p>
          </p:txBody>
        </p:sp>
        <p:sp>
          <p:nvSpPr>
            <p:cNvPr id="21547" name="Rectangle 56"/>
            <p:cNvSpPr>
              <a:spLocks noChangeArrowheads="1"/>
            </p:cNvSpPr>
            <p:nvPr/>
          </p:nvSpPr>
          <p:spPr bwMode="auto">
            <a:xfrm>
              <a:off x="1652" y="3661"/>
              <a:ext cx="2389"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Cholesteryl ester transfer protein</a:t>
              </a:r>
            </a:p>
          </p:txBody>
        </p:sp>
        <p:sp>
          <p:nvSpPr>
            <p:cNvPr id="21548" name="Rectangle 57"/>
            <p:cNvSpPr>
              <a:spLocks noChangeArrowheads="1"/>
            </p:cNvSpPr>
            <p:nvPr/>
          </p:nvSpPr>
          <p:spPr bwMode="auto">
            <a:xfrm>
              <a:off x="1157" y="3495"/>
              <a:ext cx="50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solidFill>
                    <a:srgbClr val="3399FF"/>
                  </a:solidFill>
                  <a:latin typeface="Arial" charset="0"/>
                </a:rPr>
                <a:t>LCAT</a:t>
              </a:r>
            </a:p>
          </p:txBody>
        </p:sp>
        <p:sp>
          <p:nvSpPr>
            <p:cNvPr id="21549" name="Rectangle 58"/>
            <p:cNvSpPr>
              <a:spLocks noChangeArrowheads="1"/>
            </p:cNvSpPr>
            <p:nvPr/>
          </p:nvSpPr>
          <p:spPr bwMode="auto">
            <a:xfrm>
              <a:off x="1652" y="3497"/>
              <a:ext cx="261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Lecithin cholesterol acyl transferase</a:t>
              </a:r>
            </a:p>
          </p:txBody>
        </p:sp>
      </p:grpSp>
      <p:sp>
        <p:nvSpPr>
          <p:cNvPr id="21508" name="Rectangle 60"/>
          <p:cNvSpPr>
            <a:spLocks noChangeArrowheads="1"/>
          </p:cNvSpPr>
          <p:nvPr/>
        </p:nvSpPr>
        <p:spPr bwMode="auto">
          <a:xfrm>
            <a:off x="1219200" y="838200"/>
            <a:ext cx="7696200" cy="5410200"/>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752600" y="1066800"/>
          <a:ext cx="6096000" cy="5476875"/>
        </p:xfrm>
        <a:graphic>
          <a:graphicData uri="http://schemas.openxmlformats.org/presentationml/2006/ole">
            <p:oleObj spid="_x0000_s1034" name="Photo Editor Photo" r:id="rId4" imgW="2152951" imgH="2095793" progId="">
              <p:embed/>
            </p:oleObj>
          </a:graphicData>
        </a:graphic>
      </p:graphicFrame>
      <p:sp>
        <p:nvSpPr>
          <p:cNvPr id="1027" name="WordArt 3"/>
          <p:cNvSpPr>
            <a:spLocks noChangeArrowheads="1" noChangeShapeType="1" noTextEdit="1"/>
          </p:cNvSpPr>
          <p:nvPr/>
        </p:nvSpPr>
        <p:spPr bwMode="auto">
          <a:xfrm>
            <a:off x="1905000" y="457200"/>
            <a:ext cx="5791200" cy="4572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err="1">
                <a:solidFill>
                  <a:srgbClr val="CC3300"/>
                </a:solidFill>
                <a:latin typeface="Arial Black"/>
              </a:rPr>
              <a:t>Dyslipedemia</a:t>
            </a:r>
            <a:r>
              <a:rPr lang="en-US" sz="2000" kern="10" dirty="0">
                <a:solidFill>
                  <a:srgbClr val="CC3300"/>
                </a:solidFill>
                <a:latin typeface="Arial Black"/>
              </a:rPr>
              <a:t> the extreme</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3505200" y="304800"/>
            <a:ext cx="29718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err="1">
                <a:solidFill>
                  <a:schemeClr val="tx2">
                    <a:lumMod val="75000"/>
                  </a:schemeClr>
                </a:solidFill>
                <a:latin typeface="Arial Black"/>
              </a:rPr>
              <a:t>Dyslipedemia</a:t>
            </a:r>
            <a:endParaRPr lang="en-US" sz="2000" kern="10" dirty="0">
              <a:solidFill>
                <a:schemeClr val="tx2">
                  <a:lumMod val="75000"/>
                </a:schemeClr>
              </a:solidFill>
              <a:latin typeface="Arial Black"/>
            </a:endParaRPr>
          </a:p>
        </p:txBody>
      </p:sp>
      <p:sp>
        <p:nvSpPr>
          <p:cNvPr id="33795" name="Text Box 3"/>
          <p:cNvSpPr txBox="1">
            <a:spLocks noChangeArrowheads="1"/>
          </p:cNvSpPr>
          <p:nvPr/>
        </p:nvSpPr>
        <p:spPr bwMode="auto">
          <a:xfrm>
            <a:off x="1371600" y="914400"/>
            <a:ext cx="7772400" cy="3785652"/>
          </a:xfrm>
          <a:prstGeom prst="rect">
            <a:avLst/>
          </a:prstGeom>
          <a:noFill/>
          <a:ln w="9525">
            <a:noFill/>
            <a:miter lim="800000"/>
            <a:headEnd/>
            <a:tailEnd/>
          </a:ln>
          <a:effectLst/>
        </p:spPr>
        <p:txBody>
          <a:bodyPr wrap="square">
            <a:spAutoFit/>
          </a:bodyPr>
          <a:lstStyle/>
          <a:p>
            <a:pPr>
              <a:lnSpc>
                <a:spcPct val="150000"/>
              </a:lnSpc>
              <a:defRPr/>
            </a:pPr>
            <a:r>
              <a:rPr lang="en-US" sz="2800" b="1" dirty="0">
                <a:latin typeface="Arial Narrow" pitchFamily="34" charset="0"/>
                <a:sym typeface="Webdings" pitchFamily="18" charset="2"/>
              </a:rPr>
              <a:t>  </a:t>
            </a:r>
            <a:r>
              <a:rPr lang="en-US" sz="2800" b="1" dirty="0">
                <a:latin typeface="Arial Narrow" pitchFamily="34" charset="0"/>
                <a:sym typeface="Wingdings" pitchFamily="2" charset="2"/>
              </a:rPr>
              <a:t>Elevated  level  of serum lipids (Cholesterol  &amp;  TG) are </a:t>
            </a:r>
            <a:r>
              <a:rPr lang="en-US" sz="2800" b="1" dirty="0" smtClean="0">
                <a:latin typeface="Arial Narrow" pitchFamily="34" charset="0"/>
                <a:sym typeface="Wingdings" pitchFamily="2" charset="2"/>
              </a:rPr>
              <a:t>extremely </a:t>
            </a:r>
            <a:r>
              <a:rPr lang="en-US" sz="2800" b="1" dirty="0">
                <a:latin typeface="Arial Narrow" pitchFamily="34" charset="0"/>
                <a:sym typeface="Wingdings" pitchFamily="2" charset="2"/>
              </a:rPr>
              <a:t>common and are one of the most important </a:t>
            </a:r>
            <a:r>
              <a:rPr lang="en-US" sz="2800" b="1" dirty="0" smtClean="0">
                <a:latin typeface="Arial Narrow" pitchFamily="34" charset="0"/>
                <a:sym typeface="Wingdings" pitchFamily="2" charset="2"/>
              </a:rPr>
              <a:t> risk </a:t>
            </a:r>
            <a:r>
              <a:rPr lang="en-US" sz="2800" b="1" dirty="0">
                <a:latin typeface="Arial Narrow" pitchFamily="34" charset="0"/>
                <a:sym typeface="Wingdings" pitchFamily="2" charset="2"/>
              </a:rPr>
              <a:t>factor that can be changed.</a:t>
            </a:r>
          </a:p>
          <a:p>
            <a:pPr>
              <a:lnSpc>
                <a:spcPct val="150000"/>
              </a:lnSpc>
              <a:defRPr/>
            </a:pPr>
            <a:endParaRPr lang="en-US" sz="2000" b="1" dirty="0">
              <a:latin typeface="Arial Narrow" pitchFamily="34" charset="0"/>
              <a:sym typeface="Webdings" pitchFamily="18" charset="2"/>
            </a:endParaRPr>
          </a:p>
          <a:p>
            <a:pPr>
              <a:lnSpc>
                <a:spcPct val="150000"/>
              </a:lnSpc>
              <a:defRPr/>
            </a:pPr>
            <a:r>
              <a:rPr lang="en-US" sz="2800" b="1" dirty="0">
                <a:latin typeface="Arial Narrow" pitchFamily="34" charset="0"/>
                <a:sym typeface="Webdings" pitchFamily="18" charset="2"/>
              </a:rPr>
              <a:t></a:t>
            </a:r>
            <a:r>
              <a:rPr lang="en-US" sz="2800" b="1" dirty="0">
                <a:latin typeface="Arial Narrow" pitchFamily="34" charset="0"/>
                <a:sym typeface="Wingdings" pitchFamily="2" charset="2"/>
              </a:rPr>
              <a:t>  Reduction  of  LDL  level  reduces  mortality  30% </a:t>
            </a:r>
            <a:r>
              <a:rPr lang="en-US" sz="2800" b="1" dirty="0" smtClean="0">
                <a:latin typeface="Arial Narrow" pitchFamily="34" charset="0"/>
                <a:sym typeface="Wingdings" pitchFamily="2" charset="2"/>
              </a:rPr>
              <a:t>and major </a:t>
            </a:r>
            <a:r>
              <a:rPr lang="en-US" sz="2800" b="1" dirty="0">
                <a:latin typeface="Arial Narrow" pitchFamily="34" charset="0"/>
                <a:sym typeface="Wingdings" pitchFamily="2" charset="2"/>
              </a:rPr>
              <a:t>coronary events 35%.</a:t>
            </a:r>
          </a:p>
        </p:txBody>
      </p:sp>
      <p:sp>
        <p:nvSpPr>
          <p:cNvPr id="22532" name="AutoShape 4"/>
          <p:cNvSpPr>
            <a:spLocks noChangeArrowheads="1"/>
          </p:cNvSpPr>
          <p:nvPr/>
        </p:nvSpPr>
        <p:spPr bwMode="auto">
          <a:xfrm>
            <a:off x="7892143" y="5715000"/>
            <a:ext cx="838200" cy="381000"/>
          </a:xfrm>
          <a:prstGeom prst="rightArrow">
            <a:avLst>
              <a:gd name="adj1" fmla="val 50000"/>
              <a:gd name="adj2" fmla="val 55000"/>
            </a:avLst>
          </a:prstGeom>
          <a:solidFill>
            <a:srgbClr val="33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3400425" y="304800"/>
            <a:ext cx="3152775"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err="1">
                <a:solidFill>
                  <a:schemeClr val="tx2">
                    <a:lumMod val="75000"/>
                  </a:schemeClr>
                </a:solidFill>
                <a:latin typeface="Arial Black"/>
              </a:rPr>
              <a:t>Dyslipedemia</a:t>
            </a:r>
            <a:endParaRPr lang="en-US" sz="2000" kern="10" dirty="0">
              <a:solidFill>
                <a:schemeClr val="tx2">
                  <a:lumMod val="75000"/>
                </a:schemeClr>
              </a:solidFill>
              <a:latin typeface="Arial Black"/>
            </a:endParaRPr>
          </a:p>
        </p:txBody>
      </p:sp>
      <p:sp>
        <p:nvSpPr>
          <p:cNvPr id="23555" name="Text Box 5"/>
          <p:cNvSpPr txBox="1">
            <a:spLocks noChangeArrowheads="1"/>
          </p:cNvSpPr>
          <p:nvPr/>
        </p:nvSpPr>
        <p:spPr bwMode="auto">
          <a:xfrm>
            <a:off x="1371600" y="990600"/>
            <a:ext cx="7772400" cy="4278094"/>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70000"/>
              </a:lnSpc>
            </a:pPr>
            <a:r>
              <a:rPr lang="en-US" sz="2800" b="1">
                <a:latin typeface="Arial Narrow" pitchFamily="34" charset="0"/>
                <a:sym typeface="Webdings" pitchFamily="18" charset="2"/>
              </a:rPr>
              <a:t>  </a:t>
            </a:r>
            <a:r>
              <a:rPr lang="en-US" sz="2800" b="1">
                <a:latin typeface="Arial Narrow" pitchFamily="34" charset="0"/>
                <a:sym typeface="Wingdings" pitchFamily="2" charset="2"/>
              </a:rPr>
              <a:t>In  a  randomized  trial  it is  observed that 40mg </a:t>
            </a:r>
          </a:p>
          <a:p>
            <a:pPr eaLnBrk="1" hangingPunct="1">
              <a:lnSpc>
                <a:spcPct val="170000"/>
              </a:lnSpc>
            </a:pPr>
            <a:r>
              <a:rPr lang="en-US" sz="2800" b="1">
                <a:latin typeface="Arial Narrow" pitchFamily="34" charset="0"/>
                <a:sym typeface="Wingdings" pitchFamily="2" charset="2"/>
              </a:rPr>
              <a:t>      simvastatin  for  5  years  reduces  25% mortality.</a:t>
            </a:r>
          </a:p>
          <a:p>
            <a:pPr eaLnBrk="1" hangingPunct="1">
              <a:lnSpc>
                <a:spcPct val="170000"/>
              </a:lnSpc>
            </a:pPr>
            <a:endParaRPr lang="en-US" sz="2000" b="1">
              <a:latin typeface="Arial Narrow" pitchFamily="34" charset="0"/>
              <a:sym typeface="Webdings" pitchFamily="18" charset="2"/>
            </a:endParaRPr>
          </a:p>
          <a:p>
            <a:pPr eaLnBrk="1" hangingPunct="1">
              <a:lnSpc>
                <a:spcPct val="170000"/>
              </a:lnSpc>
            </a:pPr>
            <a:r>
              <a:rPr lang="en-US" sz="2800" b="1">
                <a:latin typeface="Arial Narrow" pitchFamily="34" charset="0"/>
                <a:sym typeface="Webdings" pitchFamily="18" charset="2"/>
              </a:rPr>
              <a:t></a:t>
            </a:r>
            <a:r>
              <a:rPr lang="en-US" sz="2800" b="1">
                <a:latin typeface="Arial Narrow" pitchFamily="34" charset="0"/>
                <a:sym typeface="Wingdings" pitchFamily="2" charset="2"/>
              </a:rPr>
              <a:t>  AHA  declares 100  million  American  adult have     </a:t>
            </a:r>
          </a:p>
          <a:p>
            <a:pPr eaLnBrk="1" hangingPunct="1">
              <a:lnSpc>
                <a:spcPct val="170000"/>
              </a:lnSpc>
            </a:pPr>
            <a:r>
              <a:rPr lang="en-US" sz="2800" b="1">
                <a:latin typeface="Arial Narrow" pitchFamily="34" charset="0"/>
                <a:sym typeface="Wingdings" pitchFamily="2" charset="2"/>
              </a:rPr>
              <a:t>      cholesterol 200 mg/DL and above 52 million have </a:t>
            </a:r>
          </a:p>
          <a:p>
            <a:pPr eaLnBrk="1" hangingPunct="1">
              <a:lnSpc>
                <a:spcPct val="170000"/>
              </a:lnSpc>
            </a:pPr>
            <a:r>
              <a:rPr lang="en-US" sz="2800" b="1">
                <a:latin typeface="Arial Narrow" pitchFamily="34" charset="0"/>
                <a:sym typeface="Wingdings" pitchFamily="2" charset="2"/>
              </a:rPr>
              <a:t>      cholesterol 240 mg/DL. </a:t>
            </a: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1371600" y="985838"/>
            <a:ext cx="7764463" cy="5410712"/>
          </a:xfrm>
          <a:prstGeom prst="rect">
            <a:avLst/>
          </a:prstGeom>
          <a:noFill/>
          <a:ln w="9525">
            <a:noFill/>
            <a:miter lim="800000"/>
            <a:headEnd/>
            <a:tailEnd/>
          </a:ln>
          <a:effectLst/>
        </p:spPr>
        <p:txBody>
          <a:bodyPr wrap="square">
            <a:spAutoFit/>
          </a:bodyPr>
          <a:lstStyle/>
          <a:p>
            <a:pPr algn="just">
              <a:lnSpc>
                <a:spcPct val="160000"/>
              </a:lnSpc>
              <a:defRPr/>
            </a:pPr>
            <a:r>
              <a:rPr lang="en-US" b="1" dirty="0">
                <a:latin typeface="Arial Narrow" pitchFamily="34" charset="0"/>
                <a:sym typeface="Wingdings" pitchFamily="2" charset="2"/>
              </a:rPr>
              <a:t> </a:t>
            </a:r>
            <a:r>
              <a:rPr lang="en-US" b="1" dirty="0">
                <a:latin typeface="Arial Narrow" pitchFamily="34" charset="0"/>
              </a:rPr>
              <a:t>Hereditary-major role</a:t>
            </a:r>
          </a:p>
          <a:p>
            <a:pPr algn="just">
              <a:lnSpc>
                <a:spcPct val="160000"/>
              </a:lnSpc>
              <a:defRPr/>
            </a:pPr>
            <a:r>
              <a:rPr lang="en-US" b="1" dirty="0">
                <a:latin typeface="Arial Narrow" pitchFamily="34" charset="0"/>
                <a:sym typeface="Wingdings" pitchFamily="2" charset="2"/>
              </a:rPr>
              <a:t></a:t>
            </a:r>
            <a:r>
              <a:rPr lang="en-US" b="1" dirty="0">
                <a:latin typeface="Arial Narrow" pitchFamily="34" charset="0"/>
                <a:sym typeface="Wingdings 3" pitchFamily="18" charset="2"/>
              </a:rPr>
              <a:t> Increased dietary fat &amp; unsaturated fatty acid  cholesterol</a:t>
            </a:r>
          </a:p>
          <a:p>
            <a:pPr algn="just">
              <a:lnSpc>
                <a:spcPct val="160000"/>
              </a:lnSpc>
              <a:defRPr/>
            </a:pPr>
            <a:r>
              <a:rPr lang="en-US" b="1" dirty="0">
                <a:latin typeface="Arial Narrow" pitchFamily="34" charset="0"/>
                <a:sym typeface="Wingdings" pitchFamily="2" charset="2"/>
              </a:rPr>
              <a:t></a:t>
            </a:r>
            <a:r>
              <a:rPr lang="en-US" b="1" dirty="0">
                <a:latin typeface="Arial Narrow" pitchFamily="34" charset="0"/>
                <a:sym typeface="Wingdings 3" pitchFamily="18" charset="2"/>
              </a:rPr>
              <a:t> Poly-unsaturated fatty acids of plant origin  LDL by   its catabolism</a:t>
            </a:r>
          </a:p>
          <a:p>
            <a:pPr algn="just">
              <a:lnSpc>
                <a:spcPct val="160000"/>
              </a:lnSpc>
              <a:defRPr/>
            </a:pPr>
            <a:r>
              <a:rPr lang="en-US" b="1" dirty="0">
                <a:latin typeface="Arial Narrow" pitchFamily="34" charset="0"/>
                <a:sym typeface="Wingdings" pitchFamily="2" charset="2"/>
              </a:rPr>
              <a:t></a:t>
            </a:r>
            <a:r>
              <a:rPr lang="en-US" b="1" dirty="0">
                <a:latin typeface="Arial Narrow" pitchFamily="34" charset="0"/>
                <a:sym typeface="Wingdings 3" pitchFamily="18" charset="2"/>
              </a:rPr>
              <a:t> Dietary fibers  cholesterol by  absorption &amp;  excretion</a:t>
            </a:r>
          </a:p>
          <a:p>
            <a:pPr algn="just">
              <a:lnSpc>
                <a:spcPct val="160000"/>
              </a:lnSpc>
              <a:defRPr/>
            </a:pPr>
            <a:r>
              <a:rPr lang="en-US" b="1" dirty="0">
                <a:latin typeface="Arial Narrow" pitchFamily="34" charset="0"/>
                <a:sym typeface="Wingdings" pitchFamily="2" charset="2"/>
              </a:rPr>
              <a:t></a:t>
            </a:r>
            <a:r>
              <a:rPr lang="en-US" b="1" dirty="0">
                <a:latin typeface="Arial Narrow" pitchFamily="34" charset="0"/>
                <a:sym typeface="Wingdings 3" pitchFamily="18" charset="2"/>
              </a:rPr>
              <a:t> Sucrose &amp; Fructose  S. lipids specially TG</a:t>
            </a:r>
          </a:p>
          <a:p>
            <a:pPr algn="just">
              <a:lnSpc>
                <a:spcPct val="160000"/>
              </a:lnSpc>
              <a:defRPr/>
            </a:pPr>
            <a:r>
              <a:rPr lang="en-US" b="1" dirty="0">
                <a:latin typeface="Arial Narrow" pitchFamily="34" charset="0"/>
                <a:sym typeface="Wingdings" pitchFamily="2" charset="2"/>
              </a:rPr>
              <a:t></a:t>
            </a:r>
            <a:r>
              <a:rPr lang="en-US" b="1" dirty="0">
                <a:latin typeface="Arial Narrow" pitchFamily="34" charset="0"/>
                <a:sym typeface="Wingdings 3" pitchFamily="18" charset="2"/>
              </a:rPr>
              <a:t> Moderate alcohol consumption elevate HDL by  synthesis of </a:t>
            </a:r>
            <a:r>
              <a:rPr lang="en-US" b="1" dirty="0" err="1">
                <a:latin typeface="Arial Narrow" pitchFamily="34" charset="0"/>
                <a:sym typeface="Wingdings 3" pitchFamily="18" charset="2"/>
              </a:rPr>
              <a:t>apo</a:t>
            </a:r>
            <a:r>
              <a:rPr lang="en-US" b="1" dirty="0">
                <a:latin typeface="Arial Narrow" pitchFamily="34" charset="0"/>
                <a:sym typeface="Wingdings 3" pitchFamily="18" charset="2"/>
              </a:rPr>
              <a:t>-A-I &amp;</a:t>
            </a:r>
          </a:p>
          <a:p>
            <a:pPr algn="just">
              <a:lnSpc>
                <a:spcPct val="160000"/>
              </a:lnSpc>
              <a:defRPr/>
            </a:pPr>
            <a:r>
              <a:rPr lang="en-US" b="1" dirty="0">
                <a:latin typeface="Arial Narrow" pitchFamily="34" charset="0"/>
                <a:sym typeface="Wingdings 3" pitchFamily="18" charset="2"/>
              </a:rPr>
              <a:t>     changes in activity of cholesterol ester transfer protein</a:t>
            </a:r>
          </a:p>
        </p:txBody>
      </p:sp>
      <p:sp>
        <p:nvSpPr>
          <p:cNvPr id="24579" name="Rectangle 3"/>
          <p:cNvSpPr>
            <a:spLocks noChangeArrowheads="1"/>
          </p:cNvSpPr>
          <p:nvPr/>
        </p:nvSpPr>
        <p:spPr bwMode="auto">
          <a:xfrm>
            <a:off x="1746250" y="211138"/>
            <a:ext cx="6776214" cy="683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160000"/>
              </a:lnSpc>
            </a:pPr>
            <a:r>
              <a:rPr lang="en-US" sz="2800" b="1" dirty="0">
                <a:solidFill>
                  <a:schemeClr val="tx2">
                    <a:lumMod val="75000"/>
                  </a:schemeClr>
                </a:solidFill>
                <a:latin typeface="Tahoma" pitchFamily="34" charset="0"/>
                <a:cs typeface="Tahoma" pitchFamily="34" charset="0"/>
              </a:rPr>
              <a:t>Factors influence S. cholesterol level</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3476625" y="304800"/>
            <a:ext cx="2085975" cy="4572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smtClean="0">
                <a:solidFill>
                  <a:schemeClr val="tx2">
                    <a:lumMod val="75000"/>
                  </a:schemeClr>
                </a:solidFill>
                <a:latin typeface="Arial Black"/>
              </a:rPr>
              <a:t>History</a:t>
            </a:r>
            <a:endParaRPr lang="en-US" sz="2000" kern="10" dirty="0">
              <a:solidFill>
                <a:schemeClr val="tx2">
                  <a:lumMod val="75000"/>
                </a:schemeClr>
              </a:solidFill>
              <a:latin typeface="Arial Black"/>
            </a:endParaRPr>
          </a:p>
        </p:txBody>
      </p:sp>
      <p:sp>
        <p:nvSpPr>
          <p:cNvPr id="50179" name="Text Box 3"/>
          <p:cNvSpPr txBox="1">
            <a:spLocks noChangeArrowheads="1"/>
          </p:cNvSpPr>
          <p:nvPr/>
        </p:nvSpPr>
        <p:spPr bwMode="auto">
          <a:xfrm>
            <a:off x="1447800" y="1295400"/>
            <a:ext cx="7429500" cy="1928733"/>
          </a:xfrm>
          <a:prstGeom prst="rect">
            <a:avLst/>
          </a:prstGeom>
          <a:noFill/>
          <a:ln w="19050">
            <a:noFill/>
            <a:miter lim="800000"/>
            <a:headEnd/>
            <a:tailEnd/>
          </a:ln>
          <a:effectLst/>
        </p:spPr>
        <p:txBody>
          <a:bodyPr wrap="square">
            <a:spAutoFit/>
          </a:bodyPr>
          <a:lstStyle/>
          <a:p>
            <a:pPr>
              <a:lnSpc>
                <a:spcPct val="160000"/>
              </a:lnSpc>
              <a:defRPr/>
            </a:pPr>
            <a:r>
              <a:rPr lang="en-US" sz="2600" b="1" dirty="0">
                <a:latin typeface="Arial" charset="0"/>
              </a:rPr>
              <a:t>After world war II-1948 the first large scale study to determine the atherosclerotic heart </a:t>
            </a:r>
            <a:r>
              <a:rPr lang="en-US" sz="2600" b="1" dirty="0" smtClean="0">
                <a:latin typeface="Arial" charset="0"/>
              </a:rPr>
              <a:t>disease-                  </a:t>
            </a:r>
            <a:r>
              <a:rPr lang="en-US" sz="2000" b="1" dirty="0" smtClean="0">
                <a:latin typeface="Arial Narrow" pitchFamily="34" charset="0"/>
              </a:rPr>
              <a:t>Framingham </a:t>
            </a:r>
            <a:r>
              <a:rPr lang="en-US" sz="2000" b="1" dirty="0">
                <a:latin typeface="Arial Narrow" pitchFamily="34" charset="0"/>
              </a:rPr>
              <a:t>Heart Study, Boston, USA.</a:t>
            </a:r>
          </a:p>
        </p:txBody>
      </p:sp>
      <p:sp>
        <p:nvSpPr>
          <p:cNvPr id="50180" name="Text Box 4"/>
          <p:cNvSpPr txBox="1">
            <a:spLocks noChangeArrowheads="1"/>
          </p:cNvSpPr>
          <p:nvPr/>
        </p:nvSpPr>
        <p:spPr bwMode="auto">
          <a:xfrm>
            <a:off x="1447800" y="3783738"/>
            <a:ext cx="7429500" cy="2012859"/>
          </a:xfrm>
          <a:prstGeom prst="rect">
            <a:avLst/>
          </a:prstGeom>
          <a:noFill/>
          <a:ln w="19050">
            <a:noFill/>
            <a:miter lim="800000"/>
            <a:headEnd/>
            <a:tailEnd/>
          </a:ln>
          <a:effectLst/>
        </p:spPr>
        <p:txBody>
          <a:bodyPr wrap="square">
            <a:spAutoFit/>
          </a:bodyPr>
          <a:lstStyle/>
          <a:p>
            <a:pPr>
              <a:lnSpc>
                <a:spcPct val="160000"/>
              </a:lnSpc>
              <a:defRPr/>
            </a:pPr>
            <a:r>
              <a:rPr lang="en-US" sz="2600" b="1">
                <a:latin typeface="Arial Narrow" pitchFamily="34" charset="0"/>
              </a:rPr>
              <a:t>5209 cases, age 30-62 yrs, studied for 22 yrs up to 1970.</a:t>
            </a:r>
          </a:p>
          <a:p>
            <a:pPr>
              <a:lnSpc>
                <a:spcPct val="160000"/>
              </a:lnSpc>
              <a:defRPr/>
            </a:pPr>
            <a:r>
              <a:rPr lang="en-US" sz="2600" b="1">
                <a:latin typeface="Arial Narrow" pitchFamily="34" charset="0"/>
              </a:rPr>
              <a:t>5135 adult offspring were included of the original parent.</a:t>
            </a:r>
          </a:p>
        </p:txBody>
      </p:sp>
      <p:sp>
        <p:nvSpPr>
          <p:cNvPr id="8197" name="AutoShape 5"/>
          <p:cNvSpPr>
            <a:spLocks noChangeArrowheads="1"/>
          </p:cNvSpPr>
          <p:nvPr/>
        </p:nvSpPr>
        <p:spPr bwMode="auto">
          <a:xfrm>
            <a:off x="7924800" y="5999843"/>
            <a:ext cx="838200" cy="381000"/>
          </a:xfrm>
          <a:prstGeom prst="rightArrow">
            <a:avLst>
              <a:gd name="adj1" fmla="val 50000"/>
              <a:gd name="adj2" fmla="val 55000"/>
            </a:avLst>
          </a:prstGeom>
          <a:solidFill>
            <a:srgbClr val="66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noChangeArrowheads="1"/>
          </p:cNvSpPr>
          <p:nvPr>
            <p:ph idx="1"/>
          </p:nvPr>
        </p:nvSpPr>
        <p:spPr bwMode="auto">
          <a:xfrm>
            <a:off x="1371600" y="838200"/>
            <a:ext cx="7772400" cy="5562600"/>
          </a:xfrm>
          <a:noFill/>
          <a:ln>
            <a:noFill/>
            <a:miter lim="800000"/>
            <a:headEnd/>
            <a:tailEnd/>
          </a:ln>
        </p:spPr>
        <p:txBody>
          <a:bodyPr vert="horz" wrap="square" lIns="92075" tIns="46038" rIns="92075" bIns="46038" numCol="1" anchor="t" anchorCtr="0" compatLnSpc="1">
            <a:prstTxWarp prst="textNoShape">
              <a:avLst/>
            </a:prstTxWarp>
            <a:normAutofit lnSpcReduction="10000"/>
          </a:bodyPr>
          <a:lstStyle/>
          <a:p>
            <a:pPr algn="just" eaLnBrk="1" hangingPunct="1">
              <a:spcBef>
                <a:spcPct val="10000"/>
              </a:spcBef>
              <a:buSzPct val="80000"/>
              <a:defRPr/>
            </a:pPr>
            <a:r>
              <a:rPr lang="en-GB" sz="2400" b="1" dirty="0" smtClean="0">
                <a:latin typeface="Arial Narrow" pitchFamily="34" charset="0"/>
              </a:rPr>
              <a:t>In the USA:</a:t>
            </a:r>
          </a:p>
          <a:p>
            <a:pPr lvl="1" algn="just" eaLnBrk="1" hangingPunct="1">
              <a:spcBef>
                <a:spcPct val="10000"/>
              </a:spcBef>
              <a:buSzPct val="70000"/>
              <a:defRPr/>
            </a:pPr>
            <a:r>
              <a:rPr lang="en-GB" sz="2400" b="1" dirty="0" smtClean="0">
                <a:latin typeface="Arial Narrow" pitchFamily="34" charset="0"/>
              </a:rPr>
              <a:t>97 million people have total cholesterol  </a:t>
            </a:r>
            <a:br>
              <a:rPr lang="en-GB" sz="2400" b="1" dirty="0" smtClean="0">
                <a:latin typeface="Arial Narrow" pitchFamily="34" charset="0"/>
              </a:rPr>
            </a:br>
            <a:r>
              <a:rPr lang="en-GB" sz="2400" b="1" dirty="0" smtClean="0">
                <a:latin typeface="Arial Narrow" pitchFamily="34" charset="0"/>
              </a:rPr>
              <a:t>³200mg/dl (5.2mmol/l)</a:t>
            </a:r>
          </a:p>
          <a:p>
            <a:pPr lvl="1" algn="just" eaLnBrk="1" hangingPunct="1">
              <a:spcBef>
                <a:spcPct val="10000"/>
              </a:spcBef>
              <a:buSzPct val="70000"/>
              <a:defRPr/>
            </a:pPr>
            <a:r>
              <a:rPr lang="en-GB" sz="2400" b="1" dirty="0" smtClean="0">
                <a:latin typeface="Arial Narrow" pitchFamily="34" charset="0"/>
              </a:rPr>
              <a:t>38 million people have total cholesterol </a:t>
            </a:r>
            <a:br>
              <a:rPr lang="en-GB" sz="2400" b="1" dirty="0" smtClean="0">
                <a:latin typeface="Arial Narrow" pitchFamily="34" charset="0"/>
              </a:rPr>
            </a:br>
            <a:r>
              <a:rPr lang="en-GB" sz="2400" b="1" dirty="0" smtClean="0">
                <a:latin typeface="Arial Narrow" pitchFamily="34" charset="0"/>
              </a:rPr>
              <a:t>³240mg/dl (6.2mmol/l)</a:t>
            </a:r>
          </a:p>
          <a:p>
            <a:pPr algn="just" eaLnBrk="1" hangingPunct="1">
              <a:spcBef>
                <a:spcPct val="10000"/>
              </a:spcBef>
              <a:buSzPct val="80000"/>
              <a:defRPr/>
            </a:pPr>
            <a:endParaRPr lang="en-GB" sz="2400" b="1" dirty="0" smtClean="0">
              <a:latin typeface="Arial Narrow" pitchFamily="34" charset="0"/>
            </a:endParaRPr>
          </a:p>
          <a:p>
            <a:pPr algn="just" eaLnBrk="1" hangingPunct="1">
              <a:spcBef>
                <a:spcPct val="10000"/>
              </a:spcBef>
              <a:buSzPct val="80000"/>
              <a:defRPr/>
            </a:pPr>
            <a:r>
              <a:rPr lang="en-GB" sz="2400" b="1" dirty="0" smtClean="0">
                <a:latin typeface="Arial Narrow" pitchFamily="34" charset="0"/>
              </a:rPr>
              <a:t>10%     reduction     in     total     cholesterol    results   in:</a:t>
            </a:r>
          </a:p>
          <a:p>
            <a:pPr lvl="1" algn="just" eaLnBrk="1" hangingPunct="1">
              <a:spcBef>
                <a:spcPct val="10000"/>
              </a:spcBef>
              <a:buSzPct val="70000"/>
              <a:defRPr/>
            </a:pPr>
            <a:r>
              <a:rPr lang="en-GB" sz="2400" b="1" dirty="0" smtClean="0">
                <a:latin typeface="Arial Narrow" pitchFamily="34" charset="0"/>
              </a:rPr>
              <a:t>15% reduction in CHD mortality (</a:t>
            </a:r>
            <a:r>
              <a:rPr lang="en-GB" sz="2400" b="1" i="1" dirty="0" smtClean="0">
                <a:latin typeface="Arial Narrow" pitchFamily="34" charset="0"/>
              </a:rPr>
              <a:t>p</a:t>
            </a:r>
            <a:r>
              <a:rPr lang="en-GB" sz="2400" b="1" dirty="0" smtClean="0">
                <a:latin typeface="Arial Narrow" pitchFamily="34" charset="0"/>
              </a:rPr>
              <a:t>&lt;0.001)</a:t>
            </a:r>
          </a:p>
          <a:p>
            <a:pPr lvl="1" algn="just" eaLnBrk="1" hangingPunct="1">
              <a:spcBef>
                <a:spcPct val="10000"/>
              </a:spcBef>
              <a:buSzPct val="70000"/>
              <a:defRPr/>
            </a:pPr>
            <a:r>
              <a:rPr lang="en-GB" sz="2400" b="1" dirty="0" smtClean="0">
                <a:latin typeface="Arial Narrow" pitchFamily="34" charset="0"/>
              </a:rPr>
              <a:t>11% reduction in total mortality (</a:t>
            </a:r>
            <a:r>
              <a:rPr lang="en-GB" sz="2400" b="1" i="1" dirty="0" smtClean="0">
                <a:latin typeface="Arial Narrow" pitchFamily="34" charset="0"/>
              </a:rPr>
              <a:t>p</a:t>
            </a:r>
            <a:r>
              <a:rPr lang="en-GB" sz="2400" b="1" dirty="0" smtClean="0">
                <a:latin typeface="Arial Narrow" pitchFamily="34" charset="0"/>
              </a:rPr>
              <a:t>&lt;0.001)</a:t>
            </a:r>
          </a:p>
          <a:p>
            <a:pPr algn="just" eaLnBrk="1" hangingPunct="1">
              <a:spcBef>
                <a:spcPct val="10000"/>
              </a:spcBef>
              <a:buSzPct val="80000"/>
              <a:defRPr/>
            </a:pPr>
            <a:endParaRPr lang="en-GB" sz="2400" b="1" dirty="0" smtClean="0">
              <a:latin typeface="Arial Narrow" pitchFamily="34" charset="0"/>
            </a:endParaRPr>
          </a:p>
          <a:p>
            <a:pPr algn="just" eaLnBrk="1" hangingPunct="1">
              <a:spcBef>
                <a:spcPct val="10000"/>
              </a:spcBef>
              <a:buSzPct val="80000"/>
              <a:defRPr/>
            </a:pPr>
            <a:r>
              <a:rPr lang="en-GB" sz="2400" b="1" dirty="0" smtClean="0">
                <a:latin typeface="Arial Narrow" pitchFamily="34" charset="0"/>
              </a:rPr>
              <a:t>Total    cholesterol    is    a    modifiable   CV   risk   factor</a:t>
            </a:r>
          </a:p>
          <a:p>
            <a:pPr algn="just" eaLnBrk="1" hangingPunct="1">
              <a:spcBef>
                <a:spcPct val="10000"/>
              </a:spcBef>
              <a:buSzPct val="80000"/>
              <a:defRPr/>
            </a:pPr>
            <a:endParaRPr lang="en-GB" sz="2400" b="1" dirty="0" smtClean="0">
              <a:latin typeface="Arial Narrow" pitchFamily="34" charset="0"/>
            </a:endParaRPr>
          </a:p>
          <a:p>
            <a:pPr algn="just" eaLnBrk="1" hangingPunct="1">
              <a:spcBef>
                <a:spcPct val="10000"/>
              </a:spcBef>
              <a:buSzPct val="80000"/>
              <a:defRPr/>
            </a:pPr>
            <a:r>
              <a:rPr lang="en-GB" sz="2400" b="1" dirty="0" smtClean="0">
                <a:latin typeface="Arial Narrow" pitchFamily="34" charset="0"/>
              </a:rPr>
              <a:t>LDL-C    is    the     primary    target     to    prevent    CHD</a:t>
            </a:r>
          </a:p>
          <a:p>
            <a:pPr algn="just" eaLnBrk="1" hangingPunct="1">
              <a:spcBef>
                <a:spcPct val="10000"/>
              </a:spcBef>
              <a:buSzPct val="80000"/>
              <a:defRPr/>
            </a:pPr>
            <a:r>
              <a:rPr lang="en-GB" sz="2400" b="1" dirty="0" smtClean="0">
                <a:latin typeface="Arial Narrow" pitchFamily="34" charset="0"/>
              </a:rPr>
              <a:t>Intensity   of   intervention   depends   on   total   CV  risk</a:t>
            </a:r>
          </a:p>
        </p:txBody>
      </p:sp>
      <p:sp>
        <p:nvSpPr>
          <p:cNvPr id="25602" name="Rectangle 2"/>
          <p:cNvSpPr>
            <a:spLocks noGrp="1" noChangeArrowheads="1"/>
          </p:cNvSpPr>
          <p:nvPr>
            <p:ph type="title"/>
          </p:nvPr>
        </p:nvSpPr>
        <p:spPr bwMode="auto">
          <a:xfrm>
            <a:off x="914400" y="152400"/>
            <a:ext cx="8229600" cy="71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eaLnBrk="1" hangingPunct="1"/>
            <a:r>
              <a:rPr lang="en-GB" sz="3000" b="1" dirty="0" smtClean="0">
                <a:solidFill>
                  <a:schemeClr val="tx2">
                    <a:lumMod val="75000"/>
                  </a:schemeClr>
                </a:solidFill>
                <a:latin typeface="Tahoma" pitchFamily="34" charset="0"/>
              </a:rPr>
              <a:t>Cholesterol-A Modifiable Risk Factor?</a:t>
            </a: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1219200" y="228600"/>
            <a:ext cx="75438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Secondary causes of </a:t>
            </a:r>
            <a:r>
              <a:rPr lang="en-US" sz="2000" kern="10" dirty="0" err="1">
                <a:solidFill>
                  <a:schemeClr val="tx2">
                    <a:lumMod val="75000"/>
                  </a:schemeClr>
                </a:solidFill>
                <a:latin typeface="Arial Black"/>
              </a:rPr>
              <a:t>Dyslipedemia</a:t>
            </a:r>
            <a:endParaRPr lang="en-US" sz="2000" kern="10" dirty="0">
              <a:solidFill>
                <a:schemeClr val="tx2">
                  <a:lumMod val="75000"/>
                </a:schemeClr>
              </a:solidFill>
              <a:latin typeface="Arial Black"/>
            </a:endParaRPr>
          </a:p>
        </p:txBody>
      </p:sp>
      <p:sp>
        <p:nvSpPr>
          <p:cNvPr id="26627" name="Text Box 3"/>
          <p:cNvSpPr txBox="1">
            <a:spLocks noChangeArrowheads="1"/>
          </p:cNvSpPr>
          <p:nvPr/>
        </p:nvSpPr>
        <p:spPr bwMode="auto">
          <a:xfrm>
            <a:off x="1381125" y="927100"/>
            <a:ext cx="3190875" cy="2730500"/>
          </a:xfrm>
          <a:prstGeom prst="rect">
            <a:avLst/>
          </a:prstGeom>
          <a:noFill/>
          <a:ln w="9525">
            <a:solidFill>
              <a:srgbClr val="3366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20000"/>
              </a:lnSpc>
            </a:pPr>
            <a:r>
              <a:rPr lang="en-US" b="1" u="sng" dirty="0">
                <a:latin typeface="Arial" charset="0"/>
                <a:sym typeface="Wingdings 3" pitchFamily="18" charset="2"/>
              </a:rPr>
              <a:t> LDL-C :</a:t>
            </a:r>
            <a:r>
              <a:rPr lang="en-US" b="1" dirty="0">
                <a:latin typeface="Arial" charset="0"/>
                <a:sym typeface="Wingdings 3" pitchFamily="18" charset="2"/>
              </a:rPr>
              <a:t> </a:t>
            </a:r>
          </a:p>
          <a:p>
            <a:pPr eaLnBrk="1" hangingPunct="1">
              <a:lnSpc>
                <a:spcPct val="120000"/>
              </a:lnSpc>
            </a:pPr>
            <a:r>
              <a:rPr lang="en-US" b="1" dirty="0">
                <a:latin typeface="Arial" charset="0"/>
                <a:sym typeface="Wingdings 3" pitchFamily="18" charset="2"/>
              </a:rPr>
              <a:t>Hypothyroidism</a:t>
            </a:r>
          </a:p>
          <a:p>
            <a:pPr eaLnBrk="1" hangingPunct="1">
              <a:lnSpc>
                <a:spcPct val="120000"/>
              </a:lnSpc>
            </a:pPr>
            <a:r>
              <a:rPr lang="en-US" b="1" dirty="0" err="1">
                <a:latin typeface="Arial" charset="0"/>
                <a:sym typeface="Wingdings 3" pitchFamily="18" charset="2"/>
              </a:rPr>
              <a:t>Nephrotic</a:t>
            </a:r>
            <a:r>
              <a:rPr lang="en-US" b="1" dirty="0">
                <a:latin typeface="Arial" charset="0"/>
                <a:sym typeface="Wingdings 3" pitchFamily="18" charset="2"/>
              </a:rPr>
              <a:t> Syndrome</a:t>
            </a:r>
          </a:p>
          <a:p>
            <a:pPr eaLnBrk="1" hangingPunct="1">
              <a:lnSpc>
                <a:spcPct val="120000"/>
              </a:lnSpc>
            </a:pPr>
            <a:r>
              <a:rPr lang="en-US" b="1" dirty="0">
                <a:latin typeface="Arial" charset="0"/>
                <a:sym typeface="Wingdings 3" pitchFamily="18" charset="2"/>
              </a:rPr>
              <a:t>CLD</a:t>
            </a:r>
          </a:p>
          <a:p>
            <a:pPr eaLnBrk="1" hangingPunct="1">
              <a:lnSpc>
                <a:spcPct val="120000"/>
              </a:lnSpc>
            </a:pPr>
            <a:r>
              <a:rPr lang="en-US" b="1" dirty="0">
                <a:latin typeface="Arial" charset="0"/>
                <a:sym typeface="Wingdings 3" pitchFamily="18" charset="2"/>
              </a:rPr>
              <a:t>Cholestasis</a:t>
            </a:r>
          </a:p>
          <a:p>
            <a:pPr eaLnBrk="1" hangingPunct="1">
              <a:lnSpc>
                <a:spcPct val="120000"/>
              </a:lnSpc>
            </a:pPr>
            <a:r>
              <a:rPr lang="en-US" b="1" dirty="0">
                <a:latin typeface="Arial" charset="0"/>
                <a:sym typeface="Wingdings 3" pitchFamily="18" charset="2"/>
              </a:rPr>
              <a:t>Anorexia Nervosa</a:t>
            </a:r>
          </a:p>
        </p:txBody>
      </p:sp>
      <p:sp>
        <p:nvSpPr>
          <p:cNvPr id="26628" name="Text Box 4"/>
          <p:cNvSpPr txBox="1">
            <a:spLocks noChangeArrowheads="1"/>
          </p:cNvSpPr>
          <p:nvPr/>
        </p:nvSpPr>
        <p:spPr bwMode="auto">
          <a:xfrm>
            <a:off x="4752975" y="1765300"/>
            <a:ext cx="4391025" cy="3606800"/>
          </a:xfrm>
          <a:prstGeom prst="rect">
            <a:avLst/>
          </a:prstGeom>
          <a:noFill/>
          <a:ln w="9525">
            <a:solidFill>
              <a:srgbClr val="3366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20000"/>
              </a:lnSpc>
            </a:pPr>
            <a:r>
              <a:rPr lang="en-US" b="1" u="sng" dirty="0">
                <a:latin typeface="Arial" charset="0"/>
                <a:sym typeface="Wingdings 3" pitchFamily="18" charset="2"/>
              </a:rPr>
              <a:t> TG :</a:t>
            </a:r>
            <a:r>
              <a:rPr lang="en-US" b="1" dirty="0">
                <a:latin typeface="Arial" charset="0"/>
                <a:sym typeface="Wingdings 3" pitchFamily="18" charset="2"/>
              </a:rPr>
              <a:t> </a:t>
            </a:r>
          </a:p>
          <a:p>
            <a:pPr eaLnBrk="1" hangingPunct="1">
              <a:lnSpc>
                <a:spcPct val="120000"/>
              </a:lnSpc>
            </a:pPr>
            <a:r>
              <a:rPr lang="en-US" b="1" dirty="0">
                <a:latin typeface="Arial" charset="0"/>
                <a:sym typeface="Wingdings 3" pitchFamily="18" charset="2"/>
              </a:rPr>
              <a:t>Obesity</a:t>
            </a:r>
          </a:p>
          <a:p>
            <a:pPr eaLnBrk="1" hangingPunct="1">
              <a:lnSpc>
                <a:spcPct val="120000"/>
              </a:lnSpc>
            </a:pPr>
            <a:r>
              <a:rPr lang="en-US" b="1" dirty="0">
                <a:latin typeface="Arial" charset="0"/>
                <a:sym typeface="Wingdings 3" pitchFamily="18" charset="2"/>
              </a:rPr>
              <a:t>Excess alcohol consumption</a:t>
            </a:r>
          </a:p>
          <a:p>
            <a:pPr eaLnBrk="1" hangingPunct="1">
              <a:lnSpc>
                <a:spcPct val="120000"/>
              </a:lnSpc>
            </a:pPr>
            <a:r>
              <a:rPr lang="en-US" b="1" dirty="0">
                <a:latin typeface="Arial" charset="0"/>
                <a:sym typeface="Wingdings 3" pitchFamily="18" charset="2"/>
              </a:rPr>
              <a:t>Pregnancy</a:t>
            </a:r>
          </a:p>
          <a:p>
            <a:pPr eaLnBrk="1" hangingPunct="1">
              <a:lnSpc>
                <a:spcPct val="120000"/>
              </a:lnSpc>
            </a:pPr>
            <a:r>
              <a:rPr lang="en-US" b="1" dirty="0">
                <a:latin typeface="Arial" charset="0"/>
                <a:sym typeface="Wingdings 3" pitchFamily="18" charset="2"/>
              </a:rPr>
              <a:t>CRF</a:t>
            </a:r>
          </a:p>
          <a:p>
            <a:pPr eaLnBrk="1" hangingPunct="1">
              <a:lnSpc>
                <a:spcPct val="120000"/>
              </a:lnSpc>
            </a:pPr>
            <a:r>
              <a:rPr lang="en-US" b="1" dirty="0">
                <a:latin typeface="Arial" charset="0"/>
                <a:sym typeface="Wingdings 3" pitchFamily="18" charset="2"/>
              </a:rPr>
              <a:t>OCP</a:t>
            </a:r>
          </a:p>
          <a:p>
            <a:pPr eaLnBrk="1" hangingPunct="1">
              <a:lnSpc>
                <a:spcPct val="120000"/>
              </a:lnSpc>
            </a:pPr>
            <a:r>
              <a:rPr lang="en-US" b="1" dirty="0">
                <a:latin typeface="Arial" charset="0"/>
                <a:sym typeface="Wingdings 3" pitchFamily="18" charset="2"/>
              </a:rPr>
              <a:t>Hypothyroidism</a:t>
            </a:r>
          </a:p>
          <a:p>
            <a:pPr eaLnBrk="1" hangingPunct="1">
              <a:lnSpc>
                <a:spcPct val="120000"/>
              </a:lnSpc>
            </a:pPr>
            <a:r>
              <a:rPr lang="en-US" b="1" dirty="0">
                <a:latin typeface="Arial" charset="0"/>
                <a:sym typeface="Symbol" pitchFamily="18" charset="2"/>
              </a:rPr>
              <a:t> blockers</a:t>
            </a:r>
          </a:p>
        </p:txBody>
      </p:sp>
      <p:sp>
        <p:nvSpPr>
          <p:cNvPr id="26629" name="Text Box 5"/>
          <p:cNvSpPr txBox="1">
            <a:spLocks noChangeArrowheads="1"/>
          </p:cNvSpPr>
          <p:nvPr/>
        </p:nvSpPr>
        <p:spPr bwMode="auto">
          <a:xfrm>
            <a:off x="1381125" y="3666671"/>
            <a:ext cx="3200400" cy="2730500"/>
          </a:xfrm>
          <a:prstGeom prst="rect">
            <a:avLst/>
          </a:prstGeom>
          <a:noFill/>
          <a:ln w="9525">
            <a:solidFill>
              <a:srgbClr val="3366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20000"/>
              </a:lnSpc>
            </a:pPr>
            <a:r>
              <a:rPr lang="en-US" b="1" u="sng" dirty="0">
                <a:latin typeface="Arial" charset="0"/>
                <a:sym typeface="Wingdings 3" pitchFamily="18" charset="2"/>
              </a:rPr>
              <a:t> HDL-C :</a:t>
            </a:r>
            <a:r>
              <a:rPr lang="en-US" b="1" dirty="0">
                <a:latin typeface="Arial" charset="0"/>
                <a:sym typeface="Wingdings 3" pitchFamily="18" charset="2"/>
              </a:rPr>
              <a:t> </a:t>
            </a:r>
          </a:p>
          <a:p>
            <a:pPr eaLnBrk="1" hangingPunct="1">
              <a:lnSpc>
                <a:spcPct val="120000"/>
              </a:lnSpc>
            </a:pPr>
            <a:r>
              <a:rPr lang="en-US" b="1" dirty="0">
                <a:latin typeface="Arial" charset="0"/>
                <a:sym typeface="Wingdings 3" pitchFamily="18" charset="2"/>
              </a:rPr>
              <a:t>Physical inactivity</a:t>
            </a:r>
          </a:p>
          <a:p>
            <a:pPr eaLnBrk="1" hangingPunct="1">
              <a:lnSpc>
                <a:spcPct val="120000"/>
              </a:lnSpc>
            </a:pPr>
            <a:r>
              <a:rPr lang="en-US" b="1" dirty="0">
                <a:latin typeface="Arial" charset="0"/>
                <a:sym typeface="Wingdings 3" pitchFamily="18" charset="2"/>
              </a:rPr>
              <a:t>Smoking</a:t>
            </a:r>
          </a:p>
          <a:p>
            <a:pPr eaLnBrk="1" hangingPunct="1">
              <a:lnSpc>
                <a:spcPct val="120000"/>
              </a:lnSpc>
            </a:pPr>
            <a:r>
              <a:rPr lang="en-US" b="1" dirty="0">
                <a:latin typeface="Arial" charset="0"/>
                <a:sym typeface="Wingdings 3" pitchFamily="18" charset="2"/>
              </a:rPr>
              <a:t>DM</a:t>
            </a:r>
          </a:p>
          <a:p>
            <a:pPr eaLnBrk="1" hangingPunct="1">
              <a:lnSpc>
                <a:spcPct val="120000"/>
              </a:lnSpc>
            </a:pPr>
            <a:r>
              <a:rPr lang="en-US" b="1" dirty="0">
                <a:latin typeface="Arial" charset="0"/>
                <a:sym typeface="Wingdings 3" pitchFamily="18" charset="2"/>
              </a:rPr>
              <a:t>Obesity</a:t>
            </a:r>
          </a:p>
          <a:p>
            <a:pPr eaLnBrk="1" hangingPunct="1">
              <a:lnSpc>
                <a:spcPct val="120000"/>
              </a:lnSpc>
            </a:pPr>
            <a:r>
              <a:rPr lang="en-US" b="1" dirty="0">
                <a:latin typeface="Arial" charset="0"/>
                <a:sym typeface="Wingdings 3" pitchFamily="18" charset="2"/>
              </a:rPr>
              <a:t> TG</a:t>
            </a: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1143000" y="304800"/>
            <a:ext cx="76962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Fredrickson's Classification of </a:t>
            </a:r>
            <a:r>
              <a:rPr lang="en-US" sz="2000" kern="10" dirty="0" err="1">
                <a:solidFill>
                  <a:schemeClr val="tx2">
                    <a:lumMod val="75000"/>
                  </a:schemeClr>
                </a:solidFill>
                <a:latin typeface="Arial Black"/>
              </a:rPr>
              <a:t>Hyperlipedemia</a:t>
            </a:r>
            <a:endParaRPr lang="en-US" sz="2000" kern="10" dirty="0">
              <a:solidFill>
                <a:schemeClr val="tx2">
                  <a:lumMod val="75000"/>
                </a:schemeClr>
              </a:solidFill>
              <a:latin typeface="Arial Black"/>
            </a:endParaRPr>
          </a:p>
        </p:txBody>
      </p:sp>
      <p:graphicFrame>
        <p:nvGraphicFramePr>
          <p:cNvPr id="31969" name="Group 225"/>
          <p:cNvGraphicFramePr>
            <a:graphicFrameLocks noGrp="1"/>
          </p:cNvGraphicFramePr>
          <p:nvPr>
            <p:extLst>
              <p:ext uri="{D42A27DB-BD31-4B8C-83A1-F6EECF244321}">
                <p14:modId xmlns:p14="http://schemas.microsoft.com/office/powerpoint/2010/main" xmlns="" val="1670003430"/>
              </p:ext>
            </p:extLst>
          </p:nvPr>
        </p:nvGraphicFramePr>
        <p:xfrm>
          <a:off x="1371599" y="914400"/>
          <a:ext cx="7772401" cy="5486400"/>
        </p:xfrm>
        <a:graphic>
          <a:graphicData uri="http://schemas.openxmlformats.org/drawingml/2006/table">
            <a:tbl>
              <a:tblPr/>
              <a:tblGrid>
                <a:gridCol w="838201"/>
                <a:gridCol w="1900645"/>
                <a:gridCol w="1628503"/>
                <a:gridCol w="1628503"/>
                <a:gridCol w="1776549"/>
              </a:tblGrid>
              <a:tr h="7279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3300"/>
                          </a:solidFill>
                          <a:effectLst/>
                          <a:latin typeface="Arial Narrow" pitchFamily="34" charset="0"/>
                          <a:cs typeface="Arial" charset="0"/>
                        </a:rPr>
                        <a:t>Type</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3300"/>
                          </a:solidFill>
                          <a:effectLst/>
                          <a:latin typeface="Arial Narrow" pitchFamily="34" charset="0"/>
                          <a:cs typeface="Arial" charset="0"/>
                        </a:rPr>
                        <a:t>Lipoprotein</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3300"/>
                          </a:solidFill>
                          <a:effectLst/>
                          <a:latin typeface="Arial Narrow" pitchFamily="34" charset="0"/>
                          <a:cs typeface="Arial" charset="0"/>
                        </a:rPr>
                        <a:t>Plasma TC</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3300"/>
                          </a:solidFill>
                          <a:effectLst/>
                          <a:latin typeface="Arial Narrow" pitchFamily="34" charset="0"/>
                          <a:cs typeface="Arial" charset="0"/>
                        </a:rPr>
                        <a:t>Plasma TG</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3300"/>
                          </a:solidFill>
                          <a:effectLst/>
                          <a:latin typeface="Arial Narrow" pitchFamily="34" charset="0"/>
                          <a:cs typeface="Arial" charset="0"/>
                        </a:rPr>
                        <a:t>Frequency %</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r>
              <a:tr h="725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3399FF"/>
                          </a:solidFill>
                          <a:effectLst/>
                          <a:latin typeface="Arial" charset="0"/>
                          <a:cs typeface="Arial" charset="0"/>
                        </a:rPr>
                        <a:t>I</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Arial" charset="0"/>
                        </a:rPr>
                        <a:t>Chylomicron</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N/</a:t>
                      </a:r>
                      <a:r>
                        <a:rPr kumimoji="0" lang="en-US" sz="2400" b="1" i="0" u="none" strike="noStrike" cap="none" normalizeH="0" baseline="0" smtClean="0">
                          <a:ln>
                            <a:noFill/>
                          </a:ln>
                          <a:solidFill>
                            <a:schemeClr val="tx1"/>
                          </a:solidFill>
                          <a:effectLst/>
                          <a:latin typeface="Arial" charset="0"/>
                          <a:cs typeface="Arial" charset="0"/>
                          <a:sym typeface="Wingdings 3" pitchFamily="18" charset="2"/>
                        </a:rPr>
                        <a:t></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Wingdings 3" pitchFamily="18" charset="2"/>
                        </a:rPr>
                        <a:t></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&lt;1</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r>
              <a:tr h="727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3399FF"/>
                          </a:solidFill>
                          <a:effectLst/>
                          <a:latin typeface="Arial" charset="0"/>
                          <a:cs typeface="Arial" charset="0"/>
                        </a:rPr>
                        <a:t>II a</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Arial" charset="0"/>
                        </a:rPr>
                        <a:t>LDL</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sym typeface="Wingdings 3" pitchFamily="18" charset="2"/>
                        </a:rPr>
                        <a:t></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N</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10</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r>
              <a:tr h="727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3399FF"/>
                          </a:solidFill>
                          <a:effectLst/>
                          <a:latin typeface="Arial" charset="0"/>
                          <a:cs typeface="Arial" charset="0"/>
                        </a:rPr>
                        <a:t>II b</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rPr>
                        <a:t>LDL, VLDL</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sym typeface="Wingdings 3" pitchFamily="18" charset="2"/>
                        </a:rPr>
                        <a:t></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sym typeface="Wingdings 3" pitchFamily="18" charset="2"/>
                        </a:rPr>
                        <a:t></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40</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r>
              <a:tr h="727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3399FF"/>
                          </a:solidFill>
                          <a:effectLst/>
                          <a:latin typeface="Arial" charset="0"/>
                          <a:cs typeface="Arial" charset="0"/>
                        </a:rPr>
                        <a:t>III</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rPr>
                        <a:t>IDL</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Wingdings 3" pitchFamily="18" charset="2"/>
                        </a:rPr>
                        <a:t></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sym typeface="Wingdings 3" pitchFamily="18" charset="2"/>
                        </a:rPr>
                        <a:t></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&lt;1</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r>
              <a:tr h="725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3399FF"/>
                          </a:solidFill>
                          <a:effectLst/>
                          <a:latin typeface="Arial" charset="0"/>
                          <a:cs typeface="Arial" charset="0"/>
                        </a:rPr>
                        <a:t>IV</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rPr>
                        <a:t>VLDL</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N/</a:t>
                      </a:r>
                      <a:r>
                        <a:rPr kumimoji="0" lang="en-US" sz="2400" b="1" i="0" u="none" strike="noStrike" cap="none" normalizeH="0" baseline="0" smtClean="0">
                          <a:ln>
                            <a:noFill/>
                          </a:ln>
                          <a:solidFill>
                            <a:schemeClr val="tx1"/>
                          </a:solidFill>
                          <a:effectLst/>
                          <a:latin typeface="Arial" charset="0"/>
                          <a:cs typeface="Arial" charset="0"/>
                          <a:sym typeface="Wingdings 3" pitchFamily="18" charset="2"/>
                        </a:rPr>
                        <a:t></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Arial" charset="0"/>
                          <a:sym typeface="Wingdings 3" pitchFamily="18" charset="2"/>
                        </a:rPr>
                        <a:t></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45</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r>
              <a:tr h="1122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3399FF"/>
                          </a:solidFill>
                          <a:effectLst/>
                          <a:latin typeface="Arial" charset="0"/>
                          <a:cs typeface="Arial" charset="0"/>
                        </a:rPr>
                        <a:t>V</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rPr>
                        <a:t>VLDL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rPr>
                        <a:t>Chylomicron</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Wingdings 3" pitchFamily="18" charset="2"/>
                        </a:rPr>
                        <a:t></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sym typeface="Wingdings 3" pitchFamily="18" charset="2"/>
                        </a:rPr>
                        <a:t></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5</a:t>
                      </a:r>
                    </a:p>
                  </a:txBody>
                  <a:tcPr marT="45712" marB="45712" horzOverflow="overflow">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878013" y="166688"/>
            <a:ext cx="60467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800" b="1" dirty="0">
                <a:solidFill>
                  <a:schemeClr val="tx2">
                    <a:lumMod val="75000"/>
                  </a:schemeClr>
                </a:solidFill>
                <a:latin typeface="Tahoma" pitchFamily="34" charset="0"/>
              </a:rPr>
              <a:t>Cholesterol and </a:t>
            </a:r>
            <a:r>
              <a:rPr lang="en-US" sz="2800" b="1" dirty="0" err="1">
                <a:solidFill>
                  <a:schemeClr val="tx2">
                    <a:lumMod val="75000"/>
                  </a:schemeClr>
                </a:solidFill>
                <a:latin typeface="Tahoma" pitchFamily="34" charset="0"/>
              </a:rPr>
              <a:t>Atheroschlerosis</a:t>
            </a:r>
            <a:endParaRPr lang="en-US" sz="2800" b="1" dirty="0">
              <a:solidFill>
                <a:schemeClr val="tx2">
                  <a:lumMod val="75000"/>
                </a:schemeClr>
              </a:solidFill>
              <a:latin typeface="Tahoma" pitchFamily="34" charset="0"/>
            </a:endParaRPr>
          </a:p>
        </p:txBody>
      </p:sp>
      <p:graphicFrame>
        <p:nvGraphicFramePr>
          <p:cNvPr id="222269" name="Group 61"/>
          <p:cNvGraphicFramePr>
            <a:graphicFrameLocks noGrp="1"/>
          </p:cNvGraphicFramePr>
          <p:nvPr>
            <p:extLst>
              <p:ext uri="{D42A27DB-BD31-4B8C-83A1-F6EECF244321}">
                <p14:modId xmlns:p14="http://schemas.microsoft.com/office/powerpoint/2010/main" xmlns="" val="3547083965"/>
              </p:ext>
            </p:extLst>
          </p:nvPr>
        </p:nvGraphicFramePr>
        <p:xfrm>
          <a:off x="1371600" y="914400"/>
          <a:ext cx="7620000" cy="2590800"/>
        </p:xfrm>
        <a:graphic>
          <a:graphicData uri="http://schemas.openxmlformats.org/drawingml/2006/table">
            <a:tbl>
              <a:tblPr/>
              <a:tblGrid>
                <a:gridCol w="3297115"/>
                <a:gridCol w="4322885"/>
              </a:tblGrid>
              <a:tr h="647700">
                <a:tc gridSpan="2">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rPr>
                        <a:t>Metabolism of Cholesterol</a:t>
                      </a:r>
                    </a:p>
                  </a:txBody>
                  <a:tcPr marT="45705" marB="4570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hMerge="1">
                  <a:txBody>
                    <a:bodyPr/>
                    <a:lstStyle/>
                    <a:p>
                      <a:endParaRPr lang="en-US"/>
                    </a:p>
                  </a:txBody>
                  <a:tcPr/>
                </a:tc>
              </a:tr>
              <a:tr h="64770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rPr>
                        <a:t>Synthesis- 700 mg/day</a:t>
                      </a:r>
                    </a:p>
                  </a:txBody>
                  <a:tcPr marT="45705" marB="4570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rPr>
                        <a:t>Bile acid                     - 500 mg/day</a:t>
                      </a:r>
                    </a:p>
                  </a:txBody>
                  <a:tcPr marT="45705" marB="4570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rPr>
                        <a:t>Diatery    - 300 mg/day</a:t>
                      </a:r>
                    </a:p>
                  </a:txBody>
                  <a:tcPr marT="45705" marB="4570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rPr>
                        <a:t>Cholesterol (faeces) - 500 mg/day</a:t>
                      </a:r>
                    </a:p>
                  </a:txBody>
                  <a:tcPr marT="45705" marB="4570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rPr>
                        <a:t>Total       - 1000 mg/day</a:t>
                      </a:r>
                    </a:p>
                  </a:txBody>
                  <a:tcPr marT="45705" marB="4570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Arial" charset="0"/>
                        </a:rPr>
                        <a:t>Total                           - 1000 mg/day</a:t>
                      </a:r>
                    </a:p>
                  </a:txBody>
                  <a:tcPr marT="45705" marB="4570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bl>
          </a:graphicData>
        </a:graphic>
      </p:graphicFrame>
      <p:sp>
        <p:nvSpPr>
          <p:cNvPr id="29715" name="Rectangle 54"/>
          <p:cNvSpPr>
            <a:spLocks noChangeArrowheads="1"/>
          </p:cNvSpPr>
          <p:nvPr/>
        </p:nvSpPr>
        <p:spPr bwMode="auto">
          <a:xfrm>
            <a:off x="1643063" y="4057650"/>
            <a:ext cx="6413500" cy="1117600"/>
          </a:xfrm>
          <a:prstGeom prst="rect">
            <a:avLst/>
          </a:prstGeom>
          <a:solidFill>
            <a:srgbClr val="CC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120000"/>
              </a:lnSpc>
            </a:pPr>
            <a:r>
              <a:rPr lang="en-US" sz="2800" b="1">
                <a:solidFill>
                  <a:schemeClr val="bg1"/>
                </a:solidFill>
                <a:latin typeface="Arial" charset="0"/>
              </a:rPr>
              <a:t>Serum cholesterol is correlated with </a:t>
            </a:r>
          </a:p>
          <a:p>
            <a:pPr algn="ctr">
              <a:lnSpc>
                <a:spcPct val="120000"/>
              </a:lnSpc>
            </a:pPr>
            <a:r>
              <a:rPr lang="en-US" sz="2800" b="1">
                <a:solidFill>
                  <a:schemeClr val="bg1"/>
                </a:solidFill>
                <a:latin typeface="Arial" charset="0"/>
              </a:rPr>
              <a:t>the incidence of atheroschlerosis</a:t>
            </a: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3352800" y="228600"/>
            <a:ext cx="32004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Pathogenesis</a:t>
            </a:r>
          </a:p>
        </p:txBody>
      </p:sp>
      <p:sp>
        <p:nvSpPr>
          <p:cNvPr id="30723" name="Text Box 3"/>
          <p:cNvSpPr txBox="1">
            <a:spLocks noChangeArrowheads="1"/>
          </p:cNvSpPr>
          <p:nvPr/>
        </p:nvSpPr>
        <p:spPr bwMode="auto">
          <a:xfrm>
            <a:off x="1458913" y="6080125"/>
            <a:ext cx="73040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b="1" i="1" dirty="0">
                <a:latin typeface="Arial Narrow" pitchFamily="34" charset="0"/>
              </a:rPr>
              <a:t>Fig : Foam cell formation-characterize the earliest atherosclerotic lesion</a:t>
            </a:r>
          </a:p>
        </p:txBody>
      </p:sp>
      <p:pic>
        <p:nvPicPr>
          <p:cNvPr id="30724" name="Picture 4" descr="01 copy"/>
          <p:cNvPicPr>
            <a:picLocks noChangeAspect="1" noChangeArrowheads="1"/>
          </p:cNvPicPr>
          <p:nvPr/>
        </p:nvPicPr>
        <p:blipFill>
          <a:blip r:embed="rId3">
            <a:extLst>
              <a:ext uri="{28A0092B-C50C-407E-A947-70E740481C1C}">
                <a14:useLocalDpi xmlns:a14="http://schemas.microsoft.com/office/drawing/2010/main" xmlns="" val="0"/>
              </a:ext>
            </a:extLst>
          </a:blip>
          <a:srcRect t="1515" b="4546"/>
          <a:stretch>
            <a:fillRect/>
          </a:stretch>
        </p:blipFill>
        <p:spPr bwMode="auto">
          <a:xfrm>
            <a:off x="1447800" y="914400"/>
            <a:ext cx="70104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5" name="Rectangle 5"/>
          <p:cNvSpPr>
            <a:spLocks noChangeArrowheads="1"/>
          </p:cNvSpPr>
          <p:nvPr/>
        </p:nvSpPr>
        <p:spPr bwMode="auto">
          <a:xfrm>
            <a:off x="1295400" y="838200"/>
            <a:ext cx="7391400" cy="4800600"/>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ChangeArrowheads="1"/>
          </p:cNvSpPr>
          <p:nvPr/>
        </p:nvSpPr>
        <p:spPr bwMode="auto">
          <a:xfrm>
            <a:off x="11113" y="2211388"/>
            <a:ext cx="1230312" cy="577850"/>
          </a:xfrm>
          <a:prstGeom prst="rect">
            <a:avLst/>
          </a:prstGeom>
          <a:noFill/>
          <a:ln w="12700">
            <a:noFill/>
            <a:miter lim="800000"/>
            <a:headEnd/>
            <a:tailEnd/>
          </a:ln>
          <a:effectLst/>
        </p:spPr>
        <p:txBody>
          <a:bodyPr wrap="none" lIns="90487" tIns="44450" rIns="90487" bIns="44450">
            <a:spAutoFit/>
          </a:bodyPr>
          <a:lstStyle/>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Adhesion</a:t>
            </a:r>
          </a:p>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 Molecule</a:t>
            </a:r>
            <a:endParaRPr lang="en-AU" b="1">
              <a:solidFill>
                <a:schemeClr val="tx2"/>
              </a:solidFill>
              <a:effectLst>
                <a:outerShdw blurRad="38100" dist="38100" dir="2700000" algn="tl">
                  <a:srgbClr val="000000"/>
                </a:outerShdw>
              </a:effectLst>
              <a:latin typeface="Times" charset="0"/>
            </a:endParaRPr>
          </a:p>
        </p:txBody>
      </p:sp>
      <p:sp>
        <p:nvSpPr>
          <p:cNvPr id="301059" name="Line 3"/>
          <p:cNvSpPr>
            <a:spLocks noChangeShapeType="1"/>
          </p:cNvSpPr>
          <p:nvPr/>
        </p:nvSpPr>
        <p:spPr bwMode="auto">
          <a:xfrm rot="13194557" flipV="1">
            <a:off x="692150" y="1841500"/>
            <a:ext cx="0" cy="220663"/>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1748" name="AutoShape 4"/>
          <p:cNvSpPr>
            <a:spLocks noChangeArrowheads="1"/>
          </p:cNvSpPr>
          <p:nvPr/>
        </p:nvSpPr>
        <p:spPr bwMode="auto">
          <a:xfrm>
            <a:off x="3349625" y="2127250"/>
            <a:ext cx="430213" cy="368300"/>
          </a:xfrm>
          <a:prstGeom prst="sun">
            <a:avLst>
              <a:gd name="adj" fmla="val 25000"/>
            </a:avLst>
          </a:prstGeom>
          <a:gradFill rotWithShape="0">
            <a:gsLst>
              <a:gs pos="0">
                <a:srgbClr val="00FFCC"/>
              </a:gs>
              <a:gs pos="100000">
                <a:srgbClr val="000000"/>
              </a:gs>
            </a:gsLst>
            <a:path path="rect">
              <a:fillToRect l="100000" b="100000"/>
            </a:path>
          </a:gradFill>
          <a:ln w="12700">
            <a:solidFill>
              <a:schemeClr val="tx1"/>
            </a:solidFill>
            <a:miter lim="800000"/>
            <a:headEnd/>
            <a:tailEnd/>
          </a:ln>
        </p:spPr>
        <p:txBody>
          <a:bodyPr wrap="none" anchor="ctr"/>
          <a:lstStyle/>
          <a:p>
            <a:endParaRPr lang="en-US"/>
          </a:p>
        </p:txBody>
      </p:sp>
      <p:sp>
        <p:nvSpPr>
          <p:cNvPr id="31749" name="Oval 5"/>
          <p:cNvSpPr>
            <a:spLocks noChangeArrowheads="1"/>
          </p:cNvSpPr>
          <p:nvPr/>
        </p:nvSpPr>
        <p:spPr bwMode="auto">
          <a:xfrm>
            <a:off x="6821488" y="20685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750" name="Oval 6"/>
          <p:cNvSpPr>
            <a:spLocks noChangeArrowheads="1"/>
          </p:cNvSpPr>
          <p:nvPr/>
        </p:nvSpPr>
        <p:spPr bwMode="auto">
          <a:xfrm>
            <a:off x="5702300" y="2087563"/>
            <a:ext cx="938213"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751" name="Oval 7"/>
          <p:cNvSpPr>
            <a:spLocks noChangeArrowheads="1"/>
          </p:cNvSpPr>
          <p:nvPr/>
        </p:nvSpPr>
        <p:spPr bwMode="auto">
          <a:xfrm>
            <a:off x="45656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752" name="Oval 8"/>
          <p:cNvSpPr>
            <a:spLocks noChangeArrowheads="1"/>
          </p:cNvSpPr>
          <p:nvPr/>
        </p:nvSpPr>
        <p:spPr bwMode="auto">
          <a:xfrm>
            <a:off x="3494088" y="2087563"/>
            <a:ext cx="958850"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753" name="Oval 9"/>
          <p:cNvSpPr>
            <a:spLocks noChangeArrowheads="1"/>
          </p:cNvSpPr>
          <p:nvPr/>
        </p:nvSpPr>
        <p:spPr bwMode="auto">
          <a:xfrm>
            <a:off x="152400" y="2087563"/>
            <a:ext cx="89217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754" name="Oval 10"/>
          <p:cNvSpPr>
            <a:spLocks noChangeArrowheads="1"/>
          </p:cNvSpPr>
          <p:nvPr/>
        </p:nvSpPr>
        <p:spPr bwMode="auto">
          <a:xfrm>
            <a:off x="1147763" y="2076450"/>
            <a:ext cx="928687" cy="141288"/>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755" name="Oval 11"/>
          <p:cNvSpPr>
            <a:spLocks noChangeArrowheads="1"/>
          </p:cNvSpPr>
          <p:nvPr/>
        </p:nvSpPr>
        <p:spPr bwMode="auto">
          <a:xfrm>
            <a:off x="2190750" y="2082800"/>
            <a:ext cx="944563" cy="149225"/>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1068" name="Rectangle 12"/>
          <p:cNvSpPr>
            <a:spLocks noChangeArrowheads="1"/>
          </p:cNvSpPr>
          <p:nvPr/>
        </p:nvSpPr>
        <p:spPr bwMode="auto">
          <a:xfrm>
            <a:off x="111125" y="798513"/>
            <a:ext cx="1252538"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Monocyte</a:t>
            </a:r>
          </a:p>
        </p:txBody>
      </p:sp>
      <p:sp>
        <p:nvSpPr>
          <p:cNvPr id="31757" name="Line 13"/>
          <p:cNvSpPr>
            <a:spLocks noChangeShapeType="1"/>
          </p:cNvSpPr>
          <p:nvPr/>
        </p:nvSpPr>
        <p:spPr bwMode="auto">
          <a:xfrm>
            <a:off x="3360738" y="27543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1070" name="Oval 14"/>
          <p:cNvSpPr>
            <a:spLocks noChangeArrowheads="1"/>
          </p:cNvSpPr>
          <p:nvPr/>
        </p:nvSpPr>
        <p:spPr bwMode="auto">
          <a:xfrm>
            <a:off x="1890713" y="1604963"/>
            <a:ext cx="728662"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1071" name="Oval 15"/>
          <p:cNvSpPr>
            <a:spLocks noChangeArrowheads="1"/>
          </p:cNvSpPr>
          <p:nvPr/>
        </p:nvSpPr>
        <p:spPr bwMode="auto">
          <a:xfrm>
            <a:off x="285750" y="1236663"/>
            <a:ext cx="730250" cy="69215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1072" name="Oval 16"/>
          <p:cNvSpPr>
            <a:spLocks noChangeArrowheads="1"/>
          </p:cNvSpPr>
          <p:nvPr/>
        </p:nvSpPr>
        <p:spPr bwMode="auto">
          <a:xfrm>
            <a:off x="476250" y="1490663"/>
            <a:ext cx="330200" cy="184150"/>
          </a:xfrm>
          <a:prstGeom prst="ellipse">
            <a:avLst/>
          </a:prstGeom>
          <a:gradFill rotWithShape="0">
            <a:gsLst>
              <a:gs pos="0">
                <a:schemeClr val="folHlink"/>
              </a:gs>
              <a:gs pos="100000">
                <a:schemeClr val="folHlink">
                  <a:gamma/>
                  <a:shade val="36078"/>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1073" name="Oval 17"/>
          <p:cNvSpPr>
            <a:spLocks noChangeArrowheads="1"/>
          </p:cNvSpPr>
          <p:nvPr/>
        </p:nvSpPr>
        <p:spPr bwMode="auto">
          <a:xfrm>
            <a:off x="2136775" y="1757363"/>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1074" name="Oval 18"/>
          <p:cNvSpPr>
            <a:spLocks noChangeArrowheads="1"/>
          </p:cNvSpPr>
          <p:nvPr/>
        </p:nvSpPr>
        <p:spPr bwMode="auto">
          <a:xfrm>
            <a:off x="3189288" y="1651000"/>
            <a:ext cx="273050" cy="977900"/>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1075" name="Oval 19"/>
          <p:cNvSpPr>
            <a:spLocks noChangeArrowheads="1"/>
          </p:cNvSpPr>
          <p:nvPr/>
        </p:nvSpPr>
        <p:spPr bwMode="auto">
          <a:xfrm rot="16080000">
            <a:off x="3208338" y="2071688"/>
            <a:ext cx="280987" cy="141287"/>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1764" name="Line 20"/>
          <p:cNvSpPr>
            <a:spLocks noChangeShapeType="1"/>
          </p:cNvSpPr>
          <p:nvPr/>
        </p:nvSpPr>
        <p:spPr bwMode="auto">
          <a:xfrm rot="-5400000">
            <a:off x="1566069" y="16502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1765" name="Oval 21"/>
          <p:cNvSpPr>
            <a:spLocks noChangeArrowheads="1"/>
          </p:cNvSpPr>
          <p:nvPr/>
        </p:nvSpPr>
        <p:spPr bwMode="auto">
          <a:xfrm>
            <a:off x="5716588"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766" name="Oval 22"/>
          <p:cNvSpPr>
            <a:spLocks noChangeArrowheads="1"/>
          </p:cNvSpPr>
          <p:nvPr/>
        </p:nvSpPr>
        <p:spPr bwMode="auto">
          <a:xfrm>
            <a:off x="6710363"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767" name="Line 23"/>
          <p:cNvSpPr>
            <a:spLocks noChangeShapeType="1"/>
          </p:cNvSpPr>
          <p:nvPr/>
        </p:nvSpPr>
        <p:spPr bwMode="auto">
          <a:xfrm rot="-5400000">
            <a:off x="2953544" y="16629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1080" name="Rectangle 24"/>
          <p:cNvSpPr>
            <a:spLocks noChangeArrowheads="1"/>
          </p:cNvSpPr>
          <p:nvPr/>
        </p:nvSpPr>
        <p:spPr bwMode="auto">
          <a:xfrm>
            <a:off x="3497263" y="2436813"/>
            <a:ext cx="971550"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MCP-1</a:t>
            </a:r>
          </a:p>
        </p:txBody>
      </p:sp>
      <p:sp>
        <p:nvSpPr>
          <p:cNvPr id="301081" name="Rectangle 25"/>
          <p:cNvSpPr>
            <a:spLocks noChangeArrowheads="1"/>
          </p:cNvSpPr>
          <p:nvPr/>
        </p:nvSpPr>
        <p:spPr bwMode="auto">
          <a:xfrm>
            <a:off x="1993900" y="5602288"/>
            <a:ext cx="182245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Macrophage</a:t>
            </a:r>
          </a:p>
        </p:txBody>
      </p:sp>
      <p:sp>
        <p:nvSpPr>
          <p:cNvPr id="301082" name="Line 26"/>
          <p:cNvSpPr>
            <a:spLocks noChangeShapeType="1"/>
          </p:cNvSpPr>
          <p:nvPr/>
        </p:nvSpPr>
        <p:spPr bwMode="auto">
          <a:xfrm rot="10827137" flipV="1">
            <a:off x="615950" y="2020888"/>
            <a:ext cx="0" cy="1333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1083" name="Line 27"/>
          <p:cNvSpPr>
            <a:spLocks noChangeShapeType="1"/>
          </p:cNvSpPr>
          <p:nvPr/>
        </p:nvSpPr>
        <p:spPr bwMode="auto">
          <a:xfrm rot="8184909" flipV="1">
            <a:off x="554038" y="1852613"/>
            <a:ext cx="0" cy="2222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1084" name="Arc 28"/>
          <p:cNvSpPr>
            <a:spLocks/>
          </p:cNvSpPr>
          <p:nvPr/>
        </p:nvSpPr>
        <p:spPr bwMode="auto">
          <a:xfrm rot="7145646" flipV="1">
            <a:off x="773112" y="2344738"/>
            <a:ext cx="1355725" cy="1974850"/>
          </a:xfrm>
          <a:custGeom>
            <a:avLst/>
            <a:gdLst>
              <a:gd name="G0" fmla="+- 0 0 0"/>
              <a:gd name="G1" fmla="+- 19921 0 0"/>
              <a:gd name="G2" fmla="+- 21600 0 0"/>
              <a:gd name="T0" fmla="*/ 8349 w 17676"/>
              <a:gd name="T1" fmla="*/ 0 h 19921"/>
              <a:gd name="T2" fmla="*/ 17676 w 17676"/>
              <a:gd name="T3" fmla="*/ 7507 h 19921"/>
              <a:gd name="T4" fmla="*/ 0 w 17676"/>
              <a:gd name="T5" fmla="*/ 19921 h 19921"/>
            </a:gdLst>
            <a:ahLst/>
            <a:cxnLst>
              <a:cxn ang="0">
                <a:pos x="T0" y="T1"/>
              </a:cxn>
              <a:cxn ang="0">
                <a:pos x="T2" y="T3"/>
              </a:cxn>
              <a:cxn ang="0">
                <a:pos x="T4" y="T5"/>
              </a:cxn>
            </a:cxnLst>
            <a:rect l="0" t="0" r="r" b="b"/>
            <a:pathLst>
              <a:path w="17676" h="19921" fill="none" extrusionOk="0">
                <a:moveTo>
                  <a:pt x="8349" y="-1"/>
                </a:moveTo>
                <a:cubicBezTo>
                  <a:pt x="12103" y="1573"/>
                  <a:pt x="15336" y="4175"/>
                  <a:pt x="17676" y="7506"/>
                </a:cubicBezTo>
              </a:path>
              <a:path w="17676" h="19921" stroke="0" extrusionOk="0">
                <a:moveTo>
                  <a:pt x="8349" y="-1"/>
                </a:moveTo>
                <a:cubicBezTo>
                  <a:pt x="12103" y="1573"/>
                  <a:pt x="15336" y="4175"/>
                  <a:pt x="17676" y="7506"/>
                </a:cubicBezTo>
                <a:lnTo>
                  <a:pt x="0" y="19921"/>
                </a:lnTo>
                <a:close/>
              </a:path>
            </a:pathLst>
          </a:custGeom>
          <a:noFill/>
          <a:ln w="28575">
            <a:solidFill>
              <a:srgbClr val="FFCC0B"/>
            </a:solidFill>
            <a:round/>
            <a:headEnd type="triangle" w="med" len="med"/>
            <a:tailEnd/>
          </a:ln>
          <a:effectLst>
            <a:outerShdw dist="25400" dir="16200000" algn="ctr" rotWithShape="0">
              <a:schemeClr val="bg2"/>
            </a:outerShdw>
          </a:effectLst>
        </p:spPr>
        <p:txBody>
          <a:bodyPr wrap="none" anchor="ctr"/>
          <a:lstStyle/>
          <a:p>
            <a:pPr>
              <a:defRPr/>
            </a:pPr>
            <a:endParaRPr lang="en-US"/>
          </a:p>
        </p:txBody>
      </p:sp>
      <p:sp>
        <p:nvSpPr>
          <p:cNvPr id="301085" name="Rectangle 29"/>
          <p:cNvSpPr>
            <a:spLocks noChangeArrowheads="1"/>
          </p:cNvSpPr>
          <p:nvPr/>
        </p:nvSpPr>
        <p:spPr bwMode="auto">
          <a:xfrm>
            <a:off x="304800" y="3721100"/>
            <a:ext cx="148590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Cytokines</a:t>
            </a:r>
          </a:p>
        </p:txBody>
      </p:sp>
      <p:sp>
        <p:nvSpPr>
          <p:cNvPr id="301086" name="Arc 30"/>
          <p:cNvSpPr>
            <a:spLocks/>
          </p:cNvSpPr>
          <p:nvPr/>
        </p:nvSpPr>
        <p:spPr bwMode="auto">
          <a:xfrm rot="5134719" flipV="1">
            <a:off x="1636713" y="3322638"/>
            <a:ext cx="1284287" cy="2084387"/>
          </a:xfrm>
          <a:custGeom>
            <a:avLst/>
            <a:gdLst>
              <a:gd name="G0" fmla="+- 0 0 0"/>
              <a:gd name="G1" fmla="+- 21014 0 0"/>
              <a:gd name="G2" fmla="+- 21600 0 0"/>
              <a:gd name="T0" fmla="*/ 4996 w 20612"/>
              <a:gd name="T1" fmla="*/ 0 h 21014"/>
              <a:gd name="T2" fmla="*/ 20612 w 20612"/>
              <a:gd name="T3" fmla="*/ 14557 h 21014"/>
              <a:gd name="T4" fmla="*/ 0 w 20612"/>
              <a:gd name="T5" fmla="*/ 21014 h 21014"/>
            </a:gdLst>
            <a:ahLst/>
            <a:cxnLst>
              <a:cxn ang="0">
                <a:pos x="T0" y="T1"/>
              </a:cxn>
              <a:cxn ang="0">
                <a:pos x="T2" y="T3"/>
              </a:cxn>
              <a:cxn ang="0">
                <a:pos x="T4" y="T5"/>
              </a:cxn>
            </a:cxnLst>
            <a:rect l="0" t="0" r="r" b="b"/>
            <a:pathLst>
              <a:path w="20612" h="21014" fill="none" extrusionOk="0">
                <a:moveTo>
                  <a:pt x="4996" y="-1"/>
                </a:moveTo>
                <a:cubicBezTo>
                  <a:pt x="12403" y="1760"/>
                  <a:pt x="18336" y="7291"/>
                  <a:pt x="20612" y="14556"/>
                </a:cubicBezTo>
              </a:path>
              <a:path w="20612" h="21014" stroke="0" extrusionOk="0">
                <a:moveTo>
                  <a:pt x="4996" y="-1"/>
                </a:moveTo>
                <a:cubicBezTo>
                  <a:pt x="12403" y="1760"/>
                  <a:pt x="18336" y="7291"/>
                  <a:pt x="20612" y="14556"/>
                </a:cubicBezTo>
                <a:lnTo>
                  <a:pt x="0" y="21014"/>
                </a:lnTo>
                <a:close/>
              </a:path>
            </a:pathLst>
          </a:custGeom>
          <a:noFill/>
          <a:ln w="28575">
            <a:solidFill>
              <a:srgbClr val="FFCC0B"/>
            </a:solidFill>
            <a:round/>
            <a:headEnd type="triangle" w="med" len="med"/>
            <a:tailEnd/>
          </a:ln>
          <a:effectLst>
            <a:outerShdw dist="12700" dir="5400000" algn="ctr" rotWithShape="0">
              <a:schemeClr val="bg2"/>
            </a:outerShdw>
          </a:effectLst>
        </p:spPr>
        <p:txBody>
          <a:bodyPr wrap="none" anchor="ctr"/>
          <a:lstStyle/>
          <a:p>
            <a:pPr>
              <a:defRPr/>
            </a:pPr>
            <a:endParaRPr lang="en-US"/>
          </a:p>
        </p:txBody>
      </p:sp>
      <p:sp>
        <p:nvSpPr>
          <p:cNvPr id="31775" name="Line 31"/>
          <p:cNvSpPr>
            <a:spLocks noChangeShapeType="1"/>
          </p:cNvSpPr>
          <p:nvPr/>
        </p:nvSpPr>
        <p:spPr bwMode="auto">
          <a:xfrm>
            <a:off x="3349625" y="391160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1776" name="Line 32"/>
          <p:cNvSpPr>
            <a:spLocks noChangeShapeType="1"/>
          </p:cNvSpPr>
          <p:nvPr/>
        </p:nvSpPr>
        <p:spPr bwMode="auto">
          <a:xfrm rot="-5400000">
            <a:off x="4044157" y="4712493"/>
            <a:ext cx="0" cy="4619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1089" name="Rectangle 33"/>
          <p:cNvSpPr>
            <a:spLocks noChangeArrowheads="1"/>
          </p:cNvSpPr>
          <p:nvPr/>
        </p:nvSpPr>
        <p:spPr bwMode="auto">
          <a:xfrm>
            <a:off x="4062413" y="6097588"/>
            <a:ext cx="2057400" cy="454025"/>
          </a:xfrm>
          <a:prstGeom prst="rect">
            <a:avLst/>
          </a:prstGeom>
          <a:noFill/>
          <a:ln w="12700">
            <a:noFill/>
            <a:miter lim="800000"/>
            <a:headEnd/>
            <a:tailEnd/>
          </a:ln>
          <a:effectLst/>
        </p:spPr>
        <p:txBody>
          <a:bodyPr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Foam Cell</a:t>
            </a:r>
          </a:p>
        </p:txBody>
      </p:sp>
      <p:sp>
        <p:nvSpPr>
          <p:cNvPr id="31778" name="Oval 34"/>
          <p:cNvSpPr>
            <a:spLocks noChangeArrowheads="1"/>
          </p:cNvSpPr>
          <p:nvPr/>
        </p:nvSpPr>
        <p:spPr bwMode="auto">
          <a:xfrm>
            <a:off x="7894638" y="20558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779" name="Oval 35"/>
          <p:cNvSpPr>
            <a:spLocks noChangeArrowheads="1"/>
          </p:cNvSpPr>
          <p:nvPr/>
        </p:nvSpPr>
        <p:spPr bwMode="auto">
          <a:xfrm>
            <a:off x="78168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1092" name="Oval 36"/>
          <p:cNvSpPr>
            <a:spLocks noChangeArrowheads="1"/>
          </p:cNvSpPr>
          <p:nvPr/>
        </p:nvSpPr>
        <p:spPr bwMode="auto">
          <a:xfrm>
            <a:off x="2984500" y="3327400"/>
            <a:ext cx="730250"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1093" name="Oval 37"/>
          <p:cNvSpPr>
            <a:spLocks noChangeArrowheads="1"/>
          </p:cNvSpPr>
          <p:nvPr/>
        </p:nvSpPr>
        <p:spPr bwMode="auto">
          <a:xfrm>
            <a:off x="3232150" y="3479800"/>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grpSp>
        <p:nvGrpSpPr>
          <p:cNvPr id="31782" name="Group 38"/>
          <p:cNvGrpSpPr>
            <a:grpSpLocks/>
          </p:cNvGrpSpPr>
          <p:nvPr/>
        </p:nvGrpSpPr>
        <p:grpSpPr bwMode="auto">
          <a:xfrm>
            <a:off x="4275138" y="4321175"/>
            <a:ext cx="1676400" cy="1617663"/>
            <a:chOff x="3071" y="2722"/>
            <a:chExt cx="1188" cy="1019"/>
          </a:xfrm>
        </p:grpSpPr>
        <p:grpSp>
          <p:nvGrpSpPr>
            <p:cNvPr id="31791" name="Group 39"/>
            <p:cNvGrpSpPr>
              <a:grpSpLocks/>
            </p:cNvGrpSpPr>
            <p:nvPr/>
          </p:nvGrpSpPr>
          <p:grpSpPr bwMode="auto">
            <a:xfrm>
              <a:off x="3071" y="2722"/>
              <a:ext cx="1188" cy="1019"/>
              <a:chOff x="2343" y="2717"/>
              <a:chExt cx="1188" cy="1019"/>
            </a:xfrm>
          </p:grpSpPr>
          <p:sp>
            <p:nvSpPr>
              <p:cNvPr id="31793" name="AutoShape 40"/>
              <p:cNvSpPr>
                <a:spLocks noChangeArrowheads="1"/>
              </p:cNvSpPr>
              <p:nvPr/>
            </p:nvSpPr>
            <p:spPr bwMode="auto">
              <a:xfrm>
                <a:off x="2343" y="2717"/>
                <a:ext cx="1188" cy="1000"/>
              </a:xfrm>
              <a:prstGeom prst="star8">
                <a:avLst>
                  <a:gd name="adj" fmla="val 38250"/>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1794" name="Oval 41"/>
              <p:cNvSpPr>
                <a:spLocks noChangeArrowheads="1"/>
              </p:cNvSpPr>
              <p:nvPr/>
            </p:nvSpPr>
            <p:spPr bwMode="auto">
              <a:xfrm>
                <a:off x="2997" y="3149"/>
                <a:ext cx="321" cy="208"/>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795" name="Oval 42"/>
              <p:cNvSpPr>
                <a:spLocks noChangeArrowheads="1"/>
              </p:cNvSpPr>
              <p:nvPr/>
            </p:nvSpPr>
            <p:spPr bwMode="auto">
              <a:xfrm>
                <a:off x="2527"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796" name="Oval 43"/>
              <p:cNvSpPr>
                <a:spLocks noChangeArrowheads="1"/>
              </p:cNvSpPr>
              <p:nvPr/>
            </p:nvSpPr>
            <p:spPr bwMode="auto">
              <a:xfrm>
                <a:off x="262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797" name="Oval 44"/>
              <p:cNvSpPr>
                <a:spLocks noChangeArrowheads="1"/>
              </p:cNvSpPr>
              <p:nvPr/>
            </p:nvSpPr>
            <p:spPr bwMode="auto">
              <a:xfrm>
                <a:off x="2719" y="309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798" name="Oval 45"/>
              <p:cNvSpPr>
                <a:spLocks noChangeArrowheads="1"/>
              </p:cNvSpPr>
              <p:nvPr/>
            </p:nvSpPr>
            <p:spPr bwMode="auto">
              <a:xfrm>
                <a:off x="2815" y="319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799" name="Oval 46"/>
              <p:cNvSpPr>
                <a:spLocks noChangeArrowheads="1"/>
              </p:cNvSpPr>
              <p:nvPr/>
            </p:nvSpPr>
            <p:spPr bwMode="auto">
              <a:xfrm>
                <a:off x="2911" y="32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00" name="Oval 47"/>
              <p:cNvSpPr>
                <a:spLocks noChangeArrowheads="1"/>
              </p:cNvSpPr>
              <p:nvPr/>
            </p:nvSpPr>
            <p:spPr bwMode="auto">
              <a:xfrm>
                <a:off x="2869" y="277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01" name="Oval 48"/>
              <p:cNvSpPr>
                <a:spLocks noChangeArrowheads="1"/>
              </p:cNvSpPr>
              <p:nvPr/>
            </p:nvSpPr>
            <p:spPr bwMode="auto">
              <a:xfrm>
                <a:off x="2677" y="285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02" name="Oval 49"/>
              <p:cNvSpPr>
                <a:spLocks noChangeArrowheads="1"/>
              </p:cNvSpPr>
              <p:nvPr/>
            </p:nvSpPr>
            <p:spPr bwMode="auto">
              <a:xfrm>
                <a:off x="2421" y="312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03" name="Oval 50"/>
              <p:cNvSpPr>
                <a:spLocks noChangeArrowheads="1"/>
              </p:cNvSpPr>
              <p:nvPr/>
            </p:nvSpPr>
            <p:spPr bwMode="auto">
              <a:xfrm>
                <a:off x="2517" y="322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04" name="Oval 51"/>
              <p:cNvSpPr>
                <a:spLocks noChangeArrowheads="1"/>
              </p:cNvSpPr>
              <p:nvPr/>
            </p:nvSpPr>
            <p:spPr bwMode="auto">
              <a:xfrm>
                <a:off x="2613" y="332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05" name="Oval 52"/>
              <p:cNvSpPr>
                <a:spLocks noChangeArrowheads="1"/>
              </p:cNvSpPr>
              <p:nvPr/>
            </p:nvSpPr>
            <p:spPr bwMode="auto">
              <a:xfrm>
                <a:off x="2709" y="341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06" name="Oval 53"/>
              <p:cNvSpPr>
                <a:spLocks noChangeArrowheads="1"/>
              </p:cNvSpPr>
              <p:nvPr/>
            </p:nvSpPr>
            <p:spPr bwMode="auto">
              <a:xfrm>
                <a:off x="2805" y="351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07" name="Oval 54"/>
              <p:cNvSpPr>
                <a:spLocks noChangeArrowheads="1"/>
              </p:cNvSpPr>
              <p:nvPr/>
            </p:nvSpPr>
            <p:spPr bwMode="auto">
              <a:xfrm>
                <a:off x="245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08" name="Oval 55"/>
              <p:cNvSpPr>
                <a:spLocks noChangeArrowheads="1"/>
              </p:cNvSpPr>
              <p:nvPr/>
            </p:nvSpPr>
            <p:spPr bwMode="auto">
              <a:xfrm>
                <a:off x="2805" y="294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09" name="Oval 56"/>
              <p:cNvSpPr>
                <a:spLocks noChangeArrowheads="1"/>
              </p:cNvSpPr>
              <p:nvPr/>
            </p:nvSpPr>
            <p:spPr bwMode="auto">
              <a:xfrm>
                <a:off x="2603" y="3149"/>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10" name="Oval 57"/>
              <p:cNvSpPr>
                <a:spLocks noChangeArrowheads="1"/>
              </p:cNvSpPr>
              <p:nvPr/>
            </p:nvSpPr>
            <p:spPr bwMode="auto">
              <a:xfrm>
                <a:off x="2901" y="30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11" name="Oval 58"/>
              <p:cNvSpPr>
                <a:spLocks noChangeArrowheads="1"/>
              </p:cNvSpPr>
              <p:nvPr/>
            </p:nvSpPr>
            <p:spPr bwMode="auto">
              <a:xfrm>
                <a:off x="2825" y="272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12" name="Oval 59"/>
              <p:cNvSpPr>
                <a:spLocks noChangeArrowheads="1"/>
              </p:cNvSpPr>
              <p:nvPr/>
            </p:nvSpPr>
            <p:spPr bwMode="auto">
              <a:xfrm>
                <a:off x="2502"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13" name="Oval 60"/>
              <p:cNvSpPr>
                <a:spLocks noChangeArrowheads="1"/>
              </p:cNvSpPr>
              <p:nvPr/>
            </p:nvSpPr>
            <p:spPr bwMode="auto">
              <a:xfrm>
                <a:off x="2677"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14" name="Oval 61"/>
              <p:cNvSpPr>
                <a:spLocks noChangeArrowheads="1"/>
              </p:cNvSpPr>
              <p:nvPr/>
            </p:nvSpPr>
            <p:spPr bwMode="auto">
              <a:xfrm>
                <a:off x="2598" y="287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15" name="Oval 62"/>
              <p:cNvSpPr>
                <a:spLocks noChangeArrowheads="1"/>
              </p:cNvSpPr>
              <p:nvPr/>
            </p:nvSpPr>
            <p:spPr bwMode="auto">
              <a:xfrm>
                <a:off x="2694" y="29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16" name="Oval 63"/>
              <p:cNvSpPr>
                <a:spLocks noChangeArrowheads="1"/>
              </p:cNvSpPr>
              <p:nvPr/>
            </p:nvSpPr>
            <p:spPr bwMode="auto">
              <a:xfrm>
                <a:off x="2790" y="306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17" name="Oval 64"/>
              <p:cNvSpPr>
                <a:spLocks noChangeArrowheads="1"/>
              </p:cNvSpPr>
              <p:nvPr/>
            </p:nvSpPr>
            <p:spPr bwMode="auto">
              <a:xfrm>
                <a:off x="2886" y="316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18" name="Oval 65"/>
              <p:cNvSpPr>
                <a:spLocks noChangeArrowheads="1"/>
              </p:cNvSpPr>
              <p:nvPr/>
            </p:nvSpPr>
            <p:spPr bwMode="auto">
              <a:xfrm>
                <a:off x="2982" y="325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19" name="Oval 66"/>
              <p:cNvSpPr>
                <a:spLocks noChangeArrowheads="1"/>
              </p:cNvSpPr>
              <p:nvPr/>
            </p:nvSpPr>
            <p:spPr bwMode="auto">
              <a:xfrm>
                <a:off x="3078" y="335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20" name="Oval 67"/>
              <p:cNvSpPr>
                <a:spLocks noChangeArrowheads="1"/>
              </p:cNvSpPr>
              <p:nvPr/>
            </p:nvSpPr>
            <p:spPr bwMode="auto">
              <a:xfrm>
                <a:off x="2997" y="280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21" name="Oval 68"/>
              <p:cNvSpPr>
                <a:spLocks noChangeArrowheads="1"/>
              </p:cNvSpPr>
              <p:nvPr/>
            </p:nvSpPr>
            <p:spPr bwMode="auto">
              <a:xfrm>
                <a:off x="3002"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22" name="Oval 69"/>
              <p:cNvSpPr>
                <a:spLocks noChangeArrowheads="1"/>
              </p:cNvSpPr>
              <p:nvPr/>
            </p:nvSpPr>
            <p:spPr bwMode="auto">
              <a:xfrm>
                <a:off x="3179" y="28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23" name="Oval 70"/>
              <p:cNvSpPr>
                <a:spLocks noChangeArrowheads="1"/>
              </p:cNvSpPr>
              <p:nvPr/>
            </p:nvSpPr>
            <p:spPr bwMode="auto">
              <a:xfrm>
                <a:off x="3098"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24" name="Oval 71"/>
              <p:cNvSpPr>
                <a:spLocks noChangeArrowheads="1"/>
              </p:cNvSpPr>
              <p:nvPr/>
            </p:nvSpPr>
            <p:spPr bwMode="auto">
              <a:xfrm>
                <a:off x="3280"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25" name="Oval 72"/>
              <p:cNvSpPr>
                <a:spLocks noChangeArrowheads="1"/>
              </p:cNvSpPr>
              <p:nvPr/>
            </p:nvSpPr>
            <p:spPr bwMode="auto">
              <a:xfrm>
                <a:off x="3222" y="31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26" name="Oval 73"/>
              <p:cNvSpPr>
                <a:spLocks noChangeArrowheads="1"/>
              </p:cNvSpPr>
              <p:nvPr/>
            </p:nvSpPr>
            <p:spPr bwMode="auto">
              <a:xfrm>
                <a:off x="3329" y="309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27" name="Oval 74"/>
              <p:cNvSpPr>
                <a:spLocks noChangeArrowheads="1"/>
              </p:cNvSpPr>
              <p:nvPr/>
            </p:nvSpPr>
            <p:spPr bwMode="auto">
              <a:xfrm>
                <a:off x="3222" y="33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28" name="Oval 75"/>
              <p:cNvSpPr>
                <a:spLocks noChangeArrowheads="1"/>
              </p:cNvSpPr>
              <p:nvPr/>
            </p:nvSpPr>
            <p:spPr bwMode="auto">
              <a:xfrm flipH="1">
                <a:off x="2970" y="3456"/>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29" name="Oval 76"/>
              <p:cNvSpPr>
                <a:spLocks noChangeArrowheads="1"/>
              </p:cNvSpPr>
              <p:nvPr/>
            </p:nvSpPr>
            <p:spPr bwMode="auto">
              <a:xfrm flipH="1">
                <a:off x="2534" y="343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30" name="Oval 77"/>
              <p:cNvSpPr>
                <a:spLocks noChangeArrowheads="1"/>
              </p:cNvSpPr>
              <p:nvPr/>
            </p:nvSpPr>
            <p:spPr bwMode="auto">
              <a:xfrm flipH="1">
                <a:off x="2418" y="3357"/>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31" name="Oval 78"/>
              <p:cNvSpPr>
                <a:spLocks noChangeArrowheads="1"/>
              </p:cNvSpPr>
              <p:nvPr/>
            </p:nvSpPr>
            <p:spPr bwMode="auto">
              <a:xfrm flipH="1">
                <a:off x="2355" y="309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1832" name="Oval 79"/>
              <p:cNvSpPr>
                <a:spLocks noChangeArrowheads="1"/>
              </p:cNvSpPr>
              <p:nvPr/>
            </p:nvSpPr>
            <p:spPr bwMode="auto">
              <a:xfrm>
                <a:off x="2805" y="3373"/>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1792" name="Oval 80"/>
            <p:cNvSpPr>
              <a:spLocks noChangeArrowheads="1"/>
            </p:cNvSpPr>
            <p:nvPr/>
          </p:nvSpPr>
          <p:spPr bwMode="auto">
            <a:xfrm flipH="1">
              <a:off x="3131" y="2895"/>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1783" name="Group 81"/>
          <p:cNvGrpSpPr>
            <a:grpSpLocks/>
          </p:cNvGrpSpPr>
          <p:nvPr/>
        </p:nvGrpSpPr>
        <p:grpSpPr bwMode="auto">
          <a:xfrm>
            <a:off x="2736850" y="4418013"/>
            <a:ext cx="1076325" cy="1184275"/>
            <a:chOff x="3804" y="2890"/>
            <a:chExt cx="763" cy="746"/>
          </a:xfrm>
        </p:grpSpPr>
        <p:sp>
          <p:nvSpPr>
            <p:cNvPr id="31789" name="AutoShape 82"/>
            <p:cNvSpPr>
              <a:spLocks noChangeArrowheads="1"/>
            </p:cNvSpPr>
            <p:nvPr/>
          </p:nvSpPr>
          <p:spPr bwMode="auto">
            <a:xfrm>
              <a:off x="3804" y="2890"/>
              <a:ext cx="763" cy="746"/>
            </a:xfrm>
            <a:prstGeom prst="irregularSeal2">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1790" name="Oval 83"/>
            <p:cNvSpPr>
              <a:spLocks noChangeArrowheads="1"/>
            </p:cNvSpPr>
            <p:nvPr/>
          </p:nvSpPr>
          <p:spPr bwMode="auto">
            <a:xfrm>
              <a:off x="4079" y="3204"/>
              <a:ext cx="241" cy="153"/>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1784" name="Line 84"/>
          <p:cNvSpPr>
            <a:spLocks noChangeShapeType="1"/>
          </p:cNvSpPr>
          <p:nvPr/>
        </p:nvSpPr>
        <p:spPr bwMode="auto">
          <a:xfrm rot="-5400000">
            <a:off x="6269038" y="4899025"/>
            <a:ext cx="0" cy="39370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1785" name="Line 85"/>
          <p:cNvSpPr>
            <a:spLocks noChangeShapeType="1"/>
          </p:cNvSpPr>
          <p:nvPr/>
        </p:nvSpPr>
        <p:spPr bwMode="auto">
          <a:xfrm>
            <a:off x="7567613" y="553085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1142" name="Text Box 86"/>
          <p:cNvSpPr txBox="1">
            <a:spLocks noChangeArrowheads="1"/>
          </p:cNvSpPr>
          <p:nvPr/>
        </p:nvSpPr>
        <p:spPr bwMode="auto">
          <a:xfrm>
            <a:off x="6210300" y="6062663"/>
            <a:ext cx="293370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CELL PROLIFERATION</a:t>
            </a:r>
          </a:p>
          <a:p>
            <a:pPr algn="ctr" eaLnBrk="0" hangingPunct="0">
              <a:defRPr/>
            </a:pPr>
            <a:r>
              <a:rPr lang="en-AU" sz="1800" b="1">
                <a:solidFill>
                  <a:schemeClr val="tx2"/>
                </a:solidFill>
                <a:effectLst>
                  <a:outerShdw blurRad="38100" dist="38100" dir="2700000" algn="tl">
                    <a:srgbClr val="000000"/>
                  </a:outerShdw>
                </a:effectLst>
                <a:latin typeface="Times" charset="0"/>
              </a:rPr>
              <a:t>MATRIX DEGRADATION</a:t>
            </a:r>
          </a:p>
        </p:txBody>
      </p:sp>
      <p:sp>
        <p:nvSpPr>
          <p:cNvPr id="301143" name="Rectangle 87"/>
          <p:cNvSpPr>
            <a:spLocks noChangeArrowheads="1"/>
          </p:cNvSpPr>
          <p:nvPr/>
        </p:nvSpPr>
        <p:spPr bwMode="auto">
          <a:xfrm>
            <a:off x="6146800" y="4794250"/>
            <a:ext cx="295275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GROWTH FACTORS</a:t>
            </a:r>
          </a:p>
          <a:p>
            <a:pPr algn="ctr" eaLnBrk="0" hangingPunct="0">
              <a:defRPr/>
            </a:pPr>
            <a:r>
              <a:rPr lang="en-AU" sz="1800" b="1">
                <a:solidFill>
                  <a:schemeClr val="tx2"/>
                </a:solidFill>
                <a:effectLst>
                  <a:outerShdw blurRad="38100" dist="38100" dir="2700000" algn="tl">
                    <a:srgbClr val="000000"/>
                  </a:outerShdw>
                </a:effectLst>
                <a:latin typeface="Times" charset="0"/>
              </a:rPr>
              <a:t>METALLOPTOTEINASES</a:t>
            </a:r>
            <a:endParaRPr lang="en-AU" sz="2000" b="1">
              <a:solidFill>
                <a:schemeClr val="tx2"/>
              </a:solidFill>
              <a:effectLst>
                <a:outerShdw blurRad="38100" dist="38100" dir="2700000" algn="tl">
                  <a:srgbClr val="000000"/>
                </a:outerShdw>
              </a:effectLst>
              <a:latin typeface="Times" charset="0"/>
            </a:endParaRPr>
          </a:p>
        </p:txBody>
      </p:sp>
      <p:sp>
        <p:nvSpPr>
          <p:cNvPr id="301144" name="Rectangle 88"/>
          <p:cNvSpPr>
            <a:spLocks noChangeArrowheads="1"/>
          </p:cNvSpPr>
          <p:nvPr/>
        </p:nvSpPr>
        <p:spPr bwMode="auto">
          <a:xfrm>
            <a:off x="423863" y="128588"/>
            <a:ext cx="8181975"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rPr>
              <a:t>ATHEROSCLEROSIS IS AN INFLAMMATORY DISEASE</a:t>
            </a: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ChangeArrowheads="1"/>
          </p:cNvSpPr>
          <p:nvPr/>
        </p:nvSpPr>
        <p:spPr bwMode="auto">
          <a:xfrm>
            <a:off x="11113" y="2211388"/>
            <a:ext cx="1230312" cy="577850"/>
          </a:xfrm>
          <a:prstGeom prst="rect">
            <a:avLst/>
          </a:prstGeom>
          <a:noFill/>
          <a:ln w="12700">
            <a:noFill/>
            <a:miter lim="800000"/>
            <a:headEnd/>
            <a:tailEnd/>
          </a:ln>
          <a:effectLst/>
        </p:spPr>
        <p:txBody>
          <a:bodyPr wrap="none" lIns="90487" tIns="44450" rIns="90487" bIns="44450">
            <a:spAutoFit/>
          </a:bodyPr>
          <a:lstStyle/>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Adhesion</a:t>
            </a:r>
          </a:p>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 Molecule</a:t>
            </a:r>
            <a:endParaRPr lang="en-AU" b="1">
              <a:solidFill>
                <a:schemeClr val="tx2"/>
              </a:solidFill>
              <a:effectLst>
                <a:outerShdw blurRad="38100" dist="38100" dir="2700000" algn="tl">
                  <a:srgbClr val="000000"/>
                </a:outerShdw>
              </a:effectLst>
              <a:latin typeface="Times" charset="0"/>
            </a:endParaRPr>
          </a:p>
        </p:txBody>
      </p:sp>
      <p:sp>
        <p:nvSpPr>
          <p:cNvPr id="302083" name="Line 3"/>
          <p:cNvSpPr>
            <a:spLocks noChangeShapeType="1"/>
          </p:cNvSpPr>
          <p:nvPr/>
        </p:nvSpPr>
        <p:spPr bwMode="auto">
          <a:xfrm rot="13194557" flipV="1">
            <a:off x="692150" y="1841500"/>
            <a:ext cx="0" cy="220663"/>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2772" name="AutoShape 4"/>
          <p:cNvSpPr>
            <a:spLocks noChangeArrowheads="1"/>
          </p:cNvSpPr>
          <p:nvPr/>
        </p:nvSpPr>
        <p:spPr bwMode="auto">
          <a:xfrm>
            <a:off x="3349625" y="2127250"/>
            <a:ext cx="430213" cy="368300"/>
          </a:xfrm>
          <a:prstGeom prst="sun">
            <a:avLst>
              <a:gd name="adj" fmla="val 25000"/>
            </a:avLst>
          </a:prstGeom>
          <a:gradFill rotWithShape="0">
            <a:gsLst>
              <a:gs pos="0">
                <a:srgbClr val="00FFCC"/>
              </a:gs>
              <a:gs pos="100000">
                <a:srgbClr val="000000"/>
              </a:gs>
            </a:gsLst>
            <a:path path="rect">
              <a:fillToRect l="100000" b="100000"/>
            </a:path>
          </a:gradFill>
          <a:ln w="12700">
            <a:solidFill>
              <a:schemeClr val="tx1"/>
            </a:solidFill>
            <a:miter lim="800000"/>
            <a:headEnd/>
            <a:tailEnd/>
          </a:ln>
        </p:spPr>
        <p:txBody>
          <a:bodyPr wrap="none" anchor="ctr"/>
          <a:lstStyle/>
          <a:p>
            <a:endParaRPr lang="en-US"/>
          </a:p>
        </p:txBody>
      </p:sp>
      <p:sp>
        <p:nvSpPr>
          <p:cNvPr id="32773" name="Oval 5"/>
          <p:cNvSpPr>
            <a:spLocks noChangeArrowheads="1"/>
          </p:cNvSpPr>
          <p:nvPr/>
        </p:nvSpPr>
        <p:spPr bwMode="auto">
          <a:xfrm>
            <a:off x="6821488" y="20685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774" name="Oval 6"/>
          <p:cNvSpPr>
            <a:spLocks noChangeArrowheads="1"/>
          </p:cNvSpPr>
          <p:nvPr/>
        </p:nvSpPr>
        <p:spPr bwMode="auto">
          <a:xfrm>
            <a:off x="5702300" y="2087563"/>
            <a:ext cx="938213"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775" name="Oval 7"/>
          <p:cNvSpPr>
            <a:spLocks noChangeArrowheads="1"/>
          </p:cNvSpPr>
          <p:nvPr/>
        </p:nvSpPr>
        <p:spPr bwMode="auto">
          <a:xfrm>
            <a:off x="45656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776" name="Oval 8"/>
          <p:cNvSpPr>
            <a:spLocks noChangeArrowheads="1"/>
          </p:cNvSpPr>
          <p:nvPr/>
        </p:nvSpPr>
        <p:spPr bwMode="auto">
          <a:xfrm>
            <a:off x="3494088" y="2087563"/>
            <a:ext cx="958850"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777" name="Oval 9"/>
          <p:cNvSpPr>
            <a:spLocks noChangeArrowheads="1"/>
          </p:cNvSpPr>
          <p:nvPr/>
        </p:nvSpPr>
        <p:spPr bwMode="auto">
          <a:xfrm>
            <a:off x="152400" y="2087563"/>
            <a:ext cx="89217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778" name="Oval 10"/>
          <p:cNvSpPr>
            <a:spLocks noChangeArrowheads="1"/>
          </p:cNvSpPr>
          <p:nvPr/>
        </p:nvSpPr>
        <p:spPr bwMode="auto">
          <a:xfrm>
            <a:off x="1147763" y="2076450"/>
            <a:ext cx="928687" cy="141288"/>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779" name="Oval 11"/>
          <p:cNvSpPr>
            <a:spLocks noChangeArrowheads="1"/>
          </p:cNvSpPr>
          <p:nvPr/>
        </p:nvSpPr>
        <p:spPr bwMode="auto">
          <a:xfrm>
            <a:off x="2190750" y="2082800"/>
            <a:ext cx="944563" cy="149225"/>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2092" name="Rectangle 12"/>
          <p:cNvSpPr>
            <a:spLocks noChangeArrowheads="1"/>
          </p:cNvSpPr>
          <p:nvPr/>
        </p:nvSpPr>
        <p:spPr bwMode="auto">
          <a:xfrm>
            <a:off x="111125" y="798513"/>
            <a:ext cx="1252538"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Monocyte</a:t>
            </a:r>
          </a:p>
        </p:txBody>
      </p:sp>
      <p:sp>
        <p:nvSpPr>
          <p:cNvPr id="32781" name="Line 13"/>
          <p:cNvSpPr>
            <a:spLocks noChangeShapeType="1"/>
          </p:cNvSpPr>
          <p:nvPr/>
        </p:nvSpPr>
        <p:spPr bwMode="auto">
          <a:xfrm>
            <a:off x="3360738" y="27543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2094" name="Oval 14"/>
          <p:cNvSpPr>
            <a:spLocks noChangeArrowheads="1"/>
          </p:cNvSpPr>
          <p:nvPr/>
        </p:nvSpPr>
        <p:spPr bwMode="auto">
          <a:xfrm>
            <a:off x="1890713" y="1604963"/>
            <a:ext cx="728662"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2095" name="Oval 15"/>
          <p:cNvSpPr>
            <a:spLocks noChangeArrowheads="1"/>
          </p:cNvSpPr>
          <p:nvPr/>
        </p:nvSpPr>
        <p:spPr bwMode="auto">
          <a:xfrm>
            <a:off x="285750" y="1236663"/>
            <a:ext cx="730250" cy="69215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2096" name="Oval 16"/>
          <p:cNvSpPr>
            <a:spLocks noChangeArrowheads="1"/>
          </p:cNvSpPr>
          <p:nvPr/>
        </p:nvSpPr>
        <p:spPr bwMode="auto">
          <a:xfrm>
            <a:off x="476250" y="1490663"/>
            <a:ext cx="330200" cy="184150"/>
          </a:xfrm>
          <a:prstGeom prst="ellipse">
            <a:avLst/>
          </a:prstGeom>
          <a:gradFill rotWithShape="0">
            <a:gsLst>
              <a:gs pos="0">
                <a:schemeClr val="folHlink"/>
              </a:gs>
              <a:gs pos="100000">
                <a:schemeClr val="folHlink">
                  <a:gamma/>
                  <a:shade val="36078"/>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2097" name="Oval 17"/>
          <p:cNvSpPr>
            <a:spLocks noChangeArrowheads="1"/>
          </p:cNvSpPr>
          <p:nvPr/>
        </p:nvSpPr>
        <p:spPr bwMode="auto">
          <a:xfrm>
            <a:off x="2136775" y="1757363"/>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2098" name="Oval 18"/>
          <p:cNvSpPr>
            <a:spLocks noChangeArrowheads="1"/>
          </p:cNvSpPr>
          <p:nvPr/>
        </p:nvSpPr>
        <p:spPr bwMode="auto">
          <a:xfrm>
            <a:off x="3189288" y="1651000"/>
            <a:ext cx="273050" cy="977900"/>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2099" name="Oval 19"/>
          <p:cNvSpPr>
            <a:spLocks noChangeArrowheads="1"/>
          </p:cNvSpPr>
          <p:nvPr/>
        </p:nvSpPr>
        <p:spPr bwMode="auto">
          <a:xfrm rot="16080000">
            <a:off x="3208338" y="2071688"/>
            <a:ext cx="280987" cy="141287"/>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2788" name="Line 20"/>
          <p:cNvSpPr>
            <a:spLocks noChangeShapeType="1"/>
          </p:cNvSpPr>
          <p:nvPr/>
        </p:nvSpPr>
        <p:spPr bwMode="auto">
          <a:xfrm>
            <a:off x="5608638" y="1717675"/>
            <a:ext cx="0" cy="7286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2101" name="Rectangle 21"/>
          <p:cNvSpPr>
            <a:spLocks noChangeArrowheads="1"/>
          </p:cNvSpPr>
          <p:nvPr/>
        </p:nvSpPr>
        <p:spPr bwMode="auto">
          <a:xfrm>
            <a:off x="5254625" y="1358900"/>
            <a:ext cx="70802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LDL</a:t>
            </a:r>
          </a:p>
        </p:txBody>
      </p:sp>
      <p:sp>
        <p:nvSpPr>
          <p:cNvPr id="302102" name="Rectangle 22"/>
          <p:cNvSpPr>
            <a:spLocks noChangeArrowheads="1"/>
          </p:cNvSpPr>
          <p:nvPr/>
        </p:nvSpPr>
        <p:spPr bwMode="auto">
          <a:xfrm>
            <a:off x="5257800" y="2492375"/>
            <a:ext cx="70802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LDL</a:t>
            </a:r>
            <a:endParaRPr lang="en-AU" sz="1800" b="1">
              <a:solidFill>
                <a:srgbClr val="FFCC00"/>
              </a:solidFill>
              <a:effectLst>
                <a:outerShdw blurRad="38100" dist="38100" dir="2700000" algn="tl">
                  <a:srgbClr val="000000"/>
                </a:outerShdw>
              </a:effectLst>
              <a:latin typeface="Times" charset="0"/>
            </a:endParaRPr>
          </a:p>
        </p:txBody>
      </p:sp>
      <p:sp>
        <p:nvSpPr>
          <p:cNvPr id="32791" name="Line 23"/>
          <p:cNvSpPr>
            <a:spLocks noChangeShapeType="1"/>
          </p:cNvSpPr>
          <p:nvPr/>
        </p:nvSpPr>
        <p:spPr bwMode="auto">
          <a:xfrm rot="-5400000">
            <a:off x="1566069" y="16502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2792" name="Oval 24"/>
          <p:cNvSpPr>
            <a:spLocks noChangeArrowheads="1"/>
          </p:cNvSpPr>
          <p:nvPr/>
        </p:nvSpPr>
        <p:spPr bwMode="auto">
          <a:xfrm>
            <a:off x="5716588"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793" name="Oval 25"/>
          <p:cNvSpPr>
            <a:spLocks noChangeArrowheads="1"/>
          </p:cNvSpPr>
          <p:nvPr/>
        </p:nvSpPr>
        <p:spPr bwMode="auto">
          <a:xfrm>
            <a:off x="6710363"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794" name="Line 26"/>
          <p:cNvSpPr>
            <a:spLocks noChangeShapeType="1"/>
          </p:cNvSpPr>
          <p:nvPr/>
        </p:nvSpPr>
        <p:spPr bwMode="auto">
          <a:xfrm rot="-5400000">
            <a:off x="2953544" y="16629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2107" name="Rectangle 27"/>
          <p:cNvSpPr>
            <a:spLocks noChangeArrowheads="1"/>
          </p:cNvSpPr>
          <p:nvPr/>
        </p:nvSpPr>
        <p:spPr bwMode="auto">
          <a:xfrm>
            <a:off x="3497263" y="2436813"/>
            <a:ext cx="971550"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MCP-1</a:t>
            </a:r>
          </a:p>
        </p:txBody>
      </p:sp>
      <p:sp>
        <p:nvSpPr>
          <p:cNvPr id="302108" name="Rectangle 28"/>
          <p:cNvSpPr>
            <a:spLocks noChangeArrowheads="1"/>
          </p:cNvSpPr>
          <p:nvPr/>
        </p:nvSpPr>
        <p:spPr bwMode="auto">
          <a:xfrm>
            <a:off x="1993900" y="5602288"/>
            <a:ext cx="182245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Macrophage</a:t>
            </a:r>
          </a:p>
        </p:txBody>
      </p:sp>
      <p:sp>
        <p:nvSpPr>
          <p:cNvPr id="302109" name="Rectangle 29"/>
          <p:cNvSpPr>
            <a:spLocks noChangeArrowheads="1"/>
          </p:cNvSpPr>
          <p:nvPr/>
        </p:nvSpPr>
        <p:spPr bwMode="auto">
          <a:xfrm>
            <a:off x="4568825" y="3311525"/>
            <a:ext cx="209867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MODIFIED LDL</a:t>
            </a:r>
            <a:endParaRPr lang="en-AU" sz="1800" b="1">
              <a:solidFill>
                <a:srgbClr val="FFCC00"/>
              </a:solidFill>
              <a:effectLst>
                <a:outerShdw blurRad="38100" dist="38100" dir="2700000" algn="tl">
                  <a:srgbClr val="000000"/>
                </a:outerShdw>
              </a:effectLst>
              <a:latin typeface="Times" charset="0"/>
            </a:endParaRPr>
          </a:p>
        </p:txBody>
      </p:sp>
      <p:sp>
        <p:nvSpPr>
          <p:cNvPr id="302110" name="Line 30"/>
          <p:cNvSpPr>
            <a:spLocks noChangeShapeType="1"/>
          </p:cNvSpPr>
          <p:nvPr/>
        </p:nvSpPr>
        <p:spPr bwMode="auto">
          <a:xfrm rot="10827137" flipV="1">
            <a:off x="615950" y="2020888"/>
            <a:ext cx="0" cy="1333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2111" name="Line 31"/>
          <p:cNvSpPr>
            <a:spLocks noChangeShapeType="1"/>
          </p:cNvSpPr>
          <p:nvPr/>
        </p:nvSpPr>
        <p:spPr bwMode="auto">
          <a:xfrm rot="8184909" flipV="1">
            <a:off x="554038" y="1852613"/>
            <a:ext cx="0" cy="2222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2112" name="Arc 32"/>
          <p:cNvSpPr>
            <a:spLocks/>
          </p:cNvSpPr>
          <p:nvPr/>
        </p:nvSpPr>
        <p:spPr bwMode="auto">
          <a:xfrm rot="7145646" flipV="1">
            <a:off x="773112" y="2344738"/>
            <a:ext cx="1355725" cy="1974850"/>
          </a:xfrm>
          <a:custGeom>
            <a:avLst/>
            <a:gdLst>
              <a:gd name="G0" fmla="+- 0 0 0"/>
              <a:gd name="G1" fmla="+- 19921 0 0"/>
              <a:gd name="G2" fmla="+- 21600 0 0"/>
              <a:gd name="T0" fmla="*/ 8349 w 17676"/>
              <a:gd name="T1" fmla="*/ 0 h 19921"/>
              <a:gd name="T2" fmla="*/ 17676 w 17676"/>
              <a:gd name="T3" fmla="*/ 7507 h 19921"/>
              <a:gd name="T4" fmla="*/ 0 w 17676"/>
              <a:gd name="T5" fmla="*/ 19921 h 19921"/>
            </a:gdLst>
            <a:ahLst/>
            <a:cxnLst>
              <a:cxn ang="0">
                <a:pos x="T0" y="T1"/>
              </a:cxn>
              <a:cxn ang="0">
                <a:pos x="T2" y="T3"/>
              </a:cxn>
              <a:cxn ang="0">
                <a:pos x="T4" y="T5"/>
              </a:cxn>
            </a:cxnLst>
            <a:rect l="0" t="0" r="r" b="b"/>
            <a:pathLst>
              <a:path w="17676" h="19921" fill="none" extrusionOk="0">
                <a:moveTo>
                  <a:pt x="8349" y="-1"/>
                </a:moveTo>
                <a:cubicBezTo>
                  <a:pt x="12103" y="1573"/>
                  <a:pt x="15336" y="4175"/>
                  <a:pt x="17676" y="7506"/>
                </a:cubicBezTo>
              </a:path>
              <a:path w="17676" h="19921" stroke="0" extrusionOk="0">
                <a:moveTo>
                  <a:pt x="8349" y="-1"/>
                </a:moveTo>
                <a:cubicBezTo>
                  <a:pt x="12103" y="1573"/>
                  <a:pt x="15336" y="4175"/>
                  <a:pt x="17676" y="7506"/>
                </a:cubicBezTo>
                <a:lnTo>
                  <a:pt x="0" y="19921"/>
                </a:lnTo>
                <a:close/>
              </a:path>
            </a:pathLst>
          </a:custGeom>
          <a:noFill/>
          <a:ln w="28575">
            <a:solidFill>
              <a:srgbClr val="FFCC0B"/>
            </a:solidFill>
            <a:round/>
            <a:headEnd type="triangle" w="med" len="med"/>
            <a:tailEnd/>
          </a:ln>
          <a:effectLst>
            <a:outerShdw dist="25400" dir="16200000" algn="ctr" rotWithShape="0">
              <a:schemeClr val="bg2"/>
            </a:outerShdw>
          </a:effectLst>
        </p:spPr>
        <p:txBody>
          <a:bodyPr wrap="none" anchor="ctr"/>
          <a:lstStyle/>
          <a:p>
            <a:pPr>
              <a:defRPr/>
            </a:pPr>
            <a:endParaRPr lang="en-US"/>
          </a:p>
        </p:txBody>
      </p:sp>
      <p:sp>
        <p:nvSpPr>
          <p:cNvPr id="302113" name="Rectangle 33"/>
          <p:cNvSpPr>
            <a:spLocks noChangeArrowheads="1"/>
          </p:cNvSpPr>
          <p:nvPr/>
        </p:nvSpPr>
        <p:spPr bwMode="auto">
          <a:xfrm>
            <a:off x="304800" y="3721100"/>
            <a:ext cx="148590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Cytokines</a:t>
            </a:r>
          </a:p>
        </p:txBody>
      </p:sp>
      <p:sp>
        <p:nvSpPr>
          <p:cNvPr id="302114" name="Arc 34"/>
          <p:cNvSpPr>
            <a:spLocks/>
          </p:cNvSpPr>
          <p:nvPr/>
        </p:nvSpPr>
        <p:spPr bwMode="auto">
          <a:xfrm rot="5134719" flipV="1">
            <a:off x="1636713" y="3322638"/>
            <a:ext cx="1284287" cy="2084387"/>
          </a:xfrm>
          <a:custGeom>
            <a:avLst/>
            <a:gdLst>
              <a:gd name="G0" fmla="+- 0 0 0"/>
              <a:gd name="G1" fmla="+- 21014 0 0"/>
              <a:gd name="G2" fmla="+- 21600 0 0"/>
              <a:gd name="T0" fmla="*/ 4996 w 20612"/>
              <a:gd name="T1" fmla="*/ 0 h 21014"/>
              <a:gd name="T2" fmla="*/ 20612 w 20612"/>
              <a:gd name="T3" fmla="*/ 14557 h 21014"/>
              <a:gd name="T4" fmla="*/ 0 w 20612"/>
              <a:gd name="T5" fmla="*/ 21014 h 21014"/>
            </a:gdLst>
            <a:ahLst/>
            <a:cxnLst>
              <a:cxn ang="0">
                <a:pos x="T0" y="T1"/>
              </a:cxn>
              <a:cxn ang="0">
                <a:pos x="T2" y="T3"/>
              </a:cxn>
              <a:cxn ang="0">
                <a:pos x="T4" y="T5"/>
              </a:cxn>
            </a:cxnLst>
            <a:rect l="0" t="0" r="r" b="b"/>
            <a:pathLst>
              <a:path w="20612" h="21014" fill="none" extrusionOk="0">
                <a:moveTo>
                  <a:pt x="4996" y="-1"/>
                </a:moveTo>
                <a:cubicBezTo>
                  <a:pt x="12403" y="1760"/>
                  <a:pt x="18336" y="7291"/>
                  <a:pt x="20612" y="14556"/>
                </a:cubicBezTo>
              </a:path>
              <a:path w="20612" h="21014" stroke="0" extrusionOk="0">
                <a:moveTo>
                  <a:pt x="4996" y="-1"/>
                </a:moveTo>
                <a:cubicBezTo>
                  <a:pt x="12403" y="1760"/>
                  <a:pt x="18336" y="7291"/>
                  <a:pt x="20612" y="14556"/>
                </a:cubicBezTo>
                <a:lnTo>
                  <a:pt x="0" y="21014"/>
                </a:lnTo>
                <a:close/>
              </a:path>
            </a:pathLst>
          </a:custGeom>
          <a:noFill/>
          <a:ln w="28575">
            <a:solidFill>
              <a:srgbClr val="FFCC0B"/>
            </a:solidFill>
            <a:round/>
            <a:headEnd type="triangle" w="med" len="med"/>
            <a:tailEnd/>
          </a:ln>
          <a:effectLst>
            <a:outerShdw dist="12700" dir="5400000" algn="ctr" rotWithShape="0">
              <a:schemeClr val="bg2"/>
            </a:outerShdw>
          </a:effectLst>
        </p:spPr>
        <p:txBody>
          <a:bodyPr wrap="none" anchor="ctr"/>
          <a:lstStyle/>
          <a:p>
            <a:pPr>
              <a:defRPr/>
            </a:pPr>
            <a:endParaRPr lang="en-US"/>
          </a:p>
        </p:txBody>
      </p:sp>
      <p:sp>
        <p:nvSpPr>
          <p:cNvPr id="32803" name="Line 35"/>
          <p:cNvSpPr>
            <a:spLocks noChangeShapeType="1"/>
          </p:cNvSpPr>
          <p:nvPr/>
        </p:nvSpPr>
        <p:spPr bwMode="auto">
          <a:xfrm>
            <a:off x="3349625" y="391160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2804" name="Line 36"/>
          <p:cNvSpPr>
            <a:spLocks noChangeShapeType="1"/>
          </p:cNvSpPr>
          <p:nvPr/>
        </p:nvSpPr>
        <p:spPr bwMode="auto">
          <a:xfrm rot="-5400000">
            <a:off x="4044157" y="4712493"/>
            <a:ext cx="0" cy="4619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2805" name="Line 37"/>
          <p:cNvSpPr>
            <a:spLocks noChangeShapeType="1"/>
          </p:cNvSpPr>
          <p:nvPr/>
        </p:nvSpPr>
        <p:spPr bwMode="auto">
          <a:xfrm>
            <a:off x="5608638" y="28305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2118" name="Rectangle 38"/>
          <p:cNvSpPr>
            <a:spLocks noChangeArrowheads="1"/>
          </p:cNvSpPr>
          <p:nvPr/>
        </p:nvSpPr>
        <p:spPr bwMode="auto">
          <a:xfrm>
            <a:off x="4062413" y="6097588"/>
            <a:ext cx="2057400" cy="454025"/>
          </a:xfrm>
          <a:prstGeom prst="rect">
            <a:avLst/>
          </a:prstGeom>
          <a:noFill/>
          <a:ln w="12700">
            <a:noFill/>
            <a:miter lim="800000"/>
            <a:headEnd/>
            <a:tailEnd/>
          </a:ln>
          <a:effectLst/>
        </p:spPr>
        <p:txBody>
          <a:bodyPr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Foam Cell</a:t>
            </a:r>
          </a:p>
        </p:txBody>
      </p:sp>
      <p:sp>
        <p:nvSpPr>
          <p:cNvPr id="32807" name="Oval 39"/>
          <p:cNvSpPr>
            <a:spLocks noChangeArrowheads="1"/>
          </p:cNvSpPr>
          <p:nvPr/>
        </p:nvSpPr>
        <p:spPr bwMode="auto">
          <a:xfrm>
            <a:off x="7894638" y="20558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08" name="Oval 40"/>
          <p:cNvSpPr>
            <a:spLocks noChangeArrowheads="1"/>
          </p:cNvSpPr>
          <p:nvPr/>
        </p:nvSpPr>
        <p:spPr bwMode="auto">
          <a:xfrm>
            <a:off x="78168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09" name="Arc 41"/>
          <p:cNvSpPr>
            <a:spLocks/>
          </p:cNvSpPr>
          <p:nvPr/>
        </p:nvSpPr>
        <p:spPr bwMode="auto">
          <a:xfrm flipH="1" flipV="1">
            <a:off x="3925888" y="2835275"/>
            <a:ext cx="758825" cy="617538"/>
          </a:xfrm>
          <a:custGeom>
            <a:avLst/>
            <a:gdLst>
              <a:gd name="T0" fmla="*/ 0 w 21600"/>
              <a:gd name="T1" fmla="*/ 0 h 23625"/>
              <a:gd name="T2" fmla="*/ 755452 w 21600"/>
              <a:gd name="T3" fmla="*/ 617538 h 23625"/>
              <a:gd name="T4" fmla="*/ 0 w 21600"/>
              <a:gd name="T5" fmla="*/ 564606 h 23625"/>
              <a:gd name="T6" fmla="*/ 0 60000 65536"/>
              <a:gd name="T7" fmla="*/ 0 60000 65536"/>
              <a:gd name="T8" fmla="*/ 0 60000 65536"/>
              <a:gd name="T9" fmla="*/ 0 w 21600"/>
              <a:gd name="T10" fmla="*/ 0 h 23625"/>
              <a:gd name="T11" fmla="*/ 21600 w 21600"/>
              <a:gd name="T12" fmla="*/ 23625 h 23625"/>
            </a:gdLst>
            <a:ahLst/>
            <a:cxnLst>
              <a:cxn ang="T6">
                <a:pos x="T0" y="T1"/>
              </a:cxn>
              <a:cxn ang="T7">
                <a:pos x="T2" y="T3"/>
              </a:cxn>
              <a:cxn ang="T8">
                <a:pos x="T4" y="T5"/>
              </a:cxn>
            </a:cxnLst>
            <a:rect l="T9" t="T10" r="T11" b="T12"/>
            <a:pathLst>
              <a:path w="21600" h="23625" fill="none" extrusionOk="0">
                <a:moveTo>
                  <a:pt x="-1" y="0"/>
                </a:moveTo>
                <a:cubicBezTo>
                  <a:pt x="11929" y="0"/>
                  <a:pt x="21600" y="9670"/>
                  <a:pt x="21600" y="21600"/>
                </a:cubicBezTo>
                <a:cubicBezTo>
                  <a:pt x="21600" y="22276"/>
                  <a:pt x="21568" y="22951"/>
                  <a:pt x="21504" y="23625"/>
                </a:cubicBezTo>
              </a:path>
              <a:path w="21600" h="23625" stroke="0" extrusionOk="0">
                <a:moveTo>
                  <a:pt x="-1" y="0"/>
                </a:moveTo>
                <a:cubicBezTo>
                  <a:pt x="11929" y="0"/>
                  <a:pt x="21600" y="9670"/>
                  <a:pt x="21600" y="21600"/>
                </a:cubicBezTo>
                <a:cubicBezTo>
                  <a:pt x="21600" y="22276"/>
                  <a:pt x="21568" y="22951"/>
                  <a:pt x="21504" y="23625"/>
                </a:cubicBezTo>
                <a:lnTo>
                  <a:pt x="0" y="21600"/>
                </a:lnTo>
                <a:close/>
              </a:path>
            </a:pathLst>
          </a:custGeom>
          <a:noFill/>
          <a:ln w="28575">
            <a:solidFill>
              <a:srgbClr val="FFCC0B"/>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2122" name="Oval 42"/>
          <p:cNvSpPr>
            <a:spLocks noChangeArrowheads="1"/>
          </p:cNvSpPr>
          <p:nvPr/>
        </p:nvSpPr>
        <p:spPr bwMode="auto">
          <a:xfrm>
            <a:off x="2984500" y="3327400"/>
            <a:ext cx="730250"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2123" name="Oval 43"/>
          <p:cNvSpPr>
            <a:spLocks noChangeArrowheads="1"/>
          </p:cNvSpPr>
          <p:nvPr/>
        </p:nvSpPr>
        <p:spPr bwMode="auto">
          <a:xfrm>
            <a:off x="3232150" y="3479800"/>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grpSp>
        <p:nvGrpSpPr>
          <p:cNvPr id="32812" name="Group 44"/>
          <p:cNvGrpSpPr>
            <a:grpSpLocks/>
          </p:cNvGrpSpPr>
          <p:nvPr/>
        </p:nvGrpSpPr>
        <p:grpSpPr bwMode="auto">
          <a:xfrm>
            <a:off x="4275138" y="4321175"/>
            <a:ext cx="1676400" cy="1617663"/>
            <a:chOff x="3071" y="2722"/>
            <a:chExt cx="1188" cy="1019"/>
          </a:xfrm>
        </p:grpSpPr>
        <p:grpSp>
          <p:nvGrpSpPr>
            <p:cNvPr id="32823" name="Group 45"/>
            <p:cNvGrpSpPr>
              <a:grpSpLocks/>
            </p:cNvGrpSpPr>
            <p:nvPr/>
          </p:nvGrpSpPr>
          <p:grpSpPr bwMode="auto">
            <a:xfrm>
              <a:off x="3071" y="2722"/>
              <a:ext cx="1188" cy="1019"/>
              <a:chOff x="2343" y="2717"/>
              <a:chExt cx="1188" cy="1019"/>
            </a:xfrm>
          </p:grpSpPr>
          <p:sp>
            <p:nvSpPr>
              <p:cNvPr id="32825" name="AutoShape 46"/>
              <p:cNvSpPr>
                <a:spLocks noChangeArrowheads="1"/>
              </p:cNvSpPr>
              <p:nvPr/>
            </p:nvSpPr>
            <p:spPr bwMode="auto">
              <a:xfrm>
                <a:off x="2343" y="2717"/>
                <a:ext cx="1188" cy="1000"/>
              </a:xfrm>
              <a:prstGeom prst="star8">
                <a:avLst>
                  <a:gd name="adj" fmla="val 38250"/>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2826" name="Oval 47"/>
              <p:cNvSpPr>
                <a:spLocks noChangeArrowheads="1"/>
              </p:cNvSpPr>
              <p:nvPr/>
            </p:nvSpPr>
            <p:spPr bwMode="auto">
              <a:xfrm>
                <a:off x="2997" y="3149"/>
                <a:ext cx="321" cy="208"/>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27" name="Oval 48"/>
              <p:cNvSpPr>
                <a:spLocks noChangeArrowheads="1"/>
              </p:cNvSpPr>
              <p:nvPr/>
            </p:nvSpPr>
            <p:spPr bwMode="auto">
              <a:xfrm>
                <a:off x="2527"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28" name="Oval 49"/>
              <p:cNvSpPr>
                <a:spLocks noChangeArrowheads="1"/>
              </p:cNvSpPr>
              <p:nvPr/>
            </p:nvSpPr>
            <p:spPr bwMode="auto">
              <a:xfrm>
                <a:off x="262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29" name="Oval 50"/>
              <p:cNvSpPr>
                <a:spLocks noChangeArrowheads="1"/>
              </p:cNvSpPr>
              <p:nvPr/>
            </p:nvSpPr>
            <p:spPr bwMode="auto">
              <a:xfrm>
                <a:off x="2719" y="309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30" name="Oval 51"/>
              <p:cNvSpPr>
                <a:spLocks noChangeArrowheads="1"/>
              </p:cNvSpPr>
              <p:nvPr/>
            </p:nvSpPr>
            <p:spPr bwMode="auto">
              <a:xfrm>
                <a:off x="2815" y="319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31" name="Oval 52"/>
              <p:cNvSpPr>
                <a:spLocks noChangeArrowheads="1"/>
              </p:cNvSpPr>
              <p:nvPr/>
            </p:nvSpPr>
            <p:spPr bwMode="auto">
              <a:xfrm>
                <a:off x="2911" y="32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32" name="Oval 53"/>
              <p:cNvSpPr>
                <a:spLocks noChangeArrowheads="1"/>
              </p:cNvSpPr>
              <p:nvPr/>
            </p:nvSpPr>
            <p:spPr bwMode="auto">
              <a:xfrm>
                <a:off x="2869" y="277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33" name="Oval 54"/>
              <p:cNvSpPr>
                <a:spLocks noChangeArrowheads="1"/>
              </p:cNvSpPr>
              <p:nvPr/>
            </p:nvSpPr>
            <p:spPr bwMode="auto">
              <a:xfrm>
                <a:off x="2677" y="285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34" name="Oval 55"/>
              <p:cNvSpPr>
                <a:spLocks noChangeArrowheads="1"/>
              </p:cNvSpPr>
              <p:nvPr/>
            </p:nvSpPr>
            <p:spPr bwMode="auto">
              <a:xfrm>
                <a:off x="2421" y="312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35" name="Oval 56"/>
              <p:cNvSpPr>
                <a:spLocks noChangeArrowheads="1"/>
              </p:cNvSpPr>
              <p:nvPr/>
            </p:nvSpPr>
            <p:spPr bwMode="auto">
              <a:xfrm>
                <a:off x="2517" y="322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36" name="Oval 57"/>
              <p:cNvSpPr>
                <a:spLocks noChangeArrowheads="1"/>
              </p:cNvSpPr>
              <p:nvPr/>
            </p:nvSpPr>
            <p:spPr bwMode="auto">
              <a:xfrm>
                <a:off x="2613" y="332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37" name="Oval 58"/>
              <p:cNvSpPr>
                <a:spLocks noChangeArrowheads="1"/>
              </p:cNvSpPr>
              <p:nvPr/>
            </p:nvSpPr>
            <p:spPr bwMode="auto">
              <a:xfrm>
                <a:off x="2709" y="341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38" name="Oval 59"/>
              <p:cNvSpPr>
                <a:spLocks noChangeArrowheads="1"/>
              </p:cNvSpPr>
              <p:nvPr/>
            </p:nvSpPr>
            <p:spPr bwMode="auto">
              <a:xfrm>
                <a:off x="2805" y="351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39" name="Oval 60"/>
              <p:cNvSpPr>
                <a:spLocks noChangeArrowheads="1"/>
              </p:cNvSpPr>
              <p:nvPr/>
            </p:nvSpPr>
            <p:spPr bwMode="auto">
              <a:xfrm>
                <a:off x="245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40" name="Oval 61"/>
              <p:cNvSpPr>
                <a:spLocks noChangeArrowheads="1"/>
              </p:cNvSpPr>
              <p:nvPr/>
            </p:nvSpPr>
            <p:spPr bwMode="auto">
              <a:xfrm>
                <a:off x="2805" y="294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41" name="Oval 62"/>
              <p:cNvSpPr>
                <a:spLocks noChangeArrowheads="1"/>
              </p:cNvSpPr>
              <p:nvPr/>
            </p:nvSpPr>
            <p:spPr bwMode="auto">
              <a:xfrm>
                <a:off x="2603" y="3149"/>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42" name="Oval 63"/>
              <p:cNvSpPr>
                <a:spLocks noChangeArrowheads="1"/>
              </p:cNvSpPr>
              <p:nvPr/>
            </p:nvSpPr>
            <p:spPr bwMode="auto">
              <a:xfrm>
                <a:off x="2901" y="30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43" name="Oval 64"/>
              <p:cNvSpPr>
                <a:spLocks noChangeArrowheads="1"/>
              </p:cNvSpPr>
              <p:nvPr/>
            </p:nvSpPr>
            <p:spPr bwMode="auto">
              <a:xfrm>
                <a:off x="2825" y="272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44" name="Oval 65"/>
              <p:cNvSpPr>
                <a:spLocks noChangeArrowheads="1"/>
              </p:cNvSpPr>
              <p:nvPr/>
            </p:nvSpPr>
            <p:spPr bwMode="auto">
              <a:xfrm>
                <a:off x="2502"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45" name="Oval 66"/>
              <p:cNvSpPr>
                <a:spLocks noChangeArrowheads="1"/>
              </p:cNvSpPr>
              <p:nvPr/>
            </p:nvSpPr>
            <p:spPr bwMode="auto">
              <a:xfrm>
                <a:off x="2677"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46" name="Oval 67"/>
              <p:cNvSpPr>
                <a:spLocks noChangeArrowheads="1"/>
              </p:cNvSpPr>
              <p:nvPr/>
            </p:nvSpPr>
            <p:spPr bwMode="auto">
              <a:xfrm>
                <a:off x="2598" y="287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47" name="Oval 68"/>
              <p:cNvSpPr>
                <a:spLocks noChangeArrowheads="1"/>
              </p:cNvSpPr>
              <p:nvPr/>
            </p:nvSpPr>
            <p:spPr bwMode="auto">
              <a:xfrm>
                <a:off x="2694" y="29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48" name="Oval 69"/>
              <p:cNvSpPr>
                <a:spLocks noChangeArrowheads="1"/>
              </p:cNvSpPr>
              <p:nvPr/>
            </p:nvSpPr>
            <p:spPr bwMode="auto">
              <a:xfrm>
                <a:off x="2790" y="306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49" name="Oval 70"/>
              <p:cNvSpPr>
                <a:spLocks noChangeArrowheads="1"/>
              </p:cNvSpPr>
              <p:nvPr/>
            </p:nvSpPr>
            <p:spPr bwMode="auto">
              <a:xfrm>
                <a:off x="2886" y="316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50" name="Oval 71"/>
              <p:cNvSpPr>
                <a:spLocks noChangeArrowheads="1"/>
              </p:cNvSpPr>
              <p:nvPr/>
            </p:nvSpPr>
            <p:spPr bwMode="auto">
              <a:xfrm>
                <a:off x="2982" y="325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51" name="Oval 72"/>
              <p:cNvSpPr>
                <a:spLocks noChangeArrowheads="1"/>
              </p:cNvSpPr>
              <p:nvPr/>
            </p:nvSpPr>
            <p:spPr bwMode="auto">
              <a:xfrm>
                <a:off x="3078" y="335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52" name="Oval 73"/>
              <p:cNvSpPr>
                <a:spLocks noChangeArrowheads="1"/>
              </p:cNvSpPr>
              <p:nvPr/>
            </p:nvSpPr>
            <p:spPr bwMode="auto">
              <a:xfrm>
                <a:off x="2997" y="280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53" name="Oval 74"/>
              <p:cNvSpPr>
                <a:spLocks noChangeArrowheads="1"/>
              </p:cNvSpPr>
              <p:nvPr/>
            </p:nvSpPr>
            <p:spPr bwMode="auto">
              <a:xfrm>
                <a:off x="3002"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54" name="Oval 75"/>
              <p:cNvSpPr>
                <a:spLocks noChangeArrowheads="1"/>
              </p:cNvSpPr>
              <p:nvPr/>
            </p:nvSpPr>
            <p:spPr bwMode="auto">
              <a:xfrm>
                <a:off x="3179" y="28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55" name="Oval 76"/>
              <p:cNvSpPr>
                <a:spLocks noChangeArrowheads="1"/>
              </p:cNvSpPr>
              <p:nvPr/>
            </p:nvSpPr>
            <p:spPr bwMode="auto">
              <a:xfrm>
                <a:off x="3098"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56" name="Oval 77"/>
              <p:cNvSpPr>
                <a:spLocks noChangeArrowheads="1"/>
              </p:cNvSpPr>
              <p:nvPr/>
            </p:nvSpPr>
            <p:spPr bwMode="auto">
              <a:xfrm>
                <a:off x="3280"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57" name="Oval 78"/>
              <p:cNvSpPr>
                <a:spLocks noChangeArrowheads="1"/>
              </p:cNvSpPr>
              <p:nvPr/>
            </p:nvSpPr>
            <p:spPr bwMode="auto">
              <a:xfrm>
                <a:off x="3222" y="31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58" name="Oval 79"/>
              <p:cNvSpPr>
                <a:spLocks noChangeArrowheads="1"/>
              </p:cNvSpPr>
              <p:nvPr/>
            </p:nvSpPr>
            <p:spPr bwMode="auto">
              <a:xfrm>
                <a:off x="3329" y="309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59" name="Oval 80"/>
              <p:cNvSpPr>
                <a:spLocks noChangeArrowheads="1"/>
              </p:cNvSpPr>
              <p:nvPr/>
            </p:nvSpPr>
            <p:spPr bwMode="auto">
              <a:xfrm>
                <a:off x="3222" y="33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60" name="Oval 81"/>
              <p:cNvSpPr>
                <a:spLocks noChangeArrowheads="1"/>
              </p:cNvSpPr>
              <p:nvPr/>
            </p:nvSpPr>
            <p:spPr bwMode="auto">
              <a:xfrm flipH="1">
                <a:off x="2970" y="3456"/>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61" name="Oval 82"/>
              <p:cNvSpPr>
                <a:spLocks noChangeArrowheads="1"/>
              </p:cNvSpPr>
              <p:nvPr/>
            </p:nvSpPr>
            <p:spPr bwMode="auto">
              <a:xfrm flipH="1">
                <a:off x="2534" y="343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62" name="Oval 83"/>
              <p:cNvSpPr>
                <a:spLocks noChangeArrowheads="1"/>
              </p:cNvSpPr>
              <p:nvPr/>
            </p:nvSpPr>
            <p:spPr bwMode="auto">
              <a:xfrm flipH="1">
                <a:off x="2418" y="3357"/>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63" name="Oval 84"/>
              <p:cNvSpPr>
                <a:spLocks noChangeArrowheads="1"/>
              </p:cNvSpPr>
              <p:nvPr/>
            </p:nvSpPr>
            <p:spPr bwMode="auto">
              <a:xfrm flipH="1">
                <a:off x="2355" y="309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64" name="Oval 85"/>
              <p:cNvSpPr>
                <a:spLocks noChangeArrowheads="1"/>
              </p:cNvSpPr>
              <p:nvPr/>
            </p:nvSpPr>
            <p:spPr bwMode="auto">
              <a:xfrm>
                <a:off x="2805" y="3373"/>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2824" name="Oval 86"/>
            <p:cNvSpPr>
              <a:spLocks noChangeArrowheads="1"/>
            </p:cNvSpPr>
            <p:nvPr/>
          </p:nvSpPr>
          <p:spPr bwMode="auto">
            <a:xfrm flipH="1">
              <a:off x="3131" y="2895"/>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2813" name="Group 87"/>
          <p:cNvGrpSpPr>
            <a:grpSpLocks/>
          </p:cNvGrpSpPr>
          <p:nvPr/>
        </p:nvGrpSpPr>
        <p:grpSpPr bwMode="auto">
          <a:xfrm>
            <a:off x="2736850" y="4418013"/>
            <a:ext cx="1076325" cy="1184275"/>
            <a:chOff x="3804" y="2890"/>
            <a:chExt cx="763" cy="746"/>
          </a:xfrm>
        </p:grpSpPr>
        <p:sp>
          <p:nvSpPr>
            <p:cNvPr id="32821" name="AutoShape 88"/>
            <p:cNvSpPr>
              <a:spLocks noChangeArrowheads="1"/>
            </p:cNvSpPr>
            <p:nvPr/>
          </p:nvSpPr>
          <p:spPr bwMode="auto">
            <a:xfrm>
              <a:off x="3804" y="2890"/>
              <a:ext cx="763" cy="746"/>
            </a:xfrm>
            <a:prstGeom prst="irregularSeal2">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2822" name="Oval 89"/>
            <p:cNvSpPr>
              <a:spLocks noChangeArrowheads="1"/>
            </p:cNvSpPr>
            <p:nvPr/>
          </p:nvSpPr>
          <p:spPr bwMode="auto">
            <a:xfrm>
              <a:off x="4079" y="3204"/>
              <a:ext cx="241" cy="153"/>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2814" name="Line 90"/>
          <p:cNvSpPr>
            <a:spLocks noChangeShapeType="1"/>
          </p:cNvSpPr>
          <p:nvPr/>
        </p:nvSpPr>
        <p:spPr bwMode="auto">
          <a:xfrm flipH="1">
            <a:off x="3462338" y="3575050"/>
            <a:ext cx="1252537" cy="434975"/>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2815" name="Line 91"/>
          <p:cNvSpPr>
            <a:spLocks noChangeShapeType="1"/>
          </p:cNvSpPr>
          <p:nvPr/>
        </p:nvSpPr>
        <p:spPr bwMode="auto">
          <a:xfrm flipH="1">
            <a:off x="3714750" y="3708400"/>
            <a:ext cx="1104900" cy="97631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2816" name="Line 92"/>
          <p:cNvSpPr>
            <a:spLocks noChangeShapeType="1"/>
          </p:cNvSpPr>
          <p:nvPr/>
        </p:nvSpPr>
        <p:spPr bwMode="auto">
          <a:xfrm rot="-5400000">
            <a:off x="6269038" y="4899025"/>
            <a:ext cx="0" cy="39370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2817" name="Line 93"/>
          <p:cNvSpPr>
            <a:spLocks noChangeShapeType="1"/>
          </p:cNvSpPr>
          <p:nvPr/>
        </p:nvSpPr>
        <p:spPr bwMode="auto">
          <a:xfrm>
            <a:off x="7567613" y="553085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2174" name="Text Box 94"/>
          <p:cNvSpPr txBox="1">
            <a:spLocks noChangeArrowheads="1"/>
          </p:cNvSpPr>
          <p:nvPr/>
        </p:nvSpPr>
        <p:spPr bwMode="auto">
          <a:xfrm>
            <a:off x="6210300" y="6062663"/>
            <a:ext cx="293370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CELL PROLIFERATION</a:t>
            </a:r>
          </a:p>
          <a:p>
            <a:pPr algn="ctr" eaLnBrk="0" hangingPunct="0">
              <a:defRPr/>
            </a:pPr>
            <a:r>
              <a:rPr lang="en-AU" sz="1800" b="1">
                <a:solidFill>
                  <a:schemeClr val="tx2"/>
                </a:solidFill>
                <a:effectLst>
                  <a:outerShdw blurRad="38100" dist="38100" dir="2700000" algn="tl">
                    <a:srgbClr val="000000"/>
                  </a:outerShdw>
                </a:effectLst>
                <a:latin typeface="Times" charset="0"/>
              </a:rPr>
              <a:t>MATRIX DEGRADATION</a:t>
            </a:r>
          </a:p>
        </p:txBody>
      </p:sp>
      <p:sp>
        <p:nvSpPr>
          <p:cNvPr id="302175" name="Rectangle 95"/>
          <p:cNvSpPr>
            <a:spLocks noChangeArrowheads="1"/>
          </p:cNvSpPr>
          <p:nvPr/>
        </p:nvSpPr>
        <p:spPr bwMode="auto">
          <a:xfrm>
            <a:off x="6146800" y="4794250"/>
            <a:ext cx="295275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GROWTH FACTORS</a:t>
            </a:r>
          </a:p>
          <a:p>
            <a:pPr algn="ctr" eaLnBrk="0" hangingPunct="0">
              <a:defRPr/>
            </a:pPr>
            <a:r>
              <a:rPr lang="en-AU" sz="1800" b="1">
                <a:solidFill>
                  <a:schemeClr val="tx2"/>
                </a:solidFill>
                <a:effectLst>
                  <a:outerShdw blurRad="38100" dist="38100" dir="2700000" algn="tl">
                    <a:srgbClr val="000000"/>
                  </a:outerShdw>
                </a:effectLst>
                <a:latin typeface="Times" charset="0"/>
              </a:rPr>
              <a:t>METALLOPTOTEINASES</a:t>
            </a:r>
            <a:endParaRPr lang="en-AU" sz="2000" b="1">
              <a:solidFill>
                <a:schemeClr val="tx2"/>
              </a:solidFill>
              <a:effectLst>
                <a:outerShdw blurRad="38100" dist="38100" dir="2700000" algn="tl">
                  <a:srgbClr val="000000"/>
                </a:outerShdw>
              </a:effectLst>
              <a:latin typeface="Times" charset="0"/>
            </a:endParaRPr>
          </a:p>
        </p:txBody>
      </p:sp>
      <p:sp>
        <p:nvSpPr>
          <p:cNvPr id="302176" name="Rectangle 96"/>
          <p:cNvSpPr>
            <a:spLocks noChangeArrowheads="1"/>
          </p:cNvSpPr>
          <p:nvPr/>
        </p:nvSpPr>
        <p:spPr bwMode="auto">
          <a:xfrm>
            <a:off x="1522413" y="128588"/>
            <a:ext cx="6030912" cy="515937"/>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800" b="1">
                <a:solidFill>
                  <a:schemeClr val="tx2"/>
                </a:solidFill>
                <a:effectLst>
                  <a:outerShdw blurRad="38100" dist="38100" dir="2700000" algn="tl">
                    <a:srgbClr val="000000"/>
                  </a:outerShdw>
                </a:effectLst>
              </a:rPr>
              <a:t>LDL CAUSES ATHEROSCLEROSIS</a:t>
            </a: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ChangeArrowheads="1"/>
          </p:cNvSpPr>
          <p:nvPr/>
        </p:nvSpPr>
        <p:spPr bwMode="auto">
          <a:xfrm>
            <a:off x="11113" y="2211388"/>
            <a:ext cx="1230312" cy="577850"/>
          </a:xfrm>
          <a:prstGeom prst="rect">
            <a:avLst/>
          </a:prstGeom>
          <a:noFill/>
          <a:ln w="12700">
            <a:noFill/>
            <a:miter lim="800000"/>
            <a:headEnd/>
            <a:tailEnd/>
          </a:ln>
          <a:effectLst/>
        </p:spPr>
        <p:txBody>
          <a:bodyPr wrap="none" lIns="90487" tIns="44450" rIns="90487" bIns="44450">
            <a:spAutoFit/>
          </a:bodyPr>
          <a:lstStyle/>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Adhesion</a:t>
            </a:r>
          </a:p>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 Molecule</a:t>
            </a:r>
            <a:endParaRPr lang="en-AU" b="1">
              <a:solidFill>
                <a:schemeClr val="tx2"/>
              </a:solidFill>
              <a:effectLst>
                <a:outerShdw blurRad="38100" dist="38100" dir="2700000" algn="tl">
                  <a:srgbClr val="000000"/>
                </a:outerShdw>
              </a:effectLst>
              <a:latin typeface="Times" charset="0"/>
            </a:endParaRPr>
          </a:p>
        </p:txBody>
      </p:sp>
      <p:sp>
        <p:nvSpPr>
          <p:cNvPr id="304131" name="Line 3"/>
          <p:cNvSpPr>
            <a:spLocks noChangeShapeType="1"/>
          </p:cNvSpPr>
          <p:nvPr/>
        </p:nvSpPr>
        <p:spPr bwMode="auto">
          <a:xfrm rot="13194557" flipV="1">
            <a:off x="692150" y="1841500"/>
            <a:ext cx="0" cy="220663"/>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3796" name="AutoShape 4"/>
          <p:cNvSpPr>
            <a:spLocks noChangeArrowheads="1"/>
          </p:cNvSpPr>
          <p:nvPr/>
        </p:nvSpPr>
        <p:spPr bwMode="auto">
          <a:xfrm>
            <a:off x="3349625" y="2127250"/>
            <a:ext cx="430213" cy="368300"/>
          </a:xfrm>
          <a:prstGeom prst="sun">
            <a:avLst>
              <a:gd name="adj" fmla="val 25000"/>
            </a:avLst>
          </a:prstGeom>
          <a:gradFill rotWithShape="0">
            <a:gsLst>
              <a:gs pos="0">
                <a:srgbClr val="00FFCC"/>
              </a:gs>
              <a:gs pos="100000">
                <a:srgbClr val="000000"/>
              </a:gs>
            </a:gsLst>
            <a:path path="rect">
              <a:fillToRect l="100000" b="100000"/>
            </a:path>
          </a:gradFill>
          <a:ln w="12700">
            <a:solidFill>
              <a:schemeClr val="tx1"/>
            </a:solidFill>
            <a:miter lim="800000"/>
            <a:headEnd/>
            <a:tailEnd/>
          </a:ln>
        </p:spPr>
        <p:txBody>
          <a:bodyPr wrap="none" anchor="ctr"/>
          <a:lstStyle/>
          <a:p>
            <a:endParaRPr lang="en-US"/>
          </a:p>
        </p:txBody>
      </p:sp>
      <p:sp>
        <p:nvSpPr>
          <p:cNvPr id="33797" name="Oval 5"/>
          <p:cNvSpPr>
            <a:spLocks noChangeArrowheads="1"/>
          </p:cNvSpPr>
          <p:nvPr/>
        </p:nvSpPr>
        <p:spPr bwMode="auto">
          <a:xfrm>
            <a:off x="6821488" y="20685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798" name="Oval 6"/>
          <p:cNvSpPr>
            <a:spLocks noChangeArrowheads="1"/>
          </p:cNvSpPr>
          <p:nvPr/>
        </p:nvSpPr>
        <p:spPr bwMode="auto">
          <a:xfrm>
            <a:off x="5702300" y="2087563"/>
            <a:ext cx="938213"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799" name="Oval 7"/>
          <p:cNvSpPr>
            <a:spLocks noChangeArrowheads="1"/>
          </p:cNvSpPr>
          <p:nvPr/>
        </p:nvSpPr>
        <p:spPr bwMode="auto">
          <a:xfrm>
            <a:off x="45656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00" name="Oval 8"/>
          <p:cNvSpPr>
            <a:spLocks noChangeArrowheads="1"/>
          </p:cNvSpPr>
          <p:nvPr/>
        </p:nvSpPr>
        <p:spPr bwMode="auto">
          <a:xfrm>
            <a:off x="3494088" y="2087563"/>
            <a:ext cx="958850"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01" name="Oval 9"/>
          <p:cNvSpPr>
            <a:spLocks noChangeArrowheads="1"/>
          </p:cNvSpPr>
          <p:nvPr/>
        </p:nvSpPr>
        <p:spPr bwMode="auto">
          <a:xfrm>
            <a:off x="152400" y="2087563"/>
            <a:ext cx="89217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02" name="Oval 10"/>
          <p:cNvSpPr>
            <a:spLocks noChangeArrowheads="1"/>
          </p:cNvSpPr>
          <p:nvPr/>
        </p:nvSpPr>
        <p:spPr bwMode="auto">
          <a:xfrm>
            <a:off x="1147763" y="2076450"/>
            <a:ext cx="928687" cy="141288"/>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03" name="Oval 11"/>
          <p:cNvSpPr>
            <a:spLocks noChangeArrowheads="1"/>
          </p:cNvSpPr>
          <p:nvPr/>
        </p:nvSpPr>
        <p:spPr bwMode="auto">
          <a:xfrm>
            <a:off x="2190750" y="2082800"/>
            <a:ext cx="944563" cy="149225"/>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4140" name="Rectangle 12"/>
          <p:cNvSpPr>
            <a:spLocks noChangeArrowheads="1"/>
          </p:cNvSpPr>
          <p:nvPr/>
        </p:nvSpPr>
        <p:spPr bwMode="auto">
          <a:xfrm>
            <a:off x="111125" y="798513"/>
            <a:ext cx="1252538"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Monocyte</a:t>
            </a:r>
          </a:p>
        </p:txBody>
      </p:sp>
      <p:sp>
        <p:nvSpPr>
          <p:cNvPr id="33805" name="Line 13"/>
          <p:cNvSpPr>
            <a:spLocks noChangeShapeType="1"/>
          </p:cNvSpPr>
          <p:nvPr/>
        </p:nvSpPr>
        <p:spPr bwMode="auto">
          <a:xfrm>
            <a:off x="3360738" y="27543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4142" name="Oval 14"/>
          <p:cNvSpPr>
            <a:spLocks noChangeArrowheads="1"/>
          </p:cNvSpPr>
          <p:nvPr/>
        </p:nvSpPr>
        <p:spPr bwMode="auto">
          <a:xfrm>
            <a:off x="1890713" y="1604963"/>
            <a:ext cx="728662"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4143" name="Oval 15"/>
          <p:cNvSpPr>
            <a:spLocks noChangeArrowheads="1"/>
          </p:cNvSpPr>
          <p:nvPr/>
        </p:nvSpPr>
        <p:spPr bwMode="auto">
          <a:xfrm>
            <a:off x="285750" y="1236663"/>
            <a:ext cx="730250" cy="69215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4144" name="Oval 16"/>
          <p:cNvSpPr>
            <a:spLocks noChangeArrowheads="1"/>
          </p:cNvSpPr>
          <p:nvPr/>
        </p:nvSpPr>
        <p:spPr bwMode="auto">
          <a:xfrm>
            <a:off x="476250" y="1490663"/>
            <a:ext cx="330200" cy="184150"/>
          </a:xfrm>
          <a:prstGeom prst="ellipse">
            <a:avLst/>
          </a:prstGeom>
          <a:gradFill rotWithShape="0">
            <a:gsLst>
              <a:gs pos="0">
                <a:schemeClr val="folHlink"/>
              </a:gs>
              <a:gs pos="100000">
                <a:schemeClr val="folHlink">
                  <a:gamma/>
                  <a:shade val="36078"/>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4145" name="Oval 17"/>
          <p:cNvSpPr>
            <a:spLocks noChangeArrowheads="1"/>
          </p:cNvSpPr>
          <p:nvPr/>
        </p:nvSpPr>
        <p:spPr bwMode="auto">
          <a:xfrm>
            <a:off x="2136775" y="1757363"/>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4146" name="Oval 18"/>
          <p:cNvSpPr>
            <a:spLocks noChangeArrowheads="1"/>
          </p:cNvSpPr>
          <p:nvPr/>
        </p:nvSpPr>
        <p:spPr bwMode="auto">
          <a:xfrm>
            <a:off x="3189288" y="1651000"/>
            <a:ext cx="273050" cy="977900"/>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4147" name="Oval 19"/>
          <p:cNvSpPr>
            <a:spLocks noChangeArrowheads="1"/>
          </p:cNvSpPr>
          <p:nvPr/>
        </p:nvSpPr>
        <p:spPr bwMode="auto">
          <a:xfrm rot="16080000">
            <a:off x="3208338" y="2071688"/>
            <a:ext cx="280987" cy="141287"/>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3812" name="Line 20"/>
          <p:cNvSpPr>
            <a:spLocks noChangeShapeType="1"/>
          </p:cNvSpPr>
          <p:nvPr/>
        </p:nvSpPr>
        <p:spPr bwMode="auto">
          <a:xfrm>
            <a:off x="5608638" y="1717675"/>
            <a:ext cx="0" cy="7286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4149" name="Rectangle 21"/>
          <p:cNvSpPr>
            <a:spLocks noChangeArrowheads="1"/>
          </p:cNvSpPr>
          <p:nvPr/>
        </p:nvSpPr>
        <p:spPr bwMode="auto">
          <a:xfrm>
            <a:off x="4791075" y="1358900"/>
            <a:ext cx="164147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REMNANTS</a:t>
            </a:r>
          </a:p>
        </p:txBody>
      </p:sp>
      <p:sp>
        <p:nvSpPr>
          <p:cNvPr id="304150" name="Rectangle 22"/>
          <p:cNvSpPr>
            <a:spLocks noChangeArrowheads="1"/>
          </p:cNvSpPr>
          <p:nvPr/>
        </p:nvSpPr>
        <p:spPr bwMode="auto">
          <a:xfrm>
            <a:off x="4794250" y="2492375"/>
            <a:ext cx="164147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REMNANTS</a:t>
            </a:r>
            <a:endParaRPr lang="en-AU" sz="1800" b="1">
              <a:solidFill>
                <a:srgbClr val="FFCC00"/>
              </a:solidFill>
              <a:effectLst>
                <a:outerShdw blurRad="38100" dist="38100" dir="2700000" algn="tl">
                  <a:srgbClr val="000000"/>
                </a:outerShdw>
              </a:effectLst>
              <a:latin typeface="Times" charset="0"/>
            </a:endParaRPr>
          </a:p>
        </p:txBody>
      </p:sp>
      <p:sp>
        <p:nvSpPr>
          <p:cNvPr id="33815" name="Line 23"/>
          <p:cNvSpPr>
            <a:spLocks noChangeShapeType="1"/>
          </p:cNvSpPr>
          <p:nvPr/>
        </p:nvSpPr>
        <p:spPr bwMode="auto">
          <a:xfrm rot="-5400000">
            <a:off x="1566069" y="16502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3816" name="Oval 24"/>
          <p:cNvSpPr>
            <a:spLocks noChangeArrowheads="1"/>
          </p:cNvSpPr>
          <p:nvPr/>
        </p:nvSpPr>
        <p:spPr bwMode="auto">
          <a:xfrm>
            <a:off x="5716588"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17" name="Oval 25"/>
          <p:cNvSpPr>
            <a:spLocks noChangeArrowheads="1"/>
          </p:cNvSpPr>
          <p:nvPr/>
        </p:nvSpPr>
        <p:spPr bwMode="auto">
          <a:xfrm>
            <a:off x="6710363"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18" name="Line 26"/>
          <p:cNvSpPr>
            <a:spLocks noChangeShapeType="1"/>
          </p:cNvSpPr>
          <p:nvPr/>
        </p:nvSpPr>
        <p:spPr bwMode="auto">
          <a:xfrm rot="-5400000">
            <a:off x="2953544" y="16629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4155" name="Rectangle 27"/>
          <p:cNvSpPr>
            <a:spLocks noChangeArrowheads="1"/>
          </p:cNvSpPr>
          <p:nvPr/>
        </p:nvSpPr>
        <p:spPr bwMode="auto">
          <a:xfrm>
            <a:off x="3497263" y="2436813"/>
            <a:ext cx="971550"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MCP-1</a:t>
            </a:r>
          </a:p>
        </p:txBody>
      </p:sp>
      <p:sp>
        <p:nvSpPr>
          <p:cNvPr id="304156" name="Rectangle 28"/>
          <p:cNvSpPr>
            <a:spLocks noChangeArrowheads="1"/>
          </p:cNvSpPr>
          <p:nvPr/>
        </p:nvSpPr>
        <p:spPr bwMode="auto">
          <a:xfrm>
            <a:off x="1993900" y="5602288"/>
            <a:ext cx="182245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Macrophage</a:t>
            </a:r>
          </a:p>
        </p:txBody>
      </p:sp>
      <p:sp>
        <p:nvSpPr>
          <p:cNvPr id="304157" name="Rectangle 29"/>
          <p:cNvSpPr>
            <a:spLocks noChangeArrowheads="1"/>
          </p:cNvSpPr>
          <p:nvPr/>
        </p:nvSpPr>
        <p:spPr bwMode="auto">
          <a:xfrm>
            <a:off x="4799013" y="3311525"/>
            <a:ext cx="1641475" cy="7016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MODIFIED</a:t>
            </a:r>
          </a:p>
          <a:p>
            <a:pPr algn="ctr" eaLnBrk="0" hangingPunct="0">
              <a:defRPr/>
            </a:pPr>
            <a:r>
              <a:rPr lang="en-AU" sz="2000" b="1">
                <a:solidFill>
                  <a:srgbClr val="FFCC00"/>
                </a:solidFill>
                <a:effectLst>
                  <a:outerShdw blurRad="38100" dist="38100" dir="2700000" algn="tl">
                    <a:srgbClr val="000000"/>
                  </a:outerShdw>
                </a:effectLst>
                <a:latin typeface="Times" charset="0"/>
              </a:rPr>
              <a:t>REMNANTS</a:t>
            </a:r>
            <a:endParaRPr lang="en-AU" sz="1800" b="1">
              <a:solidFill>
                <a:srgbClr val="FFCC00"/>
              </a:solidFill>
              <a:effectLst>
                <a:outerShdw blurRad="38100" dist="38100" dir="2700000" algn="tl">
                  <a:srgbClr val="000000"/>
                </a:outerShdw>
              </a:effectLst>
              <a:latin typeface="Times" charset="0"/>
            </a:endParaRPr>
          </a:p>
        </p:txBody>
      </p:sp>
      <p:sp>
        <p:nvSpPr>
          <p:cNvPr id="304158" name="Line 30"/>
          <p:cNvSpPr>
            <a:spLocks noChangeShapeType="1"/>
          </p:cNvSpPr>
          <p:nvPr/>
        </p:nvSpPr>
        <p:spPr bwMode="auto">
          <a:xfrm rot="10827137" flipV="1">
            <a:off x="615950" y="2020888"/>
            <a:ext cx="0" cy="1333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4159" name="Line 31"/>
          <p:cNvSpPr>
            <a:spLocks noChangeShapeType="1"/>
          </p:cNvSpPr>
          <p:nvPr/>
        </p:nvSpPr>
        <p:spPr bwMode="auto">
          <a:xfrm rot="8184909" flipV="1">
            <a:off x="554038" y="1852613"/>
            <a:ext cx="0" cy="2222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4160" name="Arc 32"/>
          <p:cNvSpPr>
            <a:spLocks/>
          </p:cNvSpPr>
          <p:nvPr/>
        </p:nvSpPr>
        <p:spPr bwMode="auto">
          <a:xfrm rot="7145646" flipV="1">
            <a:off x="773112" y="2344738"/>
            <a:ext cx="1355725" cy="1974850"/>
          </a:xfrm>
          <a:custGeom>
            <a:avLst/>
            <a:gdLst>
              <a:gd name="G0" fmla="+- 0 0 0"/>
              <a:gd name="G1" fmla="+- 19921 0 0"/>
              <a:gd name="G2" fmla="+- 21600 0 0"/>
              <a:gd name="T0" fmla="*/ 8349 w 17676"/>
              <a:gd name="T1" fmla="*/ 0 h 19921"/>
              <a:gd name="T2" fmla="*/ 17676 w 17676"/>
              <a:gd name="T3" fmla="*/ 7507 h 19921"/>
              <a:gd name="T4" fmla="*/ 0 w 17676"/>
              <a:gd name="T5" fmla="*/ 19921 h 19921"/>
            </a:gdLst>
            <a:ahLst/>
            <a:cxnLst>
              <a:cxn ang="0">
                <a:pos x="T0" y="T1"/>
              </a:cxn>
              <a:cxn ang="0">
                <a:pos x="T2" y="T3"/>
              </a:cxn>
              <a:cxn ang="0">
                <a:pos x="T4" y="T5"/>
              </a:cxn>
            </a:cxnLst>
            <a:rect l="0" t="0" r="r" b="b"/>
            <a:pathLst>
              <a:path w="17676" h="19921" fill="none" extrusionOk="0">
                <a:moveTo>
                  <a:pt x="8349" y="-1"/>
                </a:moveTo>
                <a:cubicBezTo>
                  <a:pt x="12103" y="1573"/>
                  <a:pt x="15336" y="4175"/>
                  <a:pt x="17676" y="7506"/>
                </a:cubicBezTo>
              </a:path>
              <a:path w="17676" h="19921" stroke="0" extrusionOk="0">
                <a:moveTo>
                  <a:pt x="8349" y="-1"/>
                </a:moveTo>
                <a:cubicBezTo>
                  <a:pt x="12103" y="1573"/>
                  <a:pt x="15336" y="4175"/>
                  <a:pt x="17676" y="7506"/>
                </a:cubicBezTo>
                <a:lnTo>
                  <a:pt x="0" y="19921"/>
                </a:lnTo>
                <a:close/>
              </a:path>
            </a:pathLst>
          </a:custGeom>
          <a:noFill/>
          <a:ln w="28575">
            <a:solidFill>
              <a:srgbClr val="FFCC0B"/>
            </a:solidFill>
            <a:round/>
            <a:headEnd type="triangle" w="med" len="med"/>
            <a:tailEnd/>
          </a:ln>
          <a:effectLst>
            <a:outerShdw dist="25400" dir="16200000" algn="ctr" rotWithShape="0">
              <a:schemeClr val="bg2"/>
            </a:outerShdw>
          </a:effectLst>
        </p:spPr>
        <p:txBody>
          <a:bodyPr wrap="none" anchor="ctr"/>
          <a:lstStyle/>
          <a:p>
            <a:pPr>
              <a:defRPr/>
            </a:pPr>
            <a:endParaRPr lang="en-US"/>
          </a:p>
        </p:txBody>
      </p:sp>
      <p:sp>
        <p:nvSpPr>
          <p:cNvPr id="304161" name="Rectangle 33"/>
          <p:cNvSpPr>
            <a:spLocks noChangeArrowheads="1"/>
          </p:cNvSpPr>
          <p:nvPr/>
        </p:nvSpPr>
        <p:spPr bwMode="auto">
          <a:xfrm>
            <a:off x="304800" y="3721100"/>
            <a:ext cx="148590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Cytokines</a:t>
            </a:r>
          </a:p>
        </p:txBody>
      </p:sp>
      <p:sp>
        <p:nvSpPr>
          <p:cNvPr id="304162" name="Arc 34"/>
          <p:cNvSpPr>
            <a:spLocks/>
          </p:cNvSpPr>
          <p:nvPr/>
        </p:nvSpPr>
        <p:spPr bwMode="auto">
          <a:xfrm rot="5134719" flipV="1">
            <a:off x="1636713" y="3322638"/>
            <a:ext cx="1284287" cy="2084387"/>
          </a:xfrm>
          <a:custGeom>
            <a:avLst/>
            <a:gdLst>
              <a:gd name="G0" fmla="+- 0 0 0"/>
              <a:gd name="G1" fmla="+- 21014 0 0"/>
              <a:gd name="G2" fmla="+- 21600 0 0"/>
              <a:gd name="T0" fmla="*/ 4996 w 20612"/>
              <a:gd name="T1" fmla="*/ 0 h 21014"/>
              <a:gd name="T2" fmla="*/ 20612 w 20612"/>
              <a:gd name="T3" fmla="*/ 14557 h 21014"/>
              <a:gd name="T4" fmla="*/ 0 w 20612"/>
              <a:gd name="T5" fmla="*/ 21014 h 21014"/>
            </a:gdLst>
            <a:ahLst/>
            <a:cxnLst>
              <a:cxn ang="0">
                <a:pos x="T0" y="T1"/>
              </a:cxn>
              <a:cxn ang="0">
                <a:pos x="T2" y="T3"/>
              </a:cxn>
              <a:cxn ang="0">
                <a:pos x="T4" y="T5"/>
              </a:cxn>
            </a:cxnLst>
            <a:rect l="0" t="0" r="r" b="b"/>
            <a:pathLst>
              <a:path w="20612" h="21014" fill="none" extrusionOk="0">
                <a:moveTo>
                  <a:pt x="4996" y="-1"/>
                </a:moveTo>
                <a:cubicBezTo>
                  <a:pt x="12403" y="1760"/>
                  <a:pt x="18336" y="7291"/>
                  <a:pt x="20612" y="14556"/>
                </a:cubicBezTo>
              </a:path>
              <a:path w="20612" h="21014" stroke="0" extrusionOk="0">
                <a:moveTo>
                  <a:pt x="4996" y="-1"/>
                </a:moveTo>
                <a:cubicBezTo>
                  <a:pt x="12403" y="1760"/>
                  <a:pt x="18336" y="7291"/>
                  <a:pt x="20612" y="14556"/>
                </a:cubicBezTo>
                <a:lnTo>
                  <a:pt x="0" y="21014"/>
                </a:lnTo>
                <a:close/>
              </a:path>
            </a:pathLst>
          </a:custGeom>
          <a:noFill/>
          <a:ln w="28575">
            <a:solidFill>
              <a:srgbClr val="FFCC0B"/>
            </a:solidFill>
            <a:round/>
            <a:headEnd type="triangle" w="med" len="med"/>
            <a:tailEnd/>
          </a:ln>
          <a:effectLst>
            <a:outerShdw dist="12700" dir="5400000" algn="ctr" rotWithShape="0">
              <a:schemeClr val="bg2"/>
            </a:outerShdw>
          </a:effectLst>
        </p:spPr>
        <p:txBody>
          <a:bodyPr wrap="none" anchor="ctr"/>
          <a:lstStyle/>
          <a:p>
            <a:pPr>
              <a:defRPr/>
            </a:pPr>
            <a:endParaRPr lang="en-US"/>
          </a:p>
        </p:txBody>
      </p:sp>
      <p:sp>
        <p:nvSpPr>
          <p:cNvPr id="33827" name="Line 35"/>
          <p:cNvSpPr>
            <a:spLocks noChangeShapeType="1"/>
          </p:cNvSpPr>
          <p:nvPr/>
        </p:nvSpPr>
        <p:spPr bwMode="auto">
          <a:xfrm>
            <a:off x="3349625" y="391160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3828" name="Line 36"/>
          <p:cNvSpPr>
            <a:spLocks noChangeShapeType="1"/>
          </p:cNvSpPr>
          <p:nvPr/>
        </p:nvSpPr>
        <p:spPr bwMode="auto">
          <a:xfrm rot="-5400000">
            <a:off x="4044157" y="4712493"/>
            <a:ext cx="0" cy="4619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3829" name="Line 37"/>
          <p:cNvSpPr>
            <a:spLocks noChangeShapeType="1"/>
          </p:cNvSpPr>
          <p:nvPr/>
        </p:nvSpPr>
        <p:spPr bwMode="auto">
          <a:xfrm>
            <a:off x="5608638" y="28305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4166" name="Rectangle 38"/>
          <p:cNvSpPr>
            <a:spLocks noChangeArrowheads="1"/>
          </p:cNvSpPr>
          <p:nvPr/>
        </p:nvSpPr>
        <p:spPr bwMode="auto">
          <a:xfrm>
            <a:off x="4062413" y="6097588"/>
            <a:ext cx="2057400" cy="454025"/>
          </a:xfrm>
          <a:prstGeom prst="rect">
            <a:avLst/>
          </a:prstGeom>
          <a:noFill/>
          <a:ln w="12700">
            <a:noFill/>
            <a:miter lim="800000"/>
            <a:headEnd/>
            <a:tailEnd/>
          </a:ln>
          <a:effectLst/>
        </p:spPr>
        <p:txBody>
          <a:bodyPr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Foam Cell</a:t>
            </a:r>
          </a:p>
        </p:txBody>
      </p:sp>
      <p:sp>
        <p:nvSpPr>
          <p:cNvPr id="33831" name="Oval 39"/>
          <p:cNvSpPr>
            <a:spLocks noChangeArrowheads="1"/>
          </p:cNvSpPr>
          <p:nvPr/>
        </p:nvSpPr>
        <p:spPr bwMode="auto">
          <a:xfrm>
            <a:off x="7894638" y="20558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32" name="Oval 40"/>
          <p:cNvSpPr>
            <a:spLocks noChangeArrowheads="1"/>
          </p:cNvSpPr>
          <p:nvPr/>
        </p:nvSpPr>
        <p:spPr bwMode="auto">
          <a:xfrm>
            <a:off x="78168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33" name="Arc 41"/>
          <p:cNvSpPr>
            <a:spLocks/>
          </p:cNvSpPr>
          <p:nvPr/>
        </p:nvSpPr>
        <p:spPr bwMode="auto">
          <a:xfrm flipH="1" flipV="1">
            <a:off x="3925888" y="2835275"/>
            <a:ext cx="758825" cy="617538"/>
          </a:xfrm>
          <a:custGeom>
            <a:avLst/>
            <a:gdLst>
              <a:gd name="T0" fmla="*/ 0 w 21600"/>
              <a:gd name="T1" fmla="*/ 0 h 23625"/>
              <a:gd name="T2" fmla="*/ 755452 w 21600"/>
              <a:gd name="T3" fmla="*/ 617538 h 23625"/>
              <a:gd name="T4" fmla="*/ 0 w 21600"/>
              <a:gd name="T5" fmla="*/ 564606 h 23625"/>
              <a:gd name="T6" fmla="*/ 0 60000 65536"/>
              <a:gd name="T7" fmla="*/ 0 60000 65536"/>
              <a:gd name="T8" fmla="*/ 0 60000 65536"/>
              <a:gd name="T9" fmla="*/ 0 w 21600"/>
              <a:gd name="T10" fmla="*/ 0 h 23625"/>
              <a:gd name="T11" fmla="*/ 21600 w 21600"/>
              <a:gd name="T12" fmla="*/ 23625 h 23625"/>
            </a:gdLst>
            <a:ahLst/>
            <a:cxnLst>
              <a:cxn ang="T6">
                <a:pos x="T0" y="T1"/>
              </a:cxn>
              <a:cxn ang="T7">
                <a:pos x="T2" y="T3"/>
              </a:cxn>
              <a:cxn ang="T8">
                <a:pos x="T4" y="T5"/>
              </a:cxn>
            </a:cxnLst>
            <a:rect l="T9" t="T10" r="T11" b="T12"/>
            <a:pathLst>
              <a:path w="21600" h="23625" fill="none" extrusionOk="0">
                <a:moveTo>
                  <a:pt x="-1" y="0"/>
                </a:moveTo>
                <a:cubicBezTo>
                  <a:pt x="11929" y="0"/>
                  <a:pt x="21600" y="9670"/>
                  <a:pt x="21600" y="21600"/>
                </a:cubicBezTo>
                <a:cubicBezTo>
                  <a:pt x="21600" y="22276"/>
                  <a:pt x="21568" y="22951"/>
                  <a:pt x="21504" y="23625"/>
                </a:cubicBezTo>
              </a:path>
              <a:path w="21600" h="23625" stroke="0" extrusionOk="0">
                <a:moveTo>
                  <a:pt x="-1" y="0"/>
                </a:moveTo>
                <a:cubicBezTo>
                  <a:pt x="11929" y="0"/>
                  <a:pt x="21600" y="9670"/>
                  <a:pt x="21600" y="21600"/>
                </a:cubicBezTo>
                <a:cubicBezTo>
                  <a:pt x="21600" y="22276"/>
                  <a:pt x="21568" y="22951"/>
                  <a:pt x="21504" y="23625"/>
                </a:cubicBezTo>
                <a:lnTo>
                  <a:pt x="0" y="21600"/>
                </a:lnTo>
                <a:close/>
              </a:path>
            </a:pathLst>
          </a:custGeom>
          <a:noFill/>
          <a:ln w="28575">
            <a:solidFill>
              <a:srgbClr val="FFCC0B"/>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4170" name="Oval 42"/>
          <p:cNvSpPr>
            <a:spLocks noChangeArrowheads="1"/>
          </p:cNvSpPr>
          <p:nvPr/>
        </p:nvSpPr>
        <p:spPr bwMode="auto">
          <a:xfrm>
            <a:off x="2984500" y="3327400"/>
            <a:ext cx="730250"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4171" name="Oval 43"/>
          <p:cNvSpPr>
            <a:spLocks noChangeArrowheads="1"/>
          </p:cNvSpPr>
          <p:nvPr/>
        </p:nvSpPr>
        <p:spPr bwMode="auto">
          <a:xfrm>
            <a:off x="3232150" y="3479800"/>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grpSp>
        <p:nvGrpSpPr>
          <p:cNvPr id="33836" name="Group 44"/>
          <p:cNvGrpSpPr>
            <a:grpSpLocks/>
          </p:cNvGrpSpPr>
          <p:nvPr/>
        </p:nvGrpSpPr>
        <p:grpSpPr bwMode="auto">
          <a:xfrm>
            <a:off x="4275138" y="4321175"/>
            <a:ext cx="1676400" cy="1617663"/>
            <a:chOff x="3071" y="2722"/>
            <a:chExt cx="1188" cy="1019"/>
          </a:xfrm>
        </p:grpSpPr>
        <p:grpSp>
          <p:nvGrpSpPr>
            <p:cNvPr id="33847" name="Group 45"/>
            <p:cNvGrpSpPr>
              <a:grpSpLocks/>
            </p:cNvGrpSpPr>
            <p:nvPr/>
          </p:nvGrpSpPr>
          <p:grpSpPr bwMode="auto">
            <a:xfrm>
              <a:off x="3071" y="2722"/>
              <a:ext cx="1188" cy="1019"/>
              <a:chOff x="2343" y="2717"/>
              <a:chExt cx="1188" cy="1019"/>
            </a:xfrm>
          </p:grpSpPr>
          <p:sp>
            <p:nvSpPr>
              <p:cNvPr id="33849" name="AutoShape 46"/>
              <p:cNvSpPr>
                <a:spLocks noChangeArrowheads="1"/>
              </p:cNvSpPr>
              <p:nvPr/>
            </p:nvSpPr>
            <p:spPr bwMode="auto">
              <a:xfrm>
                <a:off x="2343" y="2717"/>
                <a:ext cx="1188" cy="1000"/>
              </a:xfrm>
              <a:prstGeom prst="star8">
                <a:avLst>
                  <a:gd name="adj" fmla="val 38250"/>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3850" name="Oval 47"/>
              <p:cNvSpPr>
                <a:spLocks noChangeArrowheads="1"/>
              </p:cNvSpPr>
              <p:nvPr/>
            </p:nvSpPr>
            <p:spPr bwMode="auto">
              <a:xfrm>
                <a:off x="2997" y="3149"/>
                <a:ext cx="321" cy="208"/>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51" name="Oval 48"/>
              <p:cNvSpPr>
                <a:spLocks noChangeArrowheads="1"/>
              </p:cNvSpPr>
              <p:nvPr/>
            </p:nvSpPr>
            <p:spPr bwMode="auto">
              <a:xfrm>
                <a:off x="2527"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52" name="Oval 49"/>
              <p:cNvSpPr>
                <a:spLocks noChangeArrowheads="1"/>
              </p:cNvSpPr>
              <p:nvPr/>
            </p:nvSpPr>
            <p:spPr bwMode="auto">
              <a:xfrm>
                <a:off x="262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53" name="Oval 50"/>
              <p:cNvSpPr>
                <a:spLocks noChangeArrowheads="1"/>
              </p:cNvSpPr>
              <p:nvPr/>
            </p:nvSpPr>
            <p:spPr bwMode="auto">
              <a:xfrm>
                <a:off x="2719" y="309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54" name="Oval 51"/>
              <p:cNvSpPr>
                <a:spLocks noChangeArrowheads="1"/>
              </p:cNvSpPr>
              <p:nvPr/>
            </p:nvSpPr>
            <p:spPr bwMode="auto">
              <a:xfrm>
                <a:off x="2815" y="319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55" name="Oval 52"/>
              <p:cNvSpPr>
                <a:spLocks noChangeArrowheads="1"/>
              </p:cNvSpPr>
              <p:nvPr/>
            </p:nvSpPr>
            <p:spPr bwMode="auto">
              <a:xfrm>
                <a:off x="2911" y="32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56" name="Oval 53"/>
              <p:cNvSpPr>
                <a:spLocks noChangeArrowheads="1"/>
              </p:cNvSpPr>
              <p:nvPr/>
            </p:nvSpPr>
            <p:spPr bwMode="auto">
              <a:xfrm>
                <a:off x="2869" y="277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57" name="Oval 54"/>
              <p:cNvSpPr>
                <a:spLocks noChangeArrowheads="1"/>
              </p:cNvSpPr>
              <p:nvPr/>
            </p:nvSpPr>
            <p:spPr bwMode="auto">
              <a:xfrm>
                <a:off x="2677" y="285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58" name="Oval 55"/>
              <p:cNvSpPr>
                <a:spLocks noChangeArrowheads="1"/>
              </p:cNvSpPr>
              <p:nvPr/>
            </p:nvSpPr>
            <p:spPr bwMode="auto">
              <a:xfrm>
                <a:off x="2421" y="312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59" name="Oval 56"/>
              <p:cNvSpPr>
                <a:spLocks noChangeArrowheads="1"/>
              </p:cNvSpPr>
              <p:nvPr/>
            </p:nvSpPr>
            <p:spPr bwMode="auto">
              <a:xfrm>
                <a:off x="2517" y="322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60" name="Oval 57"/>
              <p:cNvSpPr>
                <a:spLocks noChangeArrowheads="1"/>
              </p:cNvSpPr>
              <p:nvPr/>
            </p:nvSpPr>
            <p:spPr bwMode="auto">
              <a:xfrm>
                <a:off x="2613" y="332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61" name="Oval 58"/>
              <p:cNvSpPr>
                <a:spLocks noChangeArrowheads="1"/>
              </p:cNvSpPr>
              <p:nvPr/>
            </p:nvSpPr>
            <p:spPr bwMode="auto">
              <a:xfrm>
                <a:off x="2709" y="341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62" name="Oval 59"/>
              <p:cNvSpPr>
                <a:spLocks noChangeArrowheads="1"/>
              </p:cNvSpPr>
              <p:nvPr/>
            </p:nvSpPr>
            <p:spPr bwMode="auto">
              <a:xfrm>
                <a:off x="2805" y="351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63" name="Oval 60"/>
              <p:cNvSpPr>
                <a:spLocks noChangeArrowheads="1"/>
              </p:cNvSpPr>
              <p:nvPr/>
            </p:nvSpPr>
            <p:spPr bwMode="auto">
              <a:xfrm>
                <a:off x="245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64" name="Oval 61"/>
              <p:cNvSpPr>
                <a:spLocks noChangeArrowheads="1"/>
              </p:cNvSpPr>
              <p:nvPr/>
            </p:nvSpPr>
            <p:spPr bwMode="auto">
              <a:xfrm>
                <a:off x="2805" y="294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65" name="Oval 62"/>
              <p:cNvSpPr>
                <a:spLocks noChangeArrowheads="1"/>
              </p:cNvSpPr>
              <p:nvPr/>
            </p:nvSpPr>
            <p:spPr bwMode="auto">
              <a:xfrm>
                <a:off x="2603" y="3149"/>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66" name="Oval 63"/>
              <p:cNvSpPr>
                <a:spLocks noChangeArrowheads="1"/>
              </p:cNvSpPr>
              <p:nvPr/>
            </p:nvSpPr>
            <p:spPr bwMode="auto">
              <a:xfrm>
                <a:off x="2901" y="30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67" name="Oval 64"/>
              <p:cNvSpPr>
                <a:spLocks noChangeArrowheads="1"/>
              </p:cNvSpPr>
              <p:nvPr/>
            </p:nvSpPr>
            <p:spPr bwMode="auto">
              <a:xfrm>
                <a:off x="2825" y="272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68" name="Oval 65"/>
              <p:cNvSpPr>
                <a:spLocks noChangeArrowheads="1"/>
              </p:cNvSpPr>
              <p:nvPr/>
            </p:nvSpPr>
            <p:spPr bwMode="auto">
              <a:xfrm>
                <a:off x="2502"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69" name="Oval 66"/>
              <p:cNvSpPr>
                <a:spLocks noChangeArrowheads="1"/>
              </p:cNvSpPr>
              <p:nvPr/>
            </p:nvSpPr>
            <p:spPr bwMode="auto">
              <a:xfrm>
                <a:off x="2677"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70" name="Oval 67"/>
              <p:cNvSpPr>
                <a:spLocks noChangeArrowheads="1"/>
              </p:cNvSpPr>
              <p:nvPr/>
            </p:nvSpPr>
            <p:spPr bwMode="auto">
              <a:xfrm>
                <a:off x="2598" y="287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71" name="Oval 68"/>
              <p:cNvSpPr>
                <a:spLocks noChangeArrowheads="1"/>
              </p:cNvSpPr>
              <p:nvPr/>
            </p:nvSpPr>
            <p:spPr bwMode="auto">
              <a:xfrm>
                <a:off x="2694" y="29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72" name="Oval 69"/>
              <p:cNvSpPr>
                <a:spLocks noChangeArrowheads="1"/>
              </p:cNvSpPr>
              <p:nvPr/>
            </p:nvSpPr>
            <p:spPr bwMode="auto">
              <a:xfrm>
                <a:off x="2790" y="306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73" name="Oval 70"/>
              <p:cNvSpPr>
                <a:spLocks noChangeArrowheads="1"/>
              </p:cNvSpPr>
              <p:nvPr/>
            </p:nvSpPr>
            <p:spPr bwMode="auto">
              <a:xfrm>
                <a:off x="2886" y="316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74" name="Oval 71"/>
              <p:cNvSpPr>
                <a:spLocks noChangeArrowheads="1"/>
              </p:cNvSpPr>
              <p:nvPr/>
            </p:nvSpPr>
            <p:spPr bwMode="auto">
              <a:xfrm>
                <a:off x="2982" y="325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75" name="Oval 72"/>
              <p:cNvSpPr>
                <a:spLocks noChangeArrowheads="1"/>
              </p:cNvSpPr>
              <p:nvPr/>
            </p:nvSpPr>
            <p:spPr bwMode="auto">
              <a:xfrm>
                <a:off x="3078" y="335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76" name="Oval 73"/>
              <p:cNvSpPr>
                <a:spLocks noChangeArrowheads="1"/>
              </p:cNvSpPr>
              <p:nvPr/>
            </p:nvSpPr>
            <p:spPr bwMode="auto">
              <a:xfrm>
                <a:off x="2997" y="280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77" name="Oval 74"/>
              <p:cNvSpPr>
                <a:spLocks noChangeArrowheads="1"/>
              </p:cNvSpPr>
              <p:nvPr/>
            </p:nvSpPr>
            <p:spPr bwMode="auto">
              <a:xfrm>
                <a:off x="3002"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78" name="Oval 75"/>
              <p:cNvSpPr>
                <a:spLocks noChangeArrowheads="1"/>
              </p:cNvSpPr>
              <p:nvPr/>
            </p:nvSpPr>
            <p:spPr bwMode="auto">
              <a:xfrm>
                <a:off x="3179" y="28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79" name="Oval 76"/>
              <p:cNvSpPr>
                <a:spLocks noChangeArrowheads="1"/>
              </p:cNvSpPr>
              <p:nvPr/>
            </p:nvSpPr>
            <p:spPr bwMode="auto">
              <a:xfrm>
                <a:off x="3098"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80" name="Oval 77"/>
              <p:cNvSpPr>
                <a:spLocks noChangeArrowheads="1"/>
              </p:cNvSpPr>
              <p:nvPr/>
            </p:nvSpPr>
            <p:spPr bwMode="auto">
              <a:xfrm>
                <a:off x="3280"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81" name="Oval 78"/>
              <p:cNvSpPr>
                <a:spLocks noChangeArrowheads="1"/>
              </p:cNvSpPr>
              <p:nvPr/>
            </p:nvSpPr>
            <p:spPr bwMode="auto">
              <a:xfrm>
                <a:off x="3222" y="31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82" name="Oval 79"/>
              <p:cNvSpPr>
                <a:spLocks noChangeArrowheads="1"/>
              </p:cNvSpPr>
              <p:nvPr/>
            </p:nvSpPr>
            <p:spPr bwMode="auto">
              <a:xfrm>
                <a:off x="3329" y="309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83" name="Oval 80"/>
              <p:cNvSpPr>
                <a:spLocks noChangeArrowheads="1"/>
              </p:cNvSpPr>
              <p:nvPr/>
            </p:nvSpPr>
            <p:spPr bwMode="auto">
              <a:xfrm>
                <a:off x="3222" y="33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84" name="Oval 81"/>
              <p:cNvSpPr>
                <a:spLocks noChangeArrowheads="1"/>
              </p:cNvSpPr>
              <p:nvPr/>
            </p:nvSpPr>
            <p:spPr bwMode="auto">
              <a:xfrm flipH="1">
                <a:off x="2970" y="3456"/>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85" name="Oval 82"/>
              <p:cNvSpPr>
                <a:spLocks noChangeArrowheads="1"/>
              </p:cNvSpPr>
              <p:nvPr/>
            </p:nvSpPr>
            <p:spPr bwMode="auto">
              <a:xfrm flipH="1">
                <a:off x="2534" y="343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86" name="Oval 83"/>
              <p:cNvSpPr>
                <a:spLocks noChangeArrowheads="1"/>
              </p:cNvSpPr>
              <p:nvPr/>
            </p:nvSpPr>
            <p:spPr bwMode="auto">
              <a:xfrm flipH="1">
                <a:off x="2418" y="3357"/>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87" name="Oval 84"/>
              <p:cNvSpPr>
                <a:spLocks noChangeArrowheads="1"/>
              </p:cNvSpPr>
              <p:nvPr/>
            </p:nvSpPr>
            <p:spPr bwMode="auto">
              <a:xfrm flipH="1">
                <a:off x="2355" y="309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3888" name="Oval 85"/>
              <p:cNvSpPr>
                <a:spLocks noChangeArrowheads="1"/>
              </p:cNvSpPr>
              <p:nvPr/>
            </p:nvSpPr>
            <p:spPr bwMode="auto">
              <a:xfrm>
                <a:off x="2805" y="3373"/>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3848" name="Oval 86"/>
            <p:cNvSpPr>
              <a:spLocks noChangeArrowheads="1"/>
            </p:cNvSpPr>
            <p:nvPr/>
          </p:nvSpPr>
          <p:spPr bwMode="auto">
            <a:xfrm flipH="1">
              <a:off x="3131" y="2895"/>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3837" name="Group 87"/>
          <p:cNvGrpSpPr>
            <a:grpSpLocks/>
          </p:cNvGrpSpPr>
          <p:nvPr/>
        </p:nvGrpSpPr>
        <p:grpSpPr bwMode="auto">
          <a:xfrm>
            <a:off x="2736850" y="4418013"/>
            <a:ext cx="1076325" cy="1184275"/>
            <a:chOff x="3804" y="2890"/>
            <a:chExt cx="763" cy="746"/>
          </a:xfrm>
        </p:grpSpPr>
        <p:sp>
          <p:nvSpPr>
            <p:cNvPr id="33845" name="AutoShape 88"/>
            <p:cNvSpPr>
              <a:spLocks noChangeArrowheads="1"/>
            </p:cNvSpPr>
            <p:nvPr/>
          </p:nvSpPr>
          <p:spPr bwMode="auto">
            <a:xfrm>
              <a:off x="3804" y="2890"/>
              <a:ext cx="763" cy="746"/>
            </a:xfrm>
            <a:prstGeom prst="irregularSeal2">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3846" name="Oval 89"/>
            <p:cNvSpPr>
              <a:spLocks noChangeArrowheads="1"/>
            </p:cNvSpPr>
            <p:nvPr/>
          </p:nvSpPr>
          <p:spPr bwMode="auto">
            <a:xfrm>
              <a:off x="4079" y="3204"/>
              <a:ext cx="241" cy="153"/>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3838" name="Line 90"/>
          <p:cNvSpPr>
            <a:spLocks noChangeShapeType="1"/>
          </p:cNvSpPr>
          <p:nvPr/>
        </p:nvSpPr>
        <p:spPr bwMode="auto">
          <a:xfrm flipH="1">
            <a:off x="3462338" y="3575050"/>
            <a:ext cx="1252537" cy="434975"/>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3839" name="Line 91"/>
          <p:cNvSpPr>
            <a:spLocks noChangeShapeType="1"/>
          </p:cNvSpPr>
          <p:nvPr/>
        </p:nvSpPr>
        <p:spPr bwMode="auto">
          <a:xfrm flipH="1">
            <a:off x="3714750" y="3708400"/>
            <a:ext cx="1104900" cy="97631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3840" name="Line 92"/>
          <p:cNvSpPr>
            <a:spLocks noChangeShapeType="1"/>
          </p:cNvSpPr>
          <p:nvPr/>
        </p:nvSpPr>
        <p:spPr bwMode="auto">
          <a:xfrm rot="-5400000">
            <a:off x="6269038" y="4899025"/>
            <a:ext cx="0" cy="39370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3841" name="Line 93"/>
          <p:cNvSpPr>
            <a:spLocks noChangeShapeType="1"/>
          </p:cNvSpPr>
          <p:nvPr/>
        </p:nvSpPr>
        <p:spPr bwMode="auto">
          <a:xfrm>
            <a:off x="7567613" y="553085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4222" name="Text Box 94"/>
          <p:cNvSpPr txBox="1">
            <a:spLocks noChangeArrowheads="1"/>
          </p:cNvSpPr>
          <p:nvPr/>
        </p:nvSpPr>
        <p:spPr bwMode="auto">
          <a:xfrm>
            <a:off x="6210300" y="6062663"/>
            <a:ext cx="293370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CELL PROLIFERATION</a:t>
            </a:r>
          </a:p>
          <a:p>
            <a:pPr algn="ctr" eaLnBrk="0" hangingPunct="0">
              <a:defRPr/>
            </a:pPr>
            <a:r>
              <a:rPr lang="en-AU" sz="1800" b="1">
                <a:solidFill>
                  <a:schemeClr val="tx2"/>
                </a:solidFill>
                <a:effectLst>
                  <a:outerShdw blurRad="38100" dist="38100" dir="2700000" algn="tl">
                    <a:srgbClr val="000000"/>
                  </a:outerShdw>
                </a:effectLst>
                <a:latin typeface="Times" charset="0"/>
              </a:rPr>
              <a:t>MATRIX DEGRADATION</a:t>
            </a:r>
          </a:p>
        </p:txBody>
      </p:sp>
      <p:sp>
        <p:nvSpPr>
          <p:cNvPr id="304223" name="Rectangle 95"/>
          <p:cNvSpPr>
            <a:spLocks noChangeArrowheads="1"/>
          </p:cNvSpPr>
          <p:nvPr/>
        </p:nvSpPr>
        <p:spPr bwMode="auto">
          <a:xfrm>
            <a:off x="6146800" y="4794250"/>
            <a:ext cx="295275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GROWTH FACTORS</a:t>
            </a:r>
          </a:p>
          <a:p>
            <a:pPr algn="ctr" eaLnBrk="0" hangingPunct="0">
              <a:defRPr/>
            </a:pPr>
            <a:r>
              <a:rPr lang="en-AU" sz="1800" b="1">
                <a:solidFill>
                  <a:schemeClr val="tx2"/>
                </a:solidFill>
                <a:effectLst>
                  <a:outerShdw blurRad="38100" dist="38100" dir="2700000" algn="tl">
                    <a:srgbClr val="000000"/>
                  </a:outerShdw>
                </a:effectLst>
                <a:latin typeface="Times" charset="0"/>
              </a:rPr>
              <a:t>METALLOPTOTEINASES</a:t>
            </a:r>
            <a:endParaRPr lang="en-AU" sz="2000" b="1">
              <a:solidFill>
                <a:schemeClr val="tx2"/>
              </a:solidFill>
              <a:effectLst>
                <a:outerShdw blurRad="38100" dist="38100" dir="2700000" algn="tl">
                  <a:srgbClr val="000000"/>
                </a:outerShdw>
              </a:effectLst>
              <a:latin typeface="Times" charset="0"/>
            </a:endParaRPr>
          </a:p>
        </p:txBody>
      </p:sp>
      <p:sp>
        <p:nvSpPr>
          <p:cNvPr id="304224" name="Rectangle 96"/>
          <p:cNvSpPr>
            <a:spLocks noChangeArrowheads="1"/>
          </p:cNvSpPr>
          <p:nvPr/>
        </p:nvSpPr>
        <p:spPr bwMode="auto">
          <a:xfrm>
            <a:off x="374650" y="128588"/>
            <a:ext cx="8358188"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rPr>
              <a:t>REMNANT LIPOPROTEINS CAUSE ATHEROSCLEROSIS</a:t>
            </a: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ChangeArrowheads="1"/>
          </p:cNvSpPr>
          <p:nvPr/>
        </p:nvSpPr>
        <p:spPr bwMode="auto">
          <a:xfrm>
            <a:off x="11113" y="2211388"/>
            <a:ext cx="1230312" cy="577850"/>
          </a:xfrm>
          <a:prstGeom prst="rect">
            <a:avLst/>
          </a:prstGeom>
          <a:noFill/>
          <a:ln w="12700">
            <a:noFill/>
            <a:miter lim="800000"/>
            <a:headEnd/>
            <a:tailEnd/>
          </a:ln>
          <a:effectLst/>
        </p:spPr>
        <p:txBody>
          <a:bodyPr wrap="none" lIns="90487" tIns="44450" rIns="90487" bIns="44450">
            <a:spAutoFit/>
          </a:bodyPr>
          <a:lstStyle/>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Adhesion</a:t>
            </a:r>
          </a:p>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 Molecule</a:t>
            </a:r>
            <a:endParaRPr lang="en-AU" b="1">
              <a:solidFill>
                <a:schemeClr val="tx2"/>
              </a:solidFill>
              <a:effectLst>
                <a:outerShdw blurRad="38100" dist="38100" dir="2700000" algn="tl">
                  <a:srgbClr val="000000"/>
                </a:outerShdw>
              </a:effectLst>
              <a:latin typeface="Times" charset="0"/>
            </a:endParaRPr>
          </a:p>
        </p:txBody>
      </p:sp>
      <p:sp>
        <p:nvSpPr>
          <p:cNvPr id="305155" name="Line 3"/>
          <p:cNvSpPr>
            <a:spLocks noChangeShapeType="1"/>
          </p:cNvSpPr>
          <p:nvPr/>
        </p:nvSpPr>
        <p:spPr bwMode="auto">
          <a:xfrm rot="13194557" flipV="1">
            <a:off x="692150" y="1841500"/>
            <a:ext cx="0" cy="220663"/>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4820" name="AutoShape 4"/>
          <p:cNvSpPr>
            <a:spLocks noChangeArrowheads="1"/>
          </p:cNvSpPr>
          <p:nvPr/>
        </p:nvSpPr>
        <p:spPr bwMode="auto">
          <a:xfrm>
            <a:off x="3349625" y="2127250"/>
            <a:ext cx="430213" cy="368300"/>
          </a:xfrm>
          <a:prstGeom prst="sun">
            <a:avLst>
              <a:gd name="adj" fmla="val 25000"/>
            </a:avLst>
          </a:prstGeom>
          <a:gradFill rotWithShape="0">
            <a:gsLst>
              <a:gs pos="0">
                <a:srgbClr val="00FFCC"/>
              </a:gs>
              <a:gs pos="100000">
                <a:srgbClr val="000000"/>
              </a:gs>
            </a:gsLst>
            <a:path path="rect">
              <a:fillToRect l="100000" b="100000"/>
            </a:path>
          </a:gradFill>
          <a:ln w="12700">
            <a:solidFill>
              <a:schemeClr val="tx1"/>
            </a:solidFill>
            <a:miter lim="800000"/>
            <a:headEnd/>
            <a:tailEnd/>
          </a:ln>
        </p:spPr>
        <p:txBody>
          <a:bodyPr wrap="none" anchor="ctr"/>
          <a:lstStyle/>
          <a:p>
            <a:endParaRPr lang="en-US"/>
          </a:p>
        </p:txBody>
      </p:sp>
      <p:sp>
        <p:nvSpPr>
          <p:cNvPr id="34821" name="Oval 5"/>
          <p:cNvSpPr>
            <a:spLocks noChangeArrowheads="1"/>
          </p:cNvSpPr>
          <p:nvPr/>
        </p:nvSpPr>
        <p:spPr bwMode="auto">
          <a:xfrm>
            <a:off x="6821488" y="20685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22" name="Oval 6"/>
          <p:cNvSpPr>
            <a:spLocks noChangeArrowheads="1"/>
          </p:cNvSpPr>
          <p:nvPr/>
        </p:nvSpPr>
        <p:spPr bwMode="auto">
          <a:xfrm>
            <a:off x="5702300" y="2087563"/>
            <a:ext cx="938213"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23" name="Oval 7"/>
          <p:cNvSpPr>
            <a:spLocks noChangeArrowheads="1"/>
          </p:cNvSpPr>
          <p:nvPr/>
        </p:nvSpPr>
        <p:spPr bwMode="auto">
          <a:xfrm>
            <a:off x="45656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24" name="Oval 8"/>
          <p:cNvSpPr>
            <a:spLocks noChangeArrowheads="1"/>
          </p:cNvSpPr>
          <p:nvPr/>
        </p:nvSpPr>
        <p:spPr bwMode="auto">
          <a:xfrm>
            <a:off x="3494088" y="2087563"/>
            <a:ext cx="958850"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25" name="Oval 9"/>
          <p:cNvSpPr>
            <a:spLocks noChangeArrowheads="1"/>
          </p:cNvSpPr>
          <p:nvPr/>
        </p:nvSpPr>
        <p:spPr bwMode="auto">
          <a:xfrm>
            <a:off x="152400" y="2087563"/>
            <a:ext cx="89217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26" name="Oval 10"/>
          <p:cNvSpPr>
            <a:spLocks noChangeArrowheads="1"/>
          </p:cNvSpPr>
          <p:nvPr/>
        </p:nvSpPr>
        <p:spPr bwMode="auto">
          <a:xfrm>
            <a:off x="1147763" y="2076450"/>
            <a:ext cx="928687" cy="141288"/>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27" name="Oval 11"/>
          <p:cNvSpPr>
            <a:spLocks noChangeArrowheads="1"/>
          </p:cNvSpPr>
          <p:nvPr/>
        </p:nvSpPr>
        <p:spPr bwMode="auto">
          <a:xfrm>
            <a:off x="2190750" y="2082800"/>
            <a:ext cx="944563" cy="149225"/>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5164" name="Rectangle 12"/>
          <p:cNvSpPr>
            <a:spLocks noChangeArrowheads="1"/>
          </p:cNvSpPr>
          <p:nvPr/>
        </p:nvSpPr>
        <p:spPr bwMode="auto">
          <a:xfrm>
            <a:off x="111125" y="798513"/>
            <a:ext cx="1252538"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Monocyte</a:t>
            </a:r>
          </a:p>
        </p:txBody>
      </p:sp>
      <p:sp>
        <p:nvSpPr>
          <p:cNvPr id="34829" name="Line 13"/>
          <p:cNvSpPr>
            <a:spLocks noChangeShapeType="1"/>
          </p:cNvSpPr>
          <p:nvPr/>
        </p:nvSpPr>
        <p:spPr bwMode="auto">
          <a:xfrm>
            <a:off x="3360738" y="27543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5166" name="Oval 14"/>
          <p:cNvSpPr>
            <a:spLocks noChangeArrowheads="1"/>
          </p:cNvSpPr>
          <p:nvPr/>
        </p:nvSpPr>
        <p:spPr bwMode="auto">
          <a:xfrm>
            <a:off x="1890713" y="1604963"/>
            <a:ext cx="728662"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5167" name="Oval 15"/>
          <p:cNvSpPr>
            <a:spLocks noChangeArrowheads="1"/>
          </p:cNvSpPr>
          <p:nvPr/>
        </p:nvSpPr>
        <p:spPr bwMode="auto">
          <a:xfrm>
            <a:off x="285750" y="1236663"/>
            <a:ext cx="730250" cy="69215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5168" name="Oval 16"/>
          <p:cNvSpPr>
            <a:spLocks noChangeArrowheads="1"/>
          </p:cNvSpPr>
          <p:nvPr/>
        </p:nvSpPr>
        <p:spPr bwMode="auto">
          <a:xfrm>
            <a:off x="476250" y="1490663"/>
            <a:ext cx="330200" cy="184150"/>
          </a:xfrm>
          <a:prstGeom prst="ellipse">
            <a:avLst/>
          </a:prstGeom>
          <a:gradFill rotWithShape="0">
            <a:gsLst>
              <a:gs pos="0">
                <a:schemeClr val="folHlink"/>
              </a:gs>
              <a:gs pos="100000">
                <a:schemeClr val="folHlink">
                  <a:gamma/>
                  <a:shade val="36078"/>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5169" name="Oval 17"/>
          <p:cNvSpPr>
            <a:spLocks noChangeArrowheads="1"/>
          </p:cNvSpPr>
          <p:nvPr/>
        </p:nvSpPr>
        <p:spPr bwMode="auto">
          <a:xfrm>
            <a:off x="2136775" y="1757363"/>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5170" name="Oval 18"/>
          <p:cNvSpPr>
            <a:spLocks noChangeArrowheads="1"/>
          </p:cNvSpPr>
          <p:nvPr/>
        </p:nvSpPr>
        <p:spPr bwMode="auto">
          <a:xfrm>
            <a:off x="3189288" y="1651000"/>
            <a:ext cx="273050" cy="977900"/>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5171" name="Oval 19"/>
          <p:cNvSpPr>
            <a:spLocks noChangeArrowheads="1"/>
          </p:cNvSpPr>
          <p:nvPr/>
        </p:nvSpPr>
        <p:spPr bwMode="auto">
          <a:xfrm rot="16080000">
            <a:off x="3208338" y="2071688"/>
            <a:ext cx="280987" cy="141287"/>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4836" name="Line 20"/>
          <p:cNvSpPr>
            <a:spLocks noChangeShapeType="1"/>
          </p:cNvSpPr>
          <p:nvPr/>
        </p:nvSpPr>
        <p:spPr bwMode="auto">
          <a:xfrm>
            <a:off x="5608638" y="1717675"/>
            <a:ext cx="0" cy="7286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5173" name="Rectangle 21"/>
          <p:cNvSpPr>
            <a:spLocks noChangeArrowheads="1"/>
          </p:cNvSpPr>
          <p:nvPr/>
        </p:nvSpPr>
        <p:spPr bwMode="auto">
          <a:xfrm>
            <a:off x="5257800" y="1358900"/>
            <a:ext cx="70802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LDL</a:t>
            </a:r>
          </a:p>
        </p:txBody>
      </p:sp>
      <p:sp>
        <p:nvSpPr>
          <p:cNvPr id="305174" name="Rectangle 22"/>
          <p:cNvSpPr>
            <a:spLocks noChangeArrowheads="1"/>
          </p:cNvSpPr>
          <p:nvPr/>
        </p:nvSpPr>
        <p:spPr bwMode="auto">
          <a:xfrm>
            <a:off x="5260975" y="2492375"/>
            <a:ext cx="70802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LDL</a:t>
            </a:r>
            <a:endParaRPr lang="en-AU" sz="1800" b="1">
              <a:solidFill>
                <a:srgbClr val="FFCC00"/>
              </a:solidFill>
              <a:effectLst>
                <a:outerShdw blurRad="38100" dist="38100" dir="2700000" algn="tl">
                  <a:srgbClr val="000000"/>
                </a:outerShdw>
              </a:effectLst>
              <a:latin typeface="Times" charset="0"/>
            </a:endParaRPr>
          </a:p>
        </p:txBody>
      </p:sp>
      <p:sp>
        <p:nvSpPr>
          <p:cNvPr id="34839" name="Line 23"/>
          <p:cNvSpPr>
            <a:spLocks noChangeShapeType="1"/>
          </p:cNvSpPr>
          <p:nvPr/>
        </p:nvSpPr>
        <p:spPr bwMode="auto">
          <a:xfrm rot="-5400000">
            <a:off x="1566069" y="16502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4840" name="Oval 24"/>
          <p:cNvSpPr>
            <a:spLocks noChangeArrowheads="1"/>
          </p:cNvSpPr>
          <p:nvPr/>
        </p:nvSpPr>
        <p:spPr bwMode="auto">
          <a:xfrm>
            <a:off x="5716588"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41" name="Oval 25"/>
          <p:cNvSpPr>
            <a:spLocks noChangeArrowheads="1"/>
          </p:cNvSpPr>
          <p:nvPr/>
        </p:nvSpPr>
        <p:spPr bwMode="auto">
          <a:xfrm>
            <a:off x="6710363"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42" name="Line 26"/>
          <p:cNvSpPr>
            <a:spLocks noChangeShapeType="1"/>
          </p:cNvSpPr>
          <p:nvPr/>
        </p:nvSpPr>
        <p:spPr bwMode="auto">
          <a:xfrm rot="-5400000">
            <a:off x="2953544" y="16629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5179" name="Rectangle 27"/>
          <p:cNvSpPr>
            <a:spLocks noChangeArrowheads="1"/>
          </p:cNvSpPr>
          <p:nvPr/>
        </p:nvSpPr>
        <p:spPr bwMode="auto">
          <a:xfrm>
            <a:off x="3497263" y="2436813"/>
            <a:ext cx="971550"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MCP-1</a:t>
            </a:r>
          </a:p>
        </p:txBody>
      </p:sp>
      <p:sp>
        <p:nvSpPr>
          <p:cNvPr id="305180" name="Rectangle 28"/>
          <p:cNvSpPr>
            <a:spLocks noChangeArrowheads="1"/>
          </p:cNvSpPr>
          <p:nvPr/>
        </p:nvSpPr>
        <p:spPr bwMode="auto">
          <a:xfrm>
            <a:off x="1993900" y="5602288"/>
            <a:ext cx="182245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Macrophage</a:t>
            </a:r>
          </a:p>
        </p:txBody>
      </p:sp>
      <p:sp>
        <p:nvSpPr>
          <p:cNvPr id="305181" name="Rectangle 29"/>
          <p:cNvSpPr>
            <a:spLocks noChangeArrowheads="1"/>
          </p:cNvSpPr>
          <p:nvPr/>
        </p:nvSpPr>
        <p:spPr bwMode="auto">
          <a:xfrm>
            <a:off x="4864100" y="3311525"/>
            <a:ext cx="1511300" cy="7016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MODIFIED</a:t>
            </a:r>
          </a:p>
          <a:p>
            <a:pPr algn="ctr" eaLnBrk="0" hangingPunct="0">
              <a:defRPr/>
            </a:pPr>
            <a:r>
              <a:rPr lang="en-AU" sz="2000" b="1">
                <a:solidFill>
                  <a:srgbClr val="FFCC00"/>
                </a:solidFill>
                <a:effectLst>
                  <a:outerShdw blurRad="38100" dist="38100" dir="2700000" algn="tl">
                    <a:srgbClr val="000000"/>
                  </a:outerShdw>
                </a:effectLst>
                <a:latin typeface="Times" charset="0"/>
              </a:rPr>
              <a:t>LDL</a:t>
            </a:r>
            <a:endParaRPr lang="en-AU" sz="1800" b="1">
              <a:solidFill>
                <a:srgbClr val="FFCC00"/>
              </a:solidFill>
              <a:effectLst>
                <a:outerShdw blurRad="38100" dist="38100" dir="2700000" algn="tl">
                  <a:srgbClr val="000000"/>
                </a:outerShdw>
              </a:effectLst>
              <a:latin typeface="Times" charset="0"/>
            </a:endParaRPr>
          </a:p>
        </p:txBody>
      </p:sp>
      <p:sp>
        <p:nvSpPr>
          <p:cNvPr id="305182" name="Line 30"/>
          <p:cNvSpPr>
            <a:spLocks noChangeShapeType="1"/>
          </p:cNvSpPr>
          <p:nvPr/>
        </p:nvSpPr>
        <p:spPr bwMode="auto">
          <a:xfrm rot="10827137" flipV="1">
            <a:off x="615950" y="2020888"/>
            <a:ext cx="0" cy="1333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5183" name="Line 31"/>
          <p:cNvSpPr>
            <a:spLocks noChangeShapeType="1"/>
          </p:cNvSpPr>
          <p:nvPr/>
        </p:nvSpPr>
        <p:spPr bwMode="auto">
          <a:xfrm rot="8184909" flipV="1">
            <a:off x="554038" y="1852613"/>
            <a:ext cx="0" cy="2222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5184" name="Arc 32"/>
          <p:cNvSpPr>
            <a:spLocks/>
          </p:cNvSpPr>
          <p:nvPr/>
        </p:nvSpPr>
        <p:spPr bwMode="auto">
          <a:xfrm rot="7145646" flipV="1">
            <a:off x="773112" y="2344738"/>
            <a:ext cx="1355725" cy="1974850"/>
          </a:xfrm>
          <a:custGeom>
            <a:avLst/>
            <a:gdLst>
              <a:gd name="G0" fmla="+- 0 0 0"/>
              <a:gd name="G1" fmla="+- 19921 0 0"/>
              <a:gd name="G2" fmla="+- 21600 0 0"/>
              <a:gd name="T0" fmla="*/ 8349 w 17676"/>
              <a:gd name="T1" fmla="*/ 0 h 19921"/>
              <a:gd name="T2" fmla="*/ 17676 w 17676"/>
              <a:gd name="T3" fmla="*/ 7507 h 19921"/>
              <a:gd name="T4" fmla="*/ 0 w 17676"/>
              <a:gd name="T5" fmla="*/ 19921 h 19921"/>
            </a:gdLst>
            <a:ahLst/>
            <a:cxnLst>
              <a:cxn ang="0">
                <a:pos x="T0" y="T1"/>
              </a:cxn>
              <a:cxn ang="0">
                <a:pos x="T2" y="T3"/>
              </a:cxn>
              <a:cxn ang="0">
                <a:pos x="T4" y="T5"/>
              </a:cxn>
            </a:cxnLst>
            <a:rect l="0" t="0" r="r" b="b"/>
            <a:pathLst>
              <a:path w="17676" h="19921" fill="none" extrusionOk="0">
                <a:moveTo>
                  <a:pt x="8349" y="-1"/>
                </a:moveTo>
                <a:cubicBezTo>
                  <a:pt x="12103" y="1573"/>
                  <a:pt x="15336" y="4175"/>
                  <a:pt x="17676" y="7506"/>
                </a:cubicBezTo>
              </a:path>
              <a:path w="17676" h="19921" stroke="0" extrusionOk="0">
                <a:moveTo>
                  <a:pt x="8349" y="-1"/>
                </a:moveTo>
                <a:cubicBezTo>
                  <a:pt x="12103" y="1573"/>
                  <a:pt x="15336" y="4175"/>
                  <a:pt x="17676" y="7506"/>
                </a:cubicBezTo>
                <a:lnTo>
                  <a:pt x="0" y="19921"/>
                </a:lnTo>
                <a:close/>
              </a:path>
            </a:pathLst>
          </a:custGeom>
          <a:noFill/>
          <a:ln w="28575">
            <a:solidFill>
              <a:srgbClr val="FFCC0B"/>
            </a:solidFill>
            <a:round/>
            <a:headEnd type="triangle" w="med" len="med"/>
            <a:tailEnd/>
          </a:ln>
          <a:effectLst>
            <a:outerShdw dist="25400" dir="16200000" algn="ctr" rotWithShape="0">
              <a:schemeClr val="bg2"/>
            </a:outerShdw>
          </a:effectLst>
        </p:spPr>
        <p:txBody>
          <a:bodyPr wrap="none" anchor="ctr"/>
          <a:lstStyle/>
          <a:p>
            <a:pPr>
              <a:defRPr/>
            </a:pPr>
            <a:endParaRPr lang="en-US"/>
          </a:p>
        </p:txBody>
      </p:sp>
      <p:sp>
        <p:nvSpPr>
          <p:cNvPr id="305185" name="Rectangle 33"/>
          <p:cNvSpPr>
            <a:spLocks noChangeArrowheads="1"/>
          </p:cNvSpPr>
          <p:nvPr/>
        </p:nvSpPr>
        <p:spPr bwMode="auto">
          <a:xfrm>
            <a:off x="304800" y="3721100"/>
            <a:ext cx="148590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Cytokines</a:t>
            </a:r>
          </a:p>
        </p:txBody>
      </p:sp>
      <p:sp>
        <p:nvSpPr>
          <p:cNvPr id="305186" name="Arc 34"/>
          <p:cNvSpPr>
            <a:spLocks/>
          </p:cNvSpPr>
          <p:nvPr/>
        </p:nvSpPr>
        <p:spPr bwMode="auto">
          <a:xfrm rot="5134719" flipV="1">
            <a:off x="1636713" y="3322638"/>
            <a:ext cx="1284287" cy="2084387"/>
          </a:xfrm>
          <a:custGeom>
            <a:avLst/>
            <a:gdLst>
              <a:gd name="G0" fmla="+- 0 0 0"/>
              <a:gd name="G1" fmla="+- 21014 0 0"/>
              <a:gd name="G2" fmla="+- 21600 0 0"/>
              <a:gd name="T0" fmla="*/ 4996 w 20612"/>
              <a:gd name="T1" fmla="*/ 0 h 21014"/>
              <a:gd name="T2" fmla="*/ 20612 w 20612"/>
              <a:gd name="T3" fmla="*/ 14557 h 21014"/>
              <a:gd name="T4" fmla="*/ 0 w 20612"/>
              <a:gd name="T5" fmla="*/ 21014 h 21014"/>
            </a:gdLst>
            <a:ahLst/>
            <a:cxnLst>
              <a:cxn ang="0">
                <a:pos x="T0" y="T1"/>
              </a:cxn>
              <a:cxn ang="0">
                <a:pos x="T2" y="T3"/>
              </a:cxn>
              <a:cxn ang="0">
                <a:pos x="T4" y="T5"/>
              </a:cxn>
            </a:cxnLst>
            <a:rect l="0" t="0" r="r" b="b"/>
            <a:pathLst>
              <a:path w="20612" h="21014" fill="none" extrusionOk="0">
                <a:moveTo>
                  <a:pt x="4996" y="-1"/>
                </a:moveTo>
                <a:cubicBezTo>
                  <a:pt x="12403" y="1760"/>
                  <a:pt x="18336" y="7291"/>
                  <a:pt x="20612" y="14556"/>
                </a:cubicBezTo>
              </a:path>
              <a:path w="20612" h="21014" stroke="0" extrusionOk="0">
                <a:moveTo>
                  <a:pt x="4996" y="-1"/>
                </a:moveTo>
                <a:cubicBezTo>
                  <a:pt x="12403" y="1760"/>
                  <a:pt x="18336" y="7291"/>
                  <a:pt x="20612" y="14556"/>
                </a:cubicBezTo>
                <a:lnTo>
                  <a:pt x="0" y="21014"/>
                </a:lnTo>
                <a:close/>
              </a:path>
            </a:pathLst>
          </a:custGeom>
          <a:noFill/>
          <a:ln w="28575">
            <a:solidFill>
              <a:srgbClr val="FFCC0B"/>
            </a:solidFill>
            <a:round/>
            <a:headEnd type="triangle" w="med" len="med"/>
            <a:tailEnd/>
          </a:ln>
          <a:effectLst>
            <a:outerShdw dist="12700" dir="5400000" algn="ctr" rotWithShape="0">
              <a:schemeClr val="bg2"/>
            </a:outerShdw>
          </a:effectLst>
        </p:spPr>
        <p:txBody>
          <a:bodyPr wrap="none" anchor="ctr"/>
          <a:lstStyle/>
          <a:p>
            <a:pPr>
              <a:defRPr/>
            </a:pPr>
            <a:endParaRPr lang="en-US"/>
          </a:p>
        </p:txBody>
      </p:sp>
      <p:sp>
        <p:nvSpPr>
          <p:cNvPr id="34851" name="Line 35"/>
          <p:cNvSpPr>
            <a:spLocks noChangeShapeType="1"/>
          </p:cNvSpPr>
          <p:nvPr/>
        </p:nvSpPr>
        <p:spPr bwMode="auto">
          <a:xfrm>
            <a:off x="3349625" y="391160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4852" name="Line 36"/>
          <p:cNvSpPr>
            <a:spLocks noChangeShapeType="1"/>
          </p:cNvSpPr>
          <p:nvPr/>
        </p:nvSpPr>
        <p:spPr bwMode="auto">
          <a:xfrm rot="-5400000">
            <a:off x="4044157" y="4712493"/>
            <a:ext cx="0" cy="4619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4853" name="Line 37"/>
          <p:cNvSpPr>
            <a:spLocks noChangeShapeType="1"/>
          </p:cNvSpPr>
          <p:nvPr/>
        </p:nvSpPr>
        <p:spPr bwMode="auto">
          <a:xfrm>
            <a:off x="5608638" y="28305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4854" name="Oval 38"/>
          <p:cNvSpPr>
            <a:spLocks noChangeArrowheads="1"/>
          </p:cNvSpPr>
          <p:nvPr/>
        </p:nvSpPr>
        <p:spPr bwMode="auto">
          <a:xfrm>
            <a:off x="7894638" y="20558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55" name="Oval 39"/>
          <p:cNvSpPr>
            <a:spLocks noChangeArrowheads="1"/>
          </p:cNvSpPr>
          <p:nvPr/>
        </p:nvSpPr>
        <p:spPr bwMode="auto">
          <a:xfrm>
            <a:off x="78168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56" name="Arc 40"/>
          <p:cNvSpPr>
            <a:spLocks/>
          </p:cNvSpPr>
          <p:nvPr/>
        </p:nvSpPr>
        <p:spPr bwMode="auto">
          <a:xfrm flipH="1" flipV="1">
            <a:off x="3925888" y="2835275"/>
            <a:ext cx="758825" cy="617538"/>
          </a:xfrm>
          <a:custGeom>
            <a:avLst/>
            <a:gdLst>
              <a:gd name="T0" fmla="*/ 0 w 21600"/>
              <a:gd name="T1" fmla="*/ 0 h 23625"/>
              <a:gd name="T2" fmla="*/ 755452 w 21600"/>
              <a:gd name="T3" fmla="*/ 617538 h 23625"/>
              <a:gd name="T4" fmla="*/ 0 w 21600"/>
              <a:gd name="T5" fmla="*/ 564606 h 23625"/>
              <a:gd name="T6" fmla="*/ 0 60000 65536"/>
              <a:gd name="T7" fmla="*/ 0 60000 65536"/>
              <a:gd name="T8" fmla="*/ 0 60000 65536"/>
              <a:gd name="T9" fmla="*/ 0 w 21600"/>
              <a:gd name="T10" fmla="*/ 0 h 23625"/>
              <a:gd name="T11" fmla="*/ 21600 w 21600"/>
              <a:gd name="T12" fmla="*/ 23625 h 23625"/>
            </a:gdLst>
            <a:ahLst/>
            <a:cxnLst>
              <a:cxn ang="T6">
                <a:pos x="T0" y="T1"/>
              </a:cxn>
              <a:cxn ang="T7">
                <a:pos x="T2" y="T3"/>
              </a:cxn>
              <a:cxn ang="T8">
                <a:pos x="T4" y="T5"/>
              </a:cxn>
            </a:cxnLst>
            <a:rect l="T9" t="T10" r="T11" b="T12"/>
            <a:pathLst>
              <a:path w="21600" h="23625" fill="none" extrusionOk="0">
                <a:moveTo>
                  <a:pt x="-1" y="0"/>
                </a:moveTo>
                <a:cubicBezTo>
                  <a:pt x="11929" y="0"/>
                  <a:pt x="21600" y="9670"/>
                  <a:pt x="21600" y="21600"/>
                </a:cubicBezTo>
                <a:cubicBezTo>
                  <a:pt x="21600" y="22276"/>
                  <a:pt x="21568" y="22951"/>
                  <a:pt x="21504" y="23625"/>
                </a:cubicBezTo>
              </a:path>
              <a:path w="21600" h="23625" stroke="0" extrusionOk="0">
                <a:moveTo>
                  <a:pt x="-1" y="0"/>
                </a:moveTo>
                <a:cubicBezTo>
                  <a:pt x="11929" y="0"/>
                  <a:pt x="21600" y="9670"/>
                  <a:pt x="21600" y="21600"/>
                </a:cubicBezTo>
                <a:cubicBezTo>
                  <a:pt x="21600" y="22276"/>
                  <a:pt x="21568" y="22951"/>
                  <a:pt x="21504" y="23625"/>
                </a:cubicBezTo>
                <a:lnTo>
                  <a:pt x="0" y="21600"/>
                </a:lnTo>
                <a:close/>
              </a:path>
            </a:pathLst>
          </a:custGeom>
          <a:noFill/>
          <a:ln w="28575">
            <a:solidFill>
              <a:srgbClr val="FFCC0B"/>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5193" name="Oval 41"/>
          <p:cNvSpPr>
            <a:spLocks noChangeArrowheads="1"/>
          </p:cNvSpPr>
          <p:nvPr/>
        </p:nvSpPr>
        <p:spPr bwMode="auto">
          <a:xfrm>
            <a:off x="2984500" y="3327400"/>
            <a:ext cx="730250"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5194" name="Oval 42"/>
          <p:cNvSpPr>
            <a:spLocks noChangeArrowheads="1"/>
          </p:cNvSpPr>
          <p:nvPr/>
        </p:nvSpPr>
        <p:spPr bwMode="auto">
          <a:xfrm>
            <a:off x="3232150" y="3479800"/>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grpSp>
        <p:nvGrpSpPr>
          <p:cNvPr id="34859" name="Group 43"/>
          <p:cNvGrpSpPr>
            <a:grpSpLocks/>
          </p:cNvGrpSpPr>
          <p:nvPr/>
        </p:nvGrpSpPr>
        <p:grpSpPr bwMode="auto">
          <a:xfrm>
            <a:off x="4275138" y="4321175"/>
            <a:ext cx="1676400" cy="1617663"/>
            <a:chOff x="3071" y="2722"/>
            <a:chExt cx="1188" cy="1019"/>
          </a:xfrm>
        </p:grpSpPr>
        <p:grpSp>
          <p:nvGrpSpPr>
            <p:cNvPr id="34870" name="Group 44"/>
            <p:cNvGrpSpPr>
              <a:grpSpLocks/>
            </p:cNvGrpSpPr>
            <p:nvPr/>
          </p:nvGrpSpPr>
          <p:grpSpPr bwMode="auto">
            <a:xfrm>
              <a:off x="3071" y="2722"/>
              <a:ext cx="1188" cy="1019"/>
              <a:chOff x="2343" y="2717"/>
              <a:chExt cx="1188" cy="1019"/>
            </a:xfrm>
          </p:grpSpPr>
          <p:sp>
            <p:nvSpPr>
              <p:cNvPr id="34872" name="AutoShape 45"/>
              <p:cNvSpPr>
                <a:spLocks noChangeArrowheads="1"/>
              </p:cNvSpPr>
              <p:nvPr/>
            </p:nvSpPr>
            <p:spPr bwMode="auto">
              <a:xfrm>
                <a:off x="2343" y="2717"/>
                <a:ext cx="1188" cy="1000"/>
              </a:xfrm>
              <a:prstGeom prst="star8">
                <a:avLst>
                  <a:gd name="adj" fmla="val 38250"/>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4873" name="Oval 46"/>
              <p:cNvSpPr>
                <a:spLocks noChangeArrowheads="1"/>
              </p:cNvSpPr>
              <p:nvPr/>
            </p:nvSpPr>
            <p:spPr bwMode="auto">
              <a:xfrm>
                <a:off x="2997" y="3149"/>
                <a:ext cx="321" cy="208"/>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74" name="Oval 47"/>
              <p:cNvSpPr>
                <a:spLocks noChangeArrowheads="1"/>
              </p:cNvSpPr>
              <p:nvPr/>
            </p:nvSpPr>
            <p:spPr bwMode="auto">
              <a:xfrm>
                <a:off x="2527"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75" name="Oval 48"/>
              <p:cNvSpPr>
                <a:spLocks noChangeArrowheads="1"/>
              </p:cNvSpPr>
              <p:nvPr/>
            </p:nvSpPr>
            <p:spPr bwMode="auto">
              <a:xfrm>
                <a:off x="262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76" name="Oval 49"/>
              <p:cNvSpPr>
                <a:spLocks noChangeArrowheads="1"/>
              </p:cNvSpPr>
              <p:nvPr/>
            </p:nvSpPr>
            <p:spPr bwMode="auto">
              <a:xfrm>
                <a:off x="2719" y="309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77" name="Oval 50"/>
              <p:cNvSpPr>
                <a:spLocks noChangeArrowheads="1"/>
              </p:cNvSpPr>
              <p:nvPr/>
            </p:nvSpPr>
            <p:spPr bwMode="auto">
              <a:xfrm>
                <a:off x="2815" y="319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78" name="Oval 51"/>
              <p:cNvSpPr>
                <a:spLocks noChangeArrowheads="1"/>
              </p:cNvSpPr>
              <p:nvPr/>
            </p:nvSpPr>
            <p:spPr bwMode="auto">
              <a:xfrm>
                <a:off x="2911" y="32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79" name="Oval 52"/>
              <p:cNvSpPr>
                <a:spLocks noChangeArrowheads="1"/>
              </p:cNvSpPr>
              <p:nvPr/>
            </p:nvSpPr>
            <p:spPr bwMode="auto">
              <a:xfrm>
                <a:off x="2869" y="277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80" name="Oval 53"/>
              <p:cNvSpPr>
                <a:spLocks noChangeArrowheads="1"/>
              </p:cNvSpPr>
              <p:nvPr/>
            </p:nvSpPr>
            <p:spPr bwMode="auto">
              <a:xfrm>
                <a:off x="2677" y="285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81" name="Oval 54"/>
              <p:cNvSpPr>
                <a:spLocks noChangeArrowheads="1"/>
              </p:cNvSpPr>
              <p:nvPr/>
            </p:nvSpPr>
            <p:spPr bwMode="auto">
              <a:xfrm>
                <a:off x="2421" y="312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82" name="Oval 55"/>
              <p:cNvSpPr>
                <a:spLocks noChangeArrowheads="1"/>
              </p:cNvSpPr>
              <p:nvPr/>
            </p:nvSpPr>
            <p:spPr bwMode="auto">
              <a:xfrm>
                <a:off x="2517" y="322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83" name="Oval 56"/>
              <p:cNvSpPr>
                <a:spLocks noChangeArrowheads="1"/>
              </p:cNvSpPr>
              <p:nvPr/>
            </p:nvSpPr>
            <p:spPr bwMode="auto">
              <a:xfrm>
                <a:off x="2613" y="332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84" name="Oval 57"/>
              <p:cNvSpPr>
                <a:spLocks noChangeArrowheads="1"/>
              </p:cNvSpPr>
              <p:nvPr/>
            </p:nvSpPr>
            <p:spPr bwMode="auto">
              <a:xfrm>
                <a:off x="2709" y="341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85" name="Oval 58"/>
              <p:cNvSpPr>
                <a:spLocks noChangeArrowheads="1"/>
              </p:cNvSpPr>
              <p:nvPr/>
            </p:nvSpPr>
            <p:spPr bwMode="auto">
              <a:xfrm>
                <a:off x="2805" y="351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86" name="Oval 59"/>
              <p:cNvSpPr>
                <a:spLocks noChangeArrowheads="1"/>
              </p:cNvSpPr>
              <p:nvPr/>
            </p:nvSpPr>
            <p:spPr bwMode="auto">
              <a:xfrm>
                <a:off x="245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87" name="Oval 60"/>
              <p:cNvSpPr>
                <a:spLocks noChangeArrowheads="1"/>
              </p:cNvSpPr>
              <p:nvPr/>
            </p:nvSpPr>
            <p:spPr bwMode="auto">
              <a:xfrm>
                <a:off x="2805" y="294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88" name="Oval 61"/>
              <p:cNvSpPr>
                <a:spLocks noChangeArrowheads="1"/>
              </p:cNvSpPr>
              <p:nvPr/>
            </p:nvSpPr>
            <p:spPr bwMode="auto">
              <a:xfrm>
                <a:off x="2603" y="3149"/>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89" name="Oval 62"/>
              <p:cNvSpPr>
                <a:spLocks noChangeArrowheads="1"/>
              </p:cNvSpPr>
              <p:nvPr/>
            </p:nvSpPr>
            <p:spPr bwMode="auto">
              <a:xfrm>
                <a:off x="2901" y="30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90" name="Oval 63"/>
              <p:cNvSpPr>
                <a:spLocks noChangeArrowheads="1"/>
              </p:cNvSpPr>
              <p:nvPr/>
            </p:nvSpPr>
            <p:spPr bwMode="auto">
              <a:xfrm>
                <a:off x="2825" y="272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91" name="Oval 64"/>
              <p:cNvSpPr>
                <a:spLocks noChangeArrowheads="1"/>
              </p:cNvSpPr>
              <p:nvPr/>
            </p:nvSpPr>
            <p:spPr bwMode="auto">
              <a:xfrm>
                <a:off x="2502"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92" name="Oval 65"/>
              <p:cNvSpPr>
                <a:spLocks noChangeArrowheads="1"/>
              </p:cNvSpPr>
              <p:nvPr/>
            </p:nvSpPr>
            <p:spPr bwMode="auto">
              <a:xfrm>
                <a:off x="2677"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93" name="Oval 66"/>
              <p:cNvSpPr>
                <a:spLocks noChangeArrowheads="1"/>
              </p:cNvSpPr>
              <p:nvPr/>
            </p:nvSpPr>
            <p:spPr bwMode="auto">
              <a:xfrm>
                <a:off x="2598" y="287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94" name="Oval 67"/>
              <p:cNvSpPr>
                <a:spLocks noChangeArrowheads="1"/>
              </p:cNvSpPr>
              <p:nvPr/>
            </p:nvSpPr>
            <p:spPr bwMode="auto">
              <a:xfrm>
                <a:off x="2694" y="29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95" name="Oval 68"/>
              <p:cNvSpPr>
                <a:spLocks noChangeArrowheads="1"/>
              </p:cNvSpPr>
              <p:nvPr/>
            </p:nvSpPr>
            <p:spPr bwMode="auto">
              <a:xfrm>
                <a:off x="2790" y="306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96" name="Oval 69"/>
              <p:cNvSpPr>
                <a:spLocks noChangeArrowheads="1"/>
              </p:cNvSpPr>
              <p:nvPr/>
            </p:nvSpPr>
            <p:spPr bwMode="auto">
              <a:xfrm>
                <a:off x="2886" y="316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97" name="Oval 70"/>
              <p:cNvSpPr>
                <a:spLocks noChangeArrowheads="1"/>
              </p:cNvSpPr>
              <p:nvPr/>
            </p:nvSpPr>
            <p:spPr bwMode="auto">
              <a:xfrm>
                <a:off x="2982" y="325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98" name="Oval 71"/>
              <p:cNvSpPr>
                <a:spLocks noChangeArrowheads="1"/>
              </p:cNvSpPr>
              <p:nvPr/>
            </p:nvSpPr>
            <p:spPr bwMode="auto">
              <a:xfrm>
                <a:off x="3078" y="335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99" name="Oval 72"/>
              <p:cNvSpPr>
                <a:spLocks noChangeArrowheads="1"/>
              </p:cNvSpPr>
              <p:nvPr/>
            </p:nvSpPr>
            <p:spPr bwMode="auto">
              <a:xfrm>
                <a:off x="2997" y="280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900" name="Oval 73"/>
              <p:cNvSpPr>
                <a:spLocks noChangeArrowheads="1"/>
              </p:cNvSpPr>
              <p:nvPr/>
            </p:nvSpPr>
            <p:spPr bwMode="auto">
              <a:xfrm>
                <a:off x="3002"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901" name="Oval 74"/>
              <p:cNvSpPr>
                <a:spLocks noChangeArrowheads="1"/>
              </p:cNvSpPr>
              <p:nvPr/>
            </p:nvSpPr>
            <p:spPr bwMode="auto">
              <a:xfrm>
                <a:off x="3179" y="28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902" name="Oval 75"/>
              <p:cNvSpPr>
                <a:spLocks noChangeArrowheads="1"/>
              </p:cNvSpPr>
              <p:nvPr/>
            </p:nvSpPr>
            <p:spPr bwMode="auto">
              <a:xfrm>
                <a:off x="3098"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903" name="Oval 76"/>
              <p:cNvSpPr>
                <a:spLocks noChangeArrowheads="1"/>
              </p:cNvSpPr>
              <p:nvPr/>
            </p:nvSpPr>
            <p:spPr bwMode="auto">
              <a:xfrm>
                <a:off x="3280"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904" name="Oval 77"/>
              <p:cNvSpPr>
                <a:spLocks noChangeArrowheads="1"/>
              </p:cNvSpPr>
              <p:nvPr/>
            </p:nvSpPr>
            <p:spPr bwMode="auto">
              <a:xfrm>
                <a:off x="3222" y="31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905" name="Oval 78"/>
              <p:cNvSpPr>
                <a:spLocks noChangeArrowheads="1"/>
              </p:cNvSpPr>
              <p:nvPr/>
            </p:nvSpPr>
            <p:spPr bwMode="auto">
              <a:xfrm>
                <a:off x="3329" y="309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906" name="Oval 79"/>
              <p:cNvSpPr>
                <a:spLocks noChangeArrowheads="1"/>
              </p:cNvSpPr>
              <p:nvPr/>
            </p:nvSpPr>
            <p:spPr bwMode="auto">
              <a:xfrm>
                <a:off x="3222" y="33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907" name="Oval 80"/>
              <p:cNvSpPr>
                <a:spLocks noChangeArrowheads="1"/>
              </p:cNvSpPr>
              <p:nvPr/>
            </p:nvSpPr>
            <p:spPr bwMode="auto">
              <a:xfrm flipH="1">
                <a:off x="2970" y="3456"/>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908" name="Oval 81"/>
              <p:cNvSpPr>
                <a:spLocks noChangeArrowheads="1"/>
              </p:cNvSpPr>
              <p:nvPr/>
            </p:nvSpPr>
            <p:spPr bwMode="auto">
              <a:xfrm flipH="1">
                <a:off x="2534" y="343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909" name="Oval 82"/>
              <p:cNvSpPr>
                <a:spLocks noChangeArrowheads="1"/>
              </p:cNvSpPr>
              <p:nvPr/>
            </p:nvSpPr>
            <p:spPr bwMode="auto">
              <a:xfrm flipH="1">
                <a:off x="2418" y="3357"/>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910" name="Oval 83"/>
              <p:cNvSpPr>
                <a:spLocks noChangeArrowheads="1"/>
              </p:cNvSpPr>
              <p:nvPr/>
            </p:nvSpPr>
            <p:spPr bwMode="auto">
              <a:xfrm flipH="1">
                <a:off x="2355" y="309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911" name="Oval 84"/>
              <p:cNvSpPr>
                <a:spLocks noChangeArrowheads="1"/>
              </p:cNvSpPr>
              <p:nvPr/>
            </p:nvSpPr>
            <p:spPr bwMode="auto">
              <a:xfrm>
                <a:off x="2805" y="3373"/>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4871" name="Oval 85"/>
            <p:cNvSpPr>
              <a:spLocks noChangeArrowheads="1"/>
            </p:cNvSpPr>
            <p:nvPr/>
          </p:nvSpPr>
          <p:spPr bwMode="auto">
            <a:xfrm flipH="1">
              <a:off x="3131" y="2895"/>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4860" name="Group 86"/>
          <p:cNvGrpSpPr>
            <a:grpSpLocks/>
          </p:cNvGrpSpPr>
          <p:nvPr/>
        </p:nvGrpSpPr>
        <p:grpSpPr bwMode="auto">
          <a:xfrm>
            <a:off x="2736850" y="4418013"/>
            <a:ext cx="1076325" cy="1184275"/>
            <a:chOff x="3804" y="2890"/>
            <a:chExt cx="763" cy="746"/>
          </a:xfrm>
        </p:grpSpPr>
        <p:sp>
          <p:nvSpPr>
            <p:cNvPr id="34868" name="AutoShape 87"/>
            <p:cNvSpPr>
              <a:spLocks noChangeArrowheads="1"/>
            </p:cNvSpPr>
            <p:nvPr/>
          </p:nvSpPr>
          <p:spPr bwMode="auto">
            <a:xfrm>
              <a:off x="3804" y="2890"/>
              <a:ext cx="763" cy="746"/>
            </a:xfrm>
            <a:prstGeom prst="irregularSeal2">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4869" name="Oval 88"/>
            <p:cNvSpPr>
              <a:spLocks noChangeArrowheads="1"/>
            </p:cNvSpPr>
            <p:nvPr/>
          </p:nvSpPr>
          <p:spPr bwMode="auto">
            <a:xfrm>
              <a:off x="4079" y="3204"/>
              <a:ext cx="241" cy="153"/>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4861" name="Line 89"/>
          <p:cNvSpPr>
            <a:spLocks noChangeShapeType="1"/>
          </p:cNvSpPr>
          <p:nvPr/>
        </p:nvSpPr>
        <p:spPr bwMode="auto">
          <a:xfrm flipH="1">
            <a:off x="3462338" y="3575050"/>
            <a:ext cx="1252537" cy="434975"/>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4862" name="Line 90"/>
          <p:cNvSpPr>
            <a:spLocks noChangeShapeType="1"/>
          </p:cNvSpPr>
          <p:nvPr/>
        </p:nvSpPr>
        <p:spPr bwMode="auto">
          <a:xfrm flipH="1">
            <a:off x="3714750" y="3708400"/>
            <a:ext cx="1104900" cy="97631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4863" name="Line 91"/>
          <p:cNvSpPr>
            <a:spLocks noChangeShapeType="1"/>
          </p:cNvSpPr>
          <p:nvPr/>
        </p:nvSpPr>
        <p:spPr bwMode="auto">
          <a:xfrm rot="-5400000">
            <a:off x="6269038" y="4899025"/>
            <a:ext cx="0" cy="39370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4864" name="Line 92"/>
          <p:cNvSpPr>
            <a:spLocks noChangeShapeType="1"/>
          </p:cNvSpPr>
          <p:nvPr/>
        </p:nvSpPr>
        <p:spPr bwMode="auto">
          <a:xfrm>
            <a:off x="7567613" y="553085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5245" name="Text Box 93"/>
          <p:cNvSpPr txBox="1">
            <a:spLocks noChangeArrowheads="1"/>
          </p:cNvSpPr>
          <p:nvPr/>
        </p:nvSpPr>
        <p:spPr bwMode="auto">
          <a:xfrm>
            <a:off x="6210300" y="6062663"/>
            <a:ext cx="293370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CELL PROLIFERATION</a:t>
            </a:r>
          </a:p>
          <a:p>
            <a:pPr algn="ctr" eaLnBrk="0" hangingPunct="0">
              <a:defRPr/>
            </a:pPr>
            <a:r>
              <a:rPr lang="en-AU" sz="1800" b="1">
                <a:solidFill>
                  <a:schemeClr val="tx2"/>
                </a:solidFill>
                <a:effectLst>
                  <a:outerShdw blurRad="38100" dist="38100" dir="2700000" algn="tl">
                    <a:srgbClr val="000000"/>
                  </a:outerShdw>
                </a:effectLst>
                <a:latin typeface="Times" charset="0"/>
              </a:rPr>
              <a:t>MATRIX DEGRADATION</a:t>
            </a:r>
          </a:p>
        </p:txBody>
      </p:sp>
      <p:sp>
        <p:nvSpPr>
          <p:cNvPr id="305246" name="Rectangle 94"/>
          <p:cNvSpPr>
            <a:spLocks noChangeArrowheads="1"/>
          </p:cNvSpPr>
          <p:nvPr/>
        </p:nvSpPr>
        <p:spPr bwMode="auto">
          <a:xfrm>
            <a:off x="6146800" y="4794250"/>
            <a:ext cx="295275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GROWTH FACTORS</a:t>
            </a:r>
          </a:p>
          <a:p>
            <a:pPr algn="ctr" eaLnBrk="0" hangingPunct="0">
              <a:defRPr/>
            </a:pPr>
            <a:r>
              <a:rPr lang="en-AU" sz="1800" b="1">
                <a:solidFill>
                  <a:schemeClr val="tx2"/>
                </a:solidFill>
                <a:effectLst>
                  <a:outerShdw blurRad="38100" dist="38100" dir="2700000" algn="tl">
                    <a:srgbClr val="000000"/>
                  </a:outerShdw>
                </a:effectLst>
                <a:latin typeface="Times" charset="0"/>
              </a:rPr>
              <a:t>METALLOPTOTEINASES</a:t>
            </a:r>
            <a:endParaRPr lang="en-AU" sz="2000" b="1">
              <a:solidFill>
                <a:schemeClr val="tx2"/>
              </a:solidFill>
              <a:effectLst>
                <a:outerShdw blurRad="38100" dist="38100" dir="2700000" algn="tl">
                  <a:srgbClr val="000000"/>
                </a:outerShdw>
              </a:effectLst>
              <a:latin typeface="Times" charset="0"/>
            </a:endParaRPr>
          </a:p>
        </p:txBody>
      </p:sp>
      <p:sp>
        <p:nvSpPr>
          <p:cNvPr id="305247" name="Rectangle 95"/>
          <p:cNvSpPr>
            <a:spLocks noChangeArrowheads="1"/>
          </p:cNvSpPr>
          <p:nvPr/>
        </p:nvSpPr>
        <p:spPr bwMode="auto">
          <a:xfrm>
            <a:off x="976313" y="141288"/>
            <a:ext cx="713740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rPr>
              <a:t>HDL PROTECTS AGAINST ATHEROSCLEROSIS</a:t>
            </a: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ChangeArrowheads="1"/>
          </p:cNvSpPr>
          <p:nvPr/>
        </p:nvSpPr>
        <p:spPr bwMode="auto">
          <a:xfrm>
            <a:off x="11113" y="2211388"/>
            <a:ext cx="1230312" cy="577850"/>
          </a:xfrm>
          <a:prstGeom prst="rect">
            <a:avLst/>
          </a:prstGeom>
          <a:noFill/>
          <a:ln w="12700">
            <a:noFill/>
            <a:miter lim="800000"/>
            <a:headEnd/>
            <a:tailEnd/>
          </a:ln>
          <a:effectLst/>
        </p:spPr>
        <p:txBody>
          <a:bodyPr wrap="none" lIns="90487" tIns="44450" rIns="90487" bIns="44450">
            <a:spAutoFit/>
          </a:bodyPr>
          <a:lstStyle/>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Adhesion</a:t>
            </a:r>
          </a:p>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 Molecule</a:t>
            </a:r>
            <a:endParaRPr lang="en-AU" b="1">
              <a:solidFill>
                <a:schemeClr val="tx2"/>
              </a:solidFill>
              <a:effectLst>
                <a:outerShdw blurRad="38100" dist="38100" dir="2700000" algn="tl">
                  <a:srgbClr val="000000"/>
                </a:outerShdw>
              </a:effectLst>
              <a:latin typeface="Times" charset="0"/>
            </a:endParaRPr>
          </a:p>
        </p:txBody>
      </p:sp>
      <p:sp>
        <p:nvSpPr>
          <p:cNvPr id="306179" name="Line 3"/>
          <p:cNvSpPr>
            <a:spLocks noChangeShapeType="1"/>
          </p:cNvSpPr>
          <p:nvPr/>
        </p:nvSpPr>
        <p:spPr bwMode="auto">
          <a:xfrm rot="13194557" flipV="1">
            <a:off x="692150" y="1841500"/>
            <a:ext cx="0" cy="220663"/>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5844" name="AutoShape 4"/>
          <p:cNvSpPr>
            <a:spLocks noChangeArrowheads="1"/>
          </p:cNvSpPr>
          <p:nvPr/>
        </p:nvSpPr>
        <p:spPr bwMode="auto">
          <a:xfrm>
            <a:off x="3349625" y="2127250"/>
            <a:ext cx="430213" cy="368300"/>
          </a:xfrm>
          <a:prstGeom prst="sun">
            <a:avLst>
              <a:gd name="adj" fmla="val 25000"/>
            </a:avLst>
          </a:prstGeom>
          <a:gradFill rotWithShape="0">
            <a:gsLst>
              <a:gs pos="0">
                <a:srgbClr val="00FFCC"/>
              </a:gs>
              <a:gs pos="100000">
                <a:srgbClr val="000000"/>
              </a:gs>
            </a:gsLst>
            <a:path path="rect">
              <a:fillToRect l="100000" b="100000"/>
            </a:path>
          </a:gradFill>
          <a:ln w="12700">
            <a:solidFill>
              <a:schemeClr val="tx1"/>
            </a:solidFill>
            <a:miter lim="800000"/>
            <a:headEnd/>
            <a:tailEnd/>
          </a:ln>
        </p:spPr>
        <p:txBody>
          <a:bodyPr wrap="none" anchor="ctr"/>
          <a:lstStyle/>
          <a:p>
            <a:endParaRPr lang="en-US"/>
          </a:p>
        </p:txBody>
      </p:sp>
      <p:sp>
        <p:nvSpPr>
          <p:cNvPr id="35845" name="Oval 5"/>
          <p:cNvSpPr>
            <a:spLocks noChangeArrowheads="1"/>
          </p:cNvSpPr>
          <p:nvPr/>
        </p:nvSpPr>
        <p:spPr bwMode="auto">
          <a:xfrm>
            <a:off x="6821488" y="20685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846" name="Oval 6"/>
          <p:cNvSpPr>
            <a:spLocks noChangeArrowheads="1"/>
          </p:cNvSpPr>
          <p:nvPr/>
        </p:nvSpPr>
        <p:spPr bwMode="auto">
          <a:xfrm>
            <a:off x="5702300" y="2087563"/>
            <a:ext cx="938213"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847" name="Oval 7"/>
          <p:cNvSpPr>
            <a:spLocks noChangeArrowheads="1"/>
          </p:cNvSpPr>
          <p:nvPr/>
        </p:nvSpPr>
        <p:spPr bwMode="auto">
          <a:xfrm>
            <a:off x="45656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848" name="Oval 8"/>
          <p:cNvSpPr>
            <a:spLocks noChangeArrowheads="1"/>
          </p:cNvSpPr>
          <p:nvPr/>
        </p:nvSpPr>
        <p:spPr bwMode="auto">
          <a:xfrm>
            <a:off x="3494088" y="2087563"/>
            <a:ext cx="958850"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849" name="Oval 9"/>
          <p:cNvSpPr>
            <a:spLocks noChangeArrowheads="1"/>
          </p:cNvSpPr>
          <p:nvPr/>
        </p:nvSpPr>
        <p:spPr bwMode="auto">
          <a:xfrm>
            <a:off x="152400" y="2087563"/>
            <a:ext cx="89217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850" name="Oval 10"/>
          <p:cNvSpPr>
            <a:spLocks noChangeArrowheads="1"/>
          </p:cNvSpPr>
          <p:nvPr/>
        </p:nvSpPr>
        <p:spPr bwMode="auto">
          <a:xfrm>
            <a:off x="1147763" y="2076450"/>
            <a:ext cx="928687" cy="141288"/>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851" name="Oval 11"/>
          <p:cNvSpPr>
            <a:spLocks noChangeArrowheads="1"/>
          </p:cNvSpPr>
          <p:nvPr/>
        </p:nvSpPr>
        <p:spPr bwMode="auto">
          <a:xfrm>
            <a:off x="2190750" y="2082800"/>
            <a:ext cx="944563" cy="149225"/>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6188" name="Rectangle 12"/>
          <p:cNvSpPr>
            <a:spLocks noChangeArrowheads="1"/>
          </p:cNvSpPr>
          <p:nvPr/>
        </p:nvSpPr>
        <p:spPr bwMode="auto">
          <a:xfrm>
            <a:off x="111125" y="798513"/>
            <a:ext cx="1252538"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Monocyte</a:t>
            </a:r>
          </a:p>
        </p:txBody>
      </p:sp>
      <p:sp>
        <p:nvSpPr>
          <p:cNvPr id="35853" name="Line 13"/>
          <p:cNvSpPr>
            <a:spLocks noChangeShapeType="1"/>
          </p:cNvSpPr>
          <p:nvPr/>
        </p:nvSpPr>
        <p:spPr bwMode="auto">
          <a:xfrm>
            <a:off x="3360738" y="27543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6190" name="Oval 14"/>
          <p:cNvSpPr>
            <a:spLocks noChangeArrowheads="1"/>
          </p:cNvSpPr>
          <p:nvPr/>
        </p:nvSpPr>
        <p:spPr bwMode="auto">
          <a:xfrm>
            <a:off x="1890713" y="1604963"/>
            <a:ext cx="728662"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6191" name="Oval 15"/>
          <p:cNvSpPr>
            <a:spLocks noChangeArrowheads="1"/>
          </p:cNvSpPr>
          <p:nvPr/>
        </p:nvSpPr>
        <p:spPr bwMode="auto">
          <a:xfrm>
            <a:off x="285750" y="1236663"/>
            <a:ext cx="730250" cy="69215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6192" name="Oval 16"/>
          <p:cNvSpPr>
            <a:spLocks noChangeArrowheads="1"/>
          </p:cNvSpPr>
          <p:nvPr/>
        </p:nvSpPr>
        <p:spPr bwMode="auto">
          <a:xfrm>
            <a:off x="476250" y="1490663"/>
            <a:ext cx="330200" cy="184150"/>
          </a:xfrm>
          <a:prstGeom prst="ellipse">
            <a:avLst/>
          </a:prstGeom>
          <a:gradFill rotWithShape="0">
            <a:gsLst>
              <a:gs pos="0">
                <a:schemeClr val="folHlink"/>
              </a:gs>
              <a:gs pos="100000">
                <a:schemeClr val="folHlink">
                  <a:gamma/>
                  <a:shade val="36078"/>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6193" name="Oval 17"/>
          <p:cNvSpPr>
            <a:spLocks noChangeArrowheads="1"/>
          </p:cNvSpPr>
          <p:nvPr/>
        </p:nvSpPr>
        <p:spPr bwMode="auto">
          <a:xfrm>
            <a:off x="2136775" y="1757363"/>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6194" name="Oval 18"/>
          <p:cNvSpPr>
            <a:spLocks noChangeArrowheads="1"/>
          </p:cNvSpPr>
          <p:nvPr/>
        </p:nvSpPr>
        <p:spPr bwMode="auto">
          <a:xfrm>
            <a:off x="3189288" y="1651000"/>
            <a:ext cx="273050" cy="977900"/>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6195" name="Oval 19"/>
          <p:cNvSpPr>
            <a:spLocks noChangeArrowheads="1"/>
          </p:cNvSpPr>
          <p:nvPr/>
        </p:nvSpPr>
        <p:spPr bwMode="auto">
          <a:xfrm rot="16080000">
            <a:off x="3208338" y="2071688"/>
            <a:ext cx="280987" cy="141287"/>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5860" name="Line 20"/>
          <p:cNvSpPr>
            <a:spLocks noChangeShapeType="1"/>
          </p:cNvSpPr>
          <p:nvPr/>
        </p:nvSpPr>
        <p:spPr bwMode="auto">
          <a:xfrm>
            <a:off x="5608638" y="1717675"/>
            <a:ext cx="0" cy="7286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6197" name="Rectangle 21"/>
          <p:cNvSpPr>
            <a:spLocks noChangeArrowheads="1"/>
          </p:cNvSpPr>
          <p:nvPr/>
        </p:nvSpPr>
        <p:spPr bwMode="auto">
          <a:xfrm>
            <a:off x="5257800" y="1358900"/>
            <a:ext cx="70802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LDL</a:t>
            </a:r>
          </a:p>
        </p:txBody>
      </p:sp>
      <p:sp>
        <p:nvSpPr>
          <p:cNvPr id="306198" name="Rectangle 22"/>
          <p:cNvSpPr>
            <a:spLocks noChangeArrowheads="1"/>
          </p:cNvSpPr>
          <p:nvPr/>
        </p:nvSpPr>
        <p:spPr bwMode="auto">
          <a:xfrm>
            <a:off x="5260975" y="2492375"/>
            <a:ext cx="70802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LDL</a:t>
            </a:r>
            <a:endParaRPr lang="en-AU" sz="1800" b="1">
              <a:solidFill>
                <a:srgbClr val="FFCC00"/>
              </a:solidFill>
              <a:effectLst>
                <a:outerShdw blurRad="38100" dist="38100" dir="2700000" algn="tl">
                  <a:srgbClr val="000000"/>
                </a:outerShdw>
              </a:effectLst>
              <a:latin typeface="Times" charset="0"/>
            </a:endParaRPr>
          </a:p>
        </p:txBody>
      </p:sp>
      <p:sp>
        <p:nvSpPr>
          <p:cNvPr id="35863" name="Line 23"/>
          <p:cNvSpPr>
            <a:spLocks noChangeShapeType="1"/>
          </p:cNvSpPr>
          <p:nvPr/>
        </p:nvSpPr>
        <p:spPr bwMode="auto">
          <a:xfrm rot="-5400000">
            <a:off x="1566069" y="16502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5864" name="Oval 24"/>
          <p:cNvSpPr>
            <a:spLocks noChangeArrowheads="1"/>
          </p:cNvSpPr>
          <p:nvPr/>
        </p:nvSpPr>
        <p:spPr bwMode="auto">
          <a:xfrm>
            <a:off x="5716588"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865" name="Oval 25"/>
          <p:cNvSpPr>
            <a:spLocks noChangeArrowheads="1"/>
          </p:cNvSpPr>
          <p:nvPr/>
        </p:nvSpPr>
        <p:spPr bwMode="auto">
          <a:xfrm>
            <a:off x="6710363"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866" name="Line 26"/>
          <p:cNvSpPr>
            <a:spLocks noChangeShapeType="1"/>
          </p:cNvSpPr>
          <p:nvPr/>
        </p:nvSpPr>
        <p:spPr bwMode="auto">
          <a:xfrm rot="-5400000">
            <a:off x="2953544" y="16629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6203" name="Rectangle 27"/>
          <p:cNvSpPr>
            <a:spLocks noChangeArrowheads="1"/>
          </p:cNvSpPr>
          <p:nvPr/>
        </p:nvSpPr>
        <p:spPr bwMode="auto">
          <a:xfrm>
            <a:off x="3497263" y="2436813"/>
            <a:ext cx="971550"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MCP-1</a:t>
            </a:r>
          </a:p>
        </p:txBody>
      </p:sp>
      <p:sp>
        <p:nvSpPr>
          <p:cNvPr id="306204" name="Rectangle 28"/>
          <p:cNvSpPr>
            <a:spLocks noChangeArrowheads="1"/>
          </p:cNvSpPr>
          <p:nvPr/>
        </p:nvSpPr>
        <p:spPr bwMode="auto">
          <a:xfrm>
            <a:off x="1993900" y="5602288"/>
            <a:ext cx="182245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Macrophage</a:t>
            </a:r>
          </a:p>
        </p:txBody>
      </p:sp>
      <p:sp>
        <p:nvSpPr>
          <p:cNvPr id="306205" name="Rectangle 29"/>
          <p:cNvSpPr>
            <a:spLocks noChangeArrowheads="1"/>
          </p:cNvSpPr>
          <p:nvPr/>
        </p:nvSpPr>
        <p:spPr bwMode="auto">
          <a:xfrm>
            <a:off x="4864100" y="3311525"/>
            <a:ext cx="1511300" cy="7016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MODIFIED</a:t>
            </a:r>
          </a:p>
          <a:p>
            <a:pPr algn="ctr" eaLnBrk="0" hangingPunct="0">
              <a:defRPr/>
            </a:pPr>
            <a:r>
              <a:rPr lang="en-AU" sz="2000" b="1">
                <a:solidFill>
                  <a:srgbClr val="FFCC00"/>
                </a:solidFill>
                <a:effectLst>
                  <a:outerShdw blurRad="38100" dist="38100" dir="2700000" algn="tl">
                    <a:srgbClr val="000000"/>
                  </a:outerShdw>
                </a:effectLst>
                <a:latin typeface="Times" charset="0"/>
              </a:rPr>
              <a:t>LDL</a:t>
            </a:r>
            <a:endParaRPr lang="en-AU" sz="1800" b="1">
              <a:solidFill>
                <a:srgbClr val="FFCC00"/>
              </a:solidFill>
              <a:effectLst>
                <a:outerShdw blurRad="38100" dist="38100" dir="2700000" algn="tl">
                  <a:srgbClr val="000000"/>
                </a:outerShdw>
              </a:effectLst>
              <a:latin typeface="Times" charset="0"/>
            </a:endParaRPr>
          </a:p>
        </p:txBody>
      </p:sp>
      <p:sp>
        <p:nvSpPr>
          <p:cNvPr id="306206" name="Line 30"/>
          <p:cNvSpPr>
            <a:spLocks noChangeShapeType="1"/>
          </p:cNvSpPr>
          <p:nvPr/>
        </p:nvSpPr>
        <p:spPr bwMode="auto">
          <a:xfrm rot="10827137" flipV="1">
            <a:off x="615950" y="2020888"/>
            <a:ext cx="0" cy="1333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6207" name="Line 31"/>
          <p:cNvSpPr>
            <a:spLocks noChangeShapeType="1"/>
          </p:cNvSpPr>
          <p:nvPr/>
        </p:nvSpPr>
        <p:spPr bwMode="auto">
          <a:xfrm rot="8184909" flipV="1">
            <a:off x="554038" y="1852613"/>
            <a:ext cx="0" cy="2222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6208" name="Arc 32"/>
          <p:cNvSpPr>
            <a:spLocks/>
          </p:cNvSpPr>
          <p:nvPr/>
        </p:nvSpPr>
        <p:spPr bwMode="auto">
          <a:xfrm rot="7145646" flipV="1">
            <a:off x="773112" y="2344738"/>
            <a:ext cx="1355725" cy="1974850"/>
          </a:xfrm>
          <a:custGeom>
            <a:avLst/>
            <a:gdLst>
              <a:gd name="G0" fmla="+- 0 0 0"/>
              <a:gd name="G1" fmla="+- 19921 0 0"/>
              <a:gd name="G2" fmla="+- 21600 0 0"/>
              <a:gd name="T0" fmla="*/ 8349 w 17676"/>
              <a:gd name="T1" fmla="*/ 0 h 19921"/>
              <a:gd name="T2" fmla="*/ 17676 w 17676"/>
              <a:gd name="T3" fmla="*/ 7507 h 19921"/>
              <a:gd name="T4" fmla="*/ 0 w 17676"/>
              <a:gd name="T5" fmla="*/ 19921 h 19921"/>
            </a:gdLst>
            <a:ahLst/>
            <a:cxnLst>
              <a:cxn ang="0">
                <a:pos x="T0" y="T1"/>
              </a:cxn>
              <a:cxn ang="0">
                <a:pos x="T2" y="T3"/>
              </a:cxn>
              <a:cxn ang="0">
                <a:pos x="T4" y="T5"/>
              </a:cxn>
            </a:cxnLst>
            <a:rect l="0" t="0" r="r" b="b"/>
            <a:pathLst>
              <a:path w="17676" h="19921" fill="none" extrusionOk="0">
                <a:moveTo>
                  <a:pt x="8349" y="-1"/>
                </a:moveTo>
                <a:cubicBezTo>
                  <a:pt x="12103" y="1573"/>
                  <a:pt x="15336" y="4175"/>
                  <a:pt x="17676" y="7506"/>
                </a:cubicBezTo>
              </a:path>
              <a:path w="17676" h="19921" stroke="0" extrusionOk="0">
                <a:moveTo>
                  <a:pt x="8349" y="-1"/>
                </a:moveTo>
                <a:cubicBezTo>
                  <a:pt x="12103" y="1573"/>
                  <a:pt x="15336" y="4175"/>
                  <a:pt x="17676" y="7506"/>
                </a:cubicBezTo>
                <a:lnTo>
                  <a:pt x="0" y="19921"/>
                </a:lnTo>
                <a:close/>
              </a:path>
            </a:pathLst>
          </a:custGeom>
          <a:noFill/>
          <a:ln w="28575">
            <a:solidFill>
              <a:srgbClr val="FFCC0B"/>
            </a:solidFill>
            <a:round/>
            <a:headEnd type="triangle" w="med" len="med"/>
            <a:tailEnd/>
          </a:ln>
          <a:effectLst>
            <a:outerShdw dist="25400" dir="16200000" algn="ctr" rotWithShape="0">
              <a:schemeClr val="bg2"/>
            </a:outerShdw>
          </a:effectLst>
        </p:spPr>
        <p:txBody>
          <a:bodyPr wrap="none" anchor="ctr"/>
          <a:lstStyle/>
          <a:p>
            <a:pPr>
              <a:defRPr/>
            </a:pPr>
            <a:endParaRPr lang="en-US"/>
          </a:p>
        </p:txBody>
      </p:sp>
      <p:sp>
        <p:nvSpPr>
          <p:cNvPr id="306209" name="Rectangle 33"/>
          <p:cNvSpPr>
            <a:spLocks noChangeArrowheads="1"/>
          </p:cNvSpPr>
          <p:nvPr/>
        </p:nvSpPr>
        <p:spPr bwMode="auto">
          <a:xfrm>
            <a:off x="304800" y="3721100"/>
            <a:ext cx="148590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Cytokines</a:t>
            </a:r>
          </a:p>
        </p:txBody>
      </p:sp>
      <p:sp>
        <p:nvSpPr>
          <p:cNvPr id="306210" name="Arc 34"/>
          <p:cNvSpPr>
            <a:spLocks/>
          </p:cNvSpPr>
          <p:nvPr/>
        </p:nvSpPr>
        <p:spPr bwMode="auto">
          <a:xfrm rot="5134719" flipV="1">
            <a:off x="1636713" y="3322638"/>
            <a:ext cx="1284287" cy="2084387"/>
          </a:xfrm>
          <a:custGeom>
            <a:avLst/>
            <a:gdLst>
              <a:gd name="G0" fmla="+- 0 0 0"/>
              <a:gd name="G1" fmla="+- 21014 0 0"/>
              <a:gd name="G2" fmla="+- 21600 0 0"/>
              <a:gd name="T0" fmla="*/ 4996 w 20612"/>
              <a:gd name="T1" fmla="*/ 0 h 21014"/>
              <a:gd name="T2" fmla="*/ 20612 w 20612"/>
              <a:gd name="T3" fmla="*/ 14557 h 21014"/>
              <a:gd name="T4" fmla="*/ 0 w 20612"/>
              <a:gd name="T5" fmla="*/ 21014 h 21014"/>
            </a:gdLst>
            <a:ahLst/>
            <a:cxnLst>
              <a:cxn ang="0">
                <a:pos x="T0" y="T1"/>
              </a:cxn>
              <a:cxn ang="0">
                <a:pos x="T2" y="T3"/>
              </a:cxn>
              <a:cxn ang="0">
                <a:pos x="T4" y="T5"/>
              </a:cxn>
            </a:cxnLst>
            <a:rect l="0" t="0" r="r" b="b"/>
            <a:pathLst>
              <a:path w="20612" h="21014" fill="none" extrusionOk="0">
                <a:moveTo>
                  <a:pt x="4996" y="-1"/>
                </a:moveTo>
                <a:cubicBezTo>
                  <a:pt x="12403" y="1760"/>
                  <a:pt x="18336" y="7291"/>
                  <a:pt x="20612" y="14556"/>
                </a:cubicBezTo>
              </a:path>
              <a:path w="20612" h="21014" stroke="0" extrusionOk="0">
                <a:moveTo>
                  <a:pt x="4996" y="-1"/>
                </a:moveTo>
                <a:cubicBezTo>
                  <a:pt x="12403" y="1760"/>
                  <a:pt x="18336" y="7291"/>
                  <a:pt x="20612" y="14556"/>
                </a:cubicBezTo>
                <a:lnTo>
                  <a:pt x="0" y="21014"/>
                </a:lnTo>
                <a:close/>
              </a:path>
            </a:pathLst>
          </a:custGeom>
          <a:noFill/>
          <a:ln w="28575">
            <a:solidFill>
              <a:srgbClr val="FFCC0B"/>
            </a:solidFill>
            <a:round/>
            <a:headEnd type="triangle" w="med" len="med"/>
            <a:tailEnd/>
          </a:ln>
          <a:effectLst>
            <a:outerShdw dist="12700" dir="5400000" algn="ctr" rotWithShape="0">
              <a:schemeClr val="bg2"/>
            </a:outerShdw>
          </a:effectLst>
        </p:spPr>
        <p:txBody>
          <a:bodyPr wrap="none" anchor="ctr"/>
          <a:lstStyle/>
          <a:p>
            <a:pPr>
              <a:defRPr/>
            </a:pPr>
            <a:endParaRPr lang="en-US"/>
          </a:p>
        </p:txBody>
      </p:sp>
      <p:sp>
        <p:nvSpPr>
          <p:cNvPr id="35875" name="Line 35"/>
          <p:cNvSpPr>
            <a:spLocks noChangeShapeType="1"/>
          </p:cNvSpPr>
          <p:nvPr/>
        </p:nvSpPr>
        <p:spPr bwMode="auto">
          <a:xfrm>
            <a:off x="3349625" y="391160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5876" name="Line 36"/>
          <p:cNvSpPr>
            <a:spLocks noChangeShapeType="1"/>
          </p:cNvSpPr>
          <p:nvPr/>
        </p:nvSpPr>
        <p:spPr bwMode="auto">
          <a:xfrm rot="-5400000">
            <a:off x="4044157" y="4712493"/>
            <a:ext cx="0" cy="4619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5877" name="Line 37"/>
          <p:cNvSpPr>
            <a:spLocks noChangeShapeType="1"/>
          </p:cNvSpPr>
          <p:nvPr/>
        </p:nvSpPr>
        <p:spPr bwMode="auto">
          <a:xfrm>
            <a:off x="5608638" y="28305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5878" name="Oval 38"/>
          <p:cNvSpPr>
            <a:spLocks noChangeArrowheads="1"/>
          </p:cNvSpPr>
          <p:nvPr/>
        </p:nvSpPr>
        <p:spPr bwMode="auto">
          <a:xfrm>
            <a:off x="7894638" y="20558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879" name="Oval 39"/>
          <p:cNvSpPr>
            <a:spLocks noChangeArrowheads="1"/>
          </p:cNvSpPr>
          <p:nvPr/>
        </p:nvSpPr>
        <p:spPr bwMode="auto">
          <a:xfrm>
            <a:off x="78168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880" name="Arc 40"/>
          <p:cNvSpPr>
            <a:spLocks/>
          </p:cNvSpPr>
          <p:nvPr/>
        </p:nvSpPr>
        <p:spPr bwMode="auto">
          <a:xfrm flipH="1" flipV="1">
            <a:off x="3925888" y="2835275"/>
            <a:ext cx="758825" cy="617538"/>
          </a:xfrm>
          <a:custGeom>
            <a:avLst/>
            <a:gdLst>
              <a:gd name="T0" fmla="*/ 0 w 21600"/>
              <a:gd name="T1" fmla="*/ 0 h 23625"/>
              <a:gd name="T2" fmla="*/ 755452 w 21600"/>
              <a:gd name="T3" fmla="*/ 617538 h 23625"/>
              <a:gd name="T4" fmla="*/ 0 w 21600"/>
              <a:gd name="T5" fmla="*/ 564606 h 23625"/>
              <a:gd name="T6" fmla="*/ 0 60000 65536"/>
              <a:gd name="T7" fmla="*/ 0 60000 65536"/>
              <a:gd name="T8" fmla="*/ 0 60000 65536"/>
              <a:gd name="T9" fmla="*/ 0 w 21600"/>
              <a:gd name="T10" fmla="*/ 0 h 23625"/>
              <a:gd name="T11" fmla="*/ 21600 w 21600"/>
              <a:gd name="T12" fmla="*/ 23625 h 23625"/>
            </a:gdLst>
            <a:ahLst/>
            <a:cxnLst>
              <a:cxn ang="T6">
                <a:pos x="T0" y="T1"/>
              </a:cxn>
              <a:cxn ang="T7">
                <a:pos x="T2" y="T3"/>
              </a:cxn>
              <a:cxn ang="T8">
                <a:pos x="T4" y="T5"/>
              </a:cxn>
            </a:cxnLst>
            <a:rect l="T9" t="T10" r="T11" b="T12"/>
            <a:pathLst>
              <a:path w="21600" h="23625" fill="none" extrusionOk="0">
                <a:moveTo>
                  <a:pt x="-1" y="0"/>
                </a:moveTo>
                <a:cubicBezTo>
                  <a:pt x="11929" y="0"/>
                  <a:pt x="21600" y="9670"/>
                  <a:pt x="21600" y="21600"/>
                </a:cubicBezTo>
                <a:cubicBezTo>
                  <a:pt x="21600" y="22276"/>
                  <a:pt x="21568" y="22951"/>
                  <a:pt x="21504" y="23625"/>
                </a:cubicBezTo>
              </a:path>
              <a:path w="21600" h="23625" stroke="0" extrusionOk="0">
                <a:moveTo>
                  <a:pt x="-1" y="0"/>
                </a:moveTo>
                <a:cubicBezTo>
                  <a:pt x="11929" y="0"/>
                  <a:pt x="21600" y="9670"/>
                  <a:pt x="21600" y="21600"/>
                </a:cubicBezTo>
                <a:cubicBezTo>
                  <a:pt x="21600" y="22276"/>
                  <a:pt x="21568" y="22951"/>
                  <a:pt x="21504" y="23625"/>
                </a:cubicBezTo>
                <a:lnTo>
                  <a:pt x="0" y="21600"/>
                </a:lnTo>
                <a:close/>
              </a:path>
            </a:pathLst>
          </a:custGeom>
          <a:noFill/>
          <a:ln w="28575">
            <a:solidFill>
              <a:srgbClr val="FFCC0B"/>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6217" name="Oval 41"/>
          <p:cNvSpPr>
            <a:spLocks noChangeArrowheads="1"/>
          </p:cNvSpPr>
          <p:nvPr/>
        </p:nvSpPr>
        <p:spPr bwMode="auto">
          <a:xfrm>
            <a:off x="2984500" y="3327400"/>
            <a:ext cx="730250"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6218" name="Oval 42"/>
          <p:cNvSpPr>
            <a:spLocks noChangeArrowheads="1"/>
          </p:cNvSpPr>
          <p:nvPr/>
        </p:nvSpPr>
        <p:spPr bwMode="auto">
          <a:xfrm>
            <a:off x="3232150" y="3479800"/>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grpSp>
        <p:nvGrpSpPr>
          <p:cNvPr id="35883" name="Group 43"/>
          <p:cNvGrpSpPr>
            <a:grpSpLocks/>
          </p:cNvGrpSpPr>
          <p:nvPr/>
        </p:nvGrpSpPr>
        <p:grpSpPr bwMode="auto">
          <a:xfrm>
            <a:off x="4275138" y="4321175"/>
            <a:ext cx="1676400" cy="1617663"/>
            <a:chOff x="3071" y="2722"/>
            <a:chExt cx="1188" cy="1019"/>
          </a:xfrm>
        </p:grpSpPr>
        <p:grpSp>
          <p:nvGrpSpPr>
            <p:cNvPr id="35896" name="Group 44"/>
            <p:cNvGrpSpPr>
              <a:grpSpLocks/>
            </p:cNvGrpSpPr>
            <p:nvPr/>
          </p:nvGrpSpPr>
          <p:grpSpPr bwMode="auto">
            <a:xfrm>
              <a:off x="3071" y="2722"/>
              <a:ext cx="1188" cy="1019"/>
              <a:chOff x="2343" y="2717"/>
              <a:chExt cx="1188" cy="1019"/>
            </a:xfrm>
          </p:grpSpPr>
          <p:sp>
            <p:nvSpPr>
              <p:cNvPr id="35898" name="AutoShape 45"/>
              <p:cNvSpPr>
                <a:spLocks noChangeArrowheads="1"/>
              </p:cNvSpPr>
              <p:nvPr/>
            </p:nvSpPr>
            <p:spPr bwMode="auto">
              <a:xfrm>
                <a:off x="2343" y="2717"/>
                <a:ext cx="1188" cy="1000"/>
              </a:xfrm>
              <a:prstGeom prst="star8">
                <a:avLst>
                  <a:gd name="adj" fmla="val 38250"/>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5899" name="Oval 46"/>
              <p:cNvSpPr>
                <a:spLocks noChangeArrowheads="1"/>
              </p:cNvSpPr>
              <p:nvPr/>
            </p:nvSpPr>
            <p:spPr bwMode="auto">
              <a:xfrm>
                <a:off x="2997" y="3149"/>
                <a:ext cx="321" cy="208"/>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00" name="Oval 47"/>
              <p:cNvSpPr>
                <a:spLocks noChangeArrowheads="1"/>
              </p:cNvSpPr>
              <p:nvPr/>
            </p:nvSpPr>
            <p:spPr bwMode="auto">
              <a:xfrm>
                <a:off x="2527"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01" name="Oval 48"/>
              <p:cNvSpPr>
                <a:spLocks noChangeArrowheads="1"/>
              </p:cNvSpPr>
              <p:nvPr/>
            </p:nvSpPr>
            <p:spPr bwMode="auto">
              <a:xfrm>
                <a:off x="262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02" name="Oval 49"/>
              <p:cNvSpPr>
                <a:spLocks noChangeArrowheads="1"/>
              </p:cNvSpPr>
              <p:nvPr/>
            </p:nvSpPr>
            <p:spPr bwMode="auto">
              <a:xfrm>
                <a:off x="2719" y="309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03" name="Oval 50"/>
              <p:cNvSpPr>
                <a:spLocks noChangeArrowheads="1"/>
              </p:cNvSpPr>
              <p:nvPr/>
            </p:nvSpPr>
            <p:spPr bwMode="auto">
              <a:xfrm>
                <a:off x="2815" y="319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04" name="Oval 51"/>
              <p:cNvSpPr>
                <a:spLocks noChangeArrowheads="1"/>
              </p:cNvSpPr>
              <p:nvPr/>
            </p:nvSpPr>
            <p:spPr bwMode="auto">
              <a:xfrm>
                <a:off x="2911" y="32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05" name="Oval 52"/>
              <p:cNvSpPr>
                <a:spLocks noChangeArrowheads="1"/>
              </p:cNvSpPr>
              <p:nvPr/>
            </p:nvSpPr>
            <p:spPr bwMode="auto">
              <a:xfrm>
                <a:off x="2869" y="277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06" name="Oval 53"/>
              <p:cNvSpPr>
                <a:spLocks noChangeArrowheads="1"/>
              </p:cNvSpPr>
              <p:nvPr/>
            </p:nvSpPr>
            <p:spPr bwMode="auto">
              <a:xfrm>
                <a:off x="2677" y="285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07" name="Oval 54"/>
              <p:cNvSpPr>
                <a:spLocks noChangeArrowheads="1"/>
              </p:cNvSpPr>
              <p:nvPr/>
            </p:nvSpPr>
            <p:spPr bwMode="auto">
              <a:xfrm>
                <a:off x="2421" y="312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08" name="Oval 55"/>
              <p:cNvSpPr>
                <a:spLocks noChangeArrowheads="1"/>
              </p:cNvSpPr>
              <p:nvPr/>
            </p:nvSpPr>
            <p:spPr bwMode="auto">
              <a:xfrm>
                <a:off x="2517" y="322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09" name="Oval 56"/>
              <p:cNvSpPr>
                <a:spLocks noChangeArrowheads="1"/>
              </p:cNvSpPr>
              <p:nvPr/>
            </p:nvSpPr>
            <p:spPr bwMode="auto">
              <a:xfrm>
                <a:off x="2613" y="332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10" name="Oval 57"/>
              <p:cNvSpPr>
                <a:spLocks noChangeArrowheads="1"/>
              </p:cNvSpPr>
              <p:nvPr/>
            </p:nvSpPr>
            <p:spPr bwMode="auto">
              <a:xfrm>
                <a:off x="2709" y="341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11" name="Oval 58"/>
              <p:cNvSpPr>
                <a:spLocks noChangeArrowheads="1"/>
              </p:cNvSpPr>
              <p:nvPr/>
            </p:nvSpPr>
            <p:spPr bwMode="auto">
              <a:xfrm>
                <a:off x="2805" y="351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12" name="Oval 59"/>
              <p:cNvSpPr>
                <a:spLocks noChangeArrowheads="1"/>
              </p:cNvSpPr>
              <p:nvPr/>
            </p:nvSpPr>
            <p:spPr bwMode="auto">
              <a:xfrm>
                <a:off x="245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13" name="Oval 60"/>
              <p:cNvSpPr>
                <a:spLocks noChangeArrowheads="1"/>
              </p:cNvSpPr>
              <p:nvPr/>
            </p:nvSpPr>
            <p:spPr bwMode="auto">
              <a:xfrm>
                <a:off x="2805" y="294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14" name="Oval 61"/>
              <p:cNvSpPr>
                <a:spLocks noChangeArrowheads="1"/>
              </p:cNvSpPr>
              <p:nvPr/>
            </p:nvSpPr>
            <p:spPr bwMode="auto">
              <a:xfrm>
                <a:off x="2603" y="3149"/>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15" name="Oval 62"/>
              <p:cNvSpPr>
                <a:spLocks noChangeArrowheads="1"/>
              </p:cNvSpPr>
              <p:nvPr/>
            </p:nvSpPr>
            <p:spPr bwMode="auto">
              <a:xfrm>
                <a:off x="2901" y="30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16" name="Oval 63"/>
              <p:cNvSpPr>
                <a:spLocks noChangeArrowheads="1"/>
              </p:cNvSpPr>
              <p:nvPr/>
            </p:nvSpPr>
            <p:spPr bwMode="auto">
              <a:xfrm>
                <a:off x="2825" y="272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17" name="Oval 64"/>
              <p:cNvSpPr>
                <a:spLocks noChangeArrowheads="1"/>
              </p:cNvSpPr>
              <p:nvPr/>
            </p:nvSpPr>
            <p:spPr bwMode="auto">
              <a:xfrm>
                <a:off x="2502"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18" name="Oval 65"/>
              <p:cNvSpPr>
                <a:spLocks noChangeArrowheads="1"/>
              </p:cNvSpPr>
              <p:nvPr/>
            </p:nvSpPr>
            <p:spPr bwMode="auto">
              <a:xfrm>
                <a:off x="2677"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19" name="Oval 66"/>
              <p:cNvSpPr>
                <a:spLocks noChangeArrowheads="1"/>
              </p:cNvSpPr>
              <p:nvPr/>
            </p:nvSpPr>
            <p:spPr bwMode="auto">
              <a:xfrm>
                <a:off x="2598" y="287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20" name="Oval 67"/>
              <p:cNvSpPr>
                <a:spLocks noChangeArrowheads="1"/>
              </p:cNvSpPr>
              <p:nvPr/>
            </p:nvSpPr>
            <p:spPr bwMode="auto">
              <a:xfrm>
                <a:off x="2694" y="29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21" name="Oval 68"/>
              <p:cNvSpPr>
                <a:spLocks noChangeArrowheads="1"/>
              </p:cNvSpPr>
              <p:nvPr/>
            </p:nvSpPr>
            <p:spPr bwMode="auto">
              <a:xfrm>
                <a:off x="2790" y="306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22" name="Oval 69"/>
              <p:cNvSpPr>
                <a:spLocks noChangeArrowheads="1"/>
              </p:cNvSpPr>
              <p:nvPr/>
            </p:nvSpPr>
            <p:spPr bwMode="auto">
              <a:xfrm>
                <a:off x="2886" y="316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23" name="Oval 70"/>
              <p:cNvSpPr>
                <a:spLocks noChangeArrowheads="1"/>
              </p:cNvSpPr>
              <p:nvPr/>
            </p:nvSpPr>
            <p:spPr bwMode="auto">
              <a:xfrm>
                <a:off x="2982" y="325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24" name="Oval 71"/>
              <p:cNvSpPr>
                <a:spLocks noChangeArrowheads="1"/>
              </p:cNvSpPr>
              <p:nvPr/>
            </p:nvSpPr>
            <p:spPr bwMode="auto">
              <a:xfrm>
                <a:off x="3078" y="335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25" name="Oval 72"/>
              <p:cNvSpPr>
                <a:spLocks noChangeArrowheads="1"/>
              </p:cNvSpPr>
              <p:nvPr/>
            </p:nvSpPr>
            <p:spPr bwMode="auto">
              <a:xfrm>
                <a:off x="2997" y="280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26" name="Oval 73"/>
              <p:cNvSpPr>
                <a:spLocks noChangeArrowheads="1"/>
              </p:cNvSpPr>
              <p:nvPr/>
            </p:nvSpPr>
            <p:spPr bwMode="auto">
              <a:xfrm>
                <a:off x="3002"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27" name="Oval 74"/>
              <p:cNvSpPr>
                <a:spLocks noChangeArrowheads="1"/>
              </p:cNvSpPr>
              <p:nvPr/>
            </p:nvSpPr>
            <p:spPr bwMode="auto">
              <a:xfrm>
                <a:off x="3179" y="28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28" name="Oval 75"/>
              <p:cNvSpPr>
                <a:spLocks noChangeArrowheads="1"/>
              </p:cNvSpPr>
              <p:nvPr/>
            </p:nvSpPr>
            <p:spPr bwMode="auto">
              <a:xfrm>
                <a:off x="3098"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29" name="Oval 76"/>
              <p:cNvSpPr>
                <a:spLocks noChangeArrowheads="1"/>
              </p:cNvSpPr>
              <p:nvPr/>
            </p:nvSpPr>
            <p:spPr bwMode="auto">
              <a:xfrm>
                <a:off x="3280"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30" name="Oval 77"/>
              <p:cNvSpPr>
                <a:spLocks noChangeArrowheads="1"/>
              </p:cNvSpPr>
              <p:nvPr/>
            </p:nvSpPr>
            <p:spPr bwMode="auto">
              <a:xfrm>
                <a:off x="3222" y="31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31" name="Oval 78"/>
              <p:cNvSpPr>
                <a:spLocks noChangeArrowheads="1"/>
              </p:cNvSpPr>
              <p:nvPr/>
            </p:nvSpPr>
            <p:spPr bwMode="auto">
              <a:xfrm>
                <a:off x="3329" y="309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32" name="Oval 79"/>
              <p:cNvSpPr>
                <a:spLocks noChangeArrowheads="1"/>
              </p:cNvSpPr>
              <p:nvPr/>
            </p:nvSpPr>
            <p:spPr bwMode="auto">
              <a:xfrm>
                <a:off x="3222" y="33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33" name="Oval 80"/>
              <p:cNvSpPr>
                <a:spLocks noChangeArrowheads="1"/>
              </p:cNvSpPr>
              <p:nvPr/>
            </p:nvSpPr>
            <p:spPr bwMode="auto">
              <a:xfrm flipH="1">
                <a:off x="2970" y="3456"/>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34" name="Oval 81"/>
              <p:cNvSpPr>
                <a:spLocks noChangeArrowheads="1"/>
              </p:cNvSpPr>
              <p:nvPr/>
            </p:nvSpPr>
            <p:spPr bwMode="auto">
              <a:xfrm flipH="1">
                <a:off x="2534" y="343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35" name="Oval 82"/>
              <p:cNvSpPr>
                <a:spLocks noChangeArrowheads="1"/>
              </p:cNvSpPr>
              <p:nvPr/>
            </p:nvSpPr>
            <p:spPr bwMode="auto">
              <a:xfrm flipH="1">
                <a:off x="2418" y="3357"/>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36" name="Oval 83"/>
              <p:cNvSpPr>
                <a:spLocks noChangeArrowheads="1"/>
              </p:cNvSpPr>
              <p:nvPr/>
            </p:nvSpPr>
            <p:spPr bwMode="auto">
              <a:xfrm flipH="1">
                <a:off x="2355" y="309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937" name="Oval 84"/>
              <p:cNvSpPr>
                <a:spLocks noChangeArrowheads="1"/>
              </p:cNvSpPr>
              <p:nvPr/>
            </p:nvSpPr>
            <p:spPr bwMode="auto">
              <a:xfrm>
                <a:off x="2805" y="3373"/>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5897" name="Oval 85"/>
            <p:cNvSpPr>
              <a:spLocks noChangeArrowheads="1"/>
            </p:cNvSpPr>
            <p:nvPr/>
          </p:nvSpPr>
          <p:spPr bwMode="auto">
            <a:xfrm flipH="1">
              <a:off x="3131" y="2895"/>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5884" name="Group 86"/>
          <p:cNvGrpSpPr>
            <a:grpSpLocks/>
          </p:cNvGrpSpPr>
          <p:nvPr/>
        </p:nvGrpSpPr>
        <p:grpSpPr bwMode="auto">
          <a:xfrm>
            <a:off x="2736850" y="4418013"/>
            <a:ext cx="1076325" cy="1184275"/>
            <a:chOff x="3804" y="2890"/>
            <a:chExt cx="763" cy="746"/>
          </a:xfrm>
        </p:grpSpPr>
        <p:sp>
          <p:nvSpPr>
            <p:cNvPr id="35894" name="AutoShape 87"/>
            <p:cNvSpPr>
              <a:spLocks noChangeArrowheads="1"/>
            </p:cNvSpPr>
            <p:nvPr/>
          </p:nvSpPr>
          <p:spPr bwMode="auto">
            <a:xfrm>
              <a:off x="3804" y="2890"/>
              <a:ext cx="763" cy="746"/>
            </a:xfrm>
            <a:prstGeom prst="irregularSeal2">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5895" name="Oval 88"/>
            <p:cNvSpPr>
              <a:spLocks noChangeArrowheads="1"/>
            </p:cNvSpPr>
            <p:nvPr/>
          </p:nvSpPr>
          <p:spPr bwMode="auto">
            <a:xfrm>
              <a:off x="4079" y="3204"/>
              <a:ext cx="241" cy="153"/>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5885" name="Line 89"/>
          <p:cNvSpPr>
            <a:spLocks noChangeShapeType="1"/>
          </p:cNvSpPr>
          <p:nvPr/>
        </p:nvSpPr>
        <p:spPr bwMode="auto">
          <a:xfrm flipH="1">
            <a:off x="3462338" y="3575050"/>
            <a:ext cx="1252537" cy="434975"/>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5886" name="Line 90"/>
          <p:cNvSpPr>
            <a:spLocks noChangeShapeType="1"/>
          </p:cNvSpPr>
          <p:nvPr/>
        </p:nvSpPr>
        <p:spPr bwMode="auto">
          <a:xfrm flipH="1">
            <a:off x="3714750" y="3708400"/>
            <a:ext cx="1104900" cy="97631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5887" name="Line 91"/>
          <p:cNvSpPr>
            <a:spLocks noChangeShapeType="1"/>
          </p:cNvSpPr>
          <p:nvPr/>
        </p:nvSpPr>
        <p:spPr bwMode="auto">
          <a:xfrm rot="-5400000">
            <a:off x="6269038" y="4899025"/>
            <a:ext cx="0" cy="39370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5888" name="Line 92"/>
          <p:cNvSpPr>
            <a:spLocks noChangeShapeType="1"/>
          </p:cNvSpPr>
          <p:nvPr/>
        </p:nvSpPr>
        <p:spPr bwMode="auto">
          <a:xfrm>
            <a:off x="7567613" y="553085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6269" name="Text Box 93"/>
          <p:cNvSpPr txBox="1">
            <a:spLocks noChangeArrowheads="1"/>
          </p:cNvSpPr>
          <p:nvPr/>
        </p:nvSpPr>
        <p:spPr bwMode="auto">
          <a:xfrm>
            <a:off x="6210300" y="6062663"/>
            <a:ext cx="293370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CELL PROLIFERATION</a:t>
            </a:r>
          </a:p>
          <a:p>
            <a:pPr algn="ctr" eaLnBrk="0" hangingPunct="0">
              <a:defRPr/>
            </a:pPr>
            <a:r>
              <a:rPr lang="en-AU" sz="1800" b="1">
                <a:solidFill>
                  <a:schemeClr val="tx2"/>
                </a:solidFill>
                <a:effectLst>
                  <a:outerShdw blurRad="38100" dist="38100" dir="2700000" algn="tl">
                    <a:srgbClr val="000000"/>
                  </a:outerShdw>
                </a:effectLst>
                <a:latin typeface="Times" charset="0"/>
              </a:rPr>
              <a:t>MATRIX DEGRADATION</a:t>
            </a:r>
          </a:p>
        </p:txBody>
      </p:sp>
      <p:sp>
        <p:nvSpPr>
          <p:cNvPr id="306270" name="Rectangle 94"/>
          <p:cNvSpPr>
            <a:spLocks noChangeArrowheads="1"/>
          </p:cNvSpPr>
          <p:nvPr/>
        </p:nvSpPr>
        <p:spPr bwMode="auto">
          <a:xfrm>
            <a:off x="6146800" y="4794250"/>
            <a:ext cx="295275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GROWTH FACTORS</a:t>
            </a:r>
          </a:p>
          <a:p>
            <a:pPr algn="ctr" eaLnBrk="0" hangingPunct="0">
              <a:defRPr/>
            </a:pPr>
            <a:r>
              <a:rPr lang="en-AU" sz="1800" b="1">
                <a:solidFill>
                  <a:schemeClr val="tx2"/>
                </a:solidFill>
                <a:effectLst>
                  <a:outerShdw blurRad="38100" dist="38100" dir="2700000" algn="tl">
                    <a:srgbClr val="000000"/>
                  </a:outerShdw>
                </a:effectLst>
                <a:latin typeface="Times" charset="0"/>
              </a:rPr>
              <a:t>METALLOPTOTEINASES</a:t>
            </a:r>
            <a:endParaRPr lang="en-AU" sz="2000" b="1">
              <a:solidFill>
                <a:schemeClr val="tx2"/>
              </a:solidFill>
              <a:effectLst>
                <a:outerShdw blurRad="38100" dist="38100" dir="2700000" algn="tl">
                  <a:srgbClr val="000000"/>
                </a:outerShdw>
              </a:effectLst>
              <a:latin typeface="Times" charset="0"/>
            </a:endParaRPr>
          </a:p>
        </p:txBody>
      </p:sp>
      <p:sp>
        <p:nvSpPr>
          <p:cNvPr id="306271" name="Text Box 95"/>
          <p:cNvSpPr txBox="1">
            <a:spLocks noChangeArrowheads="1"/>
          </p:cNvSpPr>
          <p:nvPr/>
        </p:nvSpPr>
        <p:spPr bwMode="auto">
          <a:xfrm>
            <a:off x="1568450" y="6257925"/>
            <a:ext cx="4799013" cy="366713"/>
          </a:xfrm>
          <a:prstGeom prst="rect">
            <a:avLst/>
          </a:prstGeom>
          <a:solidFill>
            <a:schemeClr val="folHlink"/>
          </a:solidFill>
          <a:ln w="12700">
            <a:noFill/>
            <a:miter lim="800000"/>
            <a:headEnd/>
            <a:tailEnd/>
          </a:ln>
          <a:effectLst/>
        </p:spPr>
        <p:txBody>
          <a:bodyPr>
            <a:spAutoFit/>
          </a:bodyPr>
          <a:lstStyle/>
          <a:p>
            <a:pPr algn="ctr" eaLnBrk="0" hangingPunct="0">
              <a:defRPr/>
            </a:pPr>
            <a:r>
              <a:rPr lang="en-AU" sz="1800" b="1">
                <a:solidFill>
                  <a:schemeClr val="bg1"/>
                </a:solidFill>
                <a:effectLst>
                  <a:outerShdw blurRad="38100" dist="38100" dir="2700000" algn="tl">
                    <a:srgbClr val="000000"/>
                  </a:outerShdw>
                </a:effectLst>
                <a:latin typeface="Arial" charset="0"/>
              </a:rPr>
              <a:t>HDL PROMOTE CHOLESTEROL EFFLUX</a:t>
            </a:r>
          </a:p>
        </p:txBody>
      </p:sp>
      <p:sp>
        <p:nvSpPr>
          <p:cNvPr id="35892" name="Line 96"/>
          <p:cNvSpPr>
            <a:spLocks noChangeShapeType="1"/>
          </p:cNvSpPr>
          <p:nvPr/>
        </p:nvSpPr>
        <p:spPr bwMode="auto">
          <a:xfrm rot="10800000">
            <a:off x="4029075" y="5080000"/>
            <a:ext cx="0" cy="1181100"/>
          </a:xfrm>
          <a:prstGeom prst="line">
            <a:avLst/>
          </a:prstGeom>
          <a:noFill/>
          <a:ln w="2857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6273" name="Rectangle 97"/>
          <p:cNvSpPr>
            <a:spLocks noChangeArrowheads="1"/>
          </p:cNvSpPr>
          <p:nvPr/>
        </p:nvSpPr>
        <p:spPr bwMode="auto">
          <a:xfrm>
            <a:off x="976313" y="141288"/>
            <a:ext cx="713740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rPr>
              <a:t>HDL PROTECTS AGAINST ATHEROSCLEROSIS</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1371600" y="1371600"/>
            <a:ext cx="7772400" cy="3493264"/>
          </a:xfrm>
          <a:prstGeom prst="rect">
            <a:avLst/>
          </a:prstGeom>
          <a:noFill/>
          <a:ln w="9525">
            <a:noFill/>
            <a:miter lim="800000"/>
            <a:headEnd/>
            <a:tailEnd/>
          </a:ln>
          <a:effectLst/>
        </p:spPr>
        <p:txBody>
          <a:bodyPr wrap="square">
            <a:spAutoFit/>
          </a:bodyPr>
          <a:lstStyle/>
          <a:p>
            <a:pPr>
              <a:lnSpc>
                <a:spcPct val="170000"/>
              </a:lnSpc>
              <a:defRPr/>
            </a:pPr>
            <a:r>
              <a:rPr lang="en-US" sz="2600" b="1" dirty="0">
                <a:latin typeface="Arial Narrow" pitchFamily="34" charset="0"/>
                <a:sym typeface="Wingdings" pitchFamily="2" charset="2"/>
              </a:rPr>
              <a:t>  </a:t>
            </a:r>
            <a:r>
              <a:rPr lang="en-US" sz="2600" b="1" dirty="0">
                <a:latin typeface="Arial Narrow" pitchFamily="34" charset="0"/>
              </a:rPr>
              <a:t>Dr. William </a:t>
            </a:r>
            <a:r>
              <a:rPr lang="en-US" sz="2600" b="1" dirty="0" err="1">
                <a:latin typeface="Arial Narrow" pitchFamily="34" charset="0"/>
              </a:rPr>
              <a:t>Kannel</a:t>
            </a:r>
            <a:r>
              <a:rPr lang="en-US" sz="2600" b="1" dirty="0">
                <a:latin typeface="Arial Narrow" pitchFamily="34" charset="0"/>
              </a:rPr>
              <a:t> concluded that  </a:t>
            </a:r>
            <a:r>
              <a:rPr lang="en-US" sz="2600" b="1" dirty="0" smtClean="0">
                <a:latin typeface="Arial Narrow" pitchFamily="34" charset="0"/>
              </a:rPr>
              <a:t>“Atherosclerosis  </a:t>
            </a:r>
            <a:endParaRPr lang="en-US" sz="2600" b="1" dirty="0">
              <a:latin typeface="Arial Narrow" pitchFamily="34" charset="0"/>
            </a:endParaRPr>
          </a:p>
          <a:p>
            <a:pPr>
              <a:lnSpc>
                <a:spcPct val="170000"/>
              </a:lnSpc>
              <a:defRPr/>
            </a:pPr>
            <a:r>
              <a:rPr lang="en-US" sz="2600" b="1" dirty="0">
                <a:latin typeface="Arial Narrow" pitchFamily="34" charset="0"/>
              </a:rPr>
              <a:t>      is a multi factorial events</a:t>
            </a:r>
            <a:r>
              <a:rPr lang="en-US" sz="2600" b="1" dirty="0" smtClean="0">
                <a:latin typeface="Arial Narrow" pitchFamily="34" charset="0"/>
              </a:rPr>
              <a:t>”.</a:t>
            </a:r>
            <a:endParaRPr lang="en-US" sz="2600" b="1" dirty="0">
              <a:latin typeface="Arial Narrow" pitchFamily="34" charset="0"/>
            </a:endParaRPr>
          </a:p>
          <a:p>
            <a:pPr>
              <a:lnSpc>
                <a:spcPct val="170000"/>
              </a:lnSpc>
              <a:defRPr/>
            </a:pPr>
            <a:r>
              <a:rPr lang="en-US" sz="2600" b="1" dirty="0">
                <a:latin typeface="Arial Narrow" pitchFamily="34" charset="0"/>
                <a:sym typeface="Wingdings" pitchFamily="2" charset="2"/>
              </a:rPr>
              <a:t></a:t>
            </a:r>
            <a:r>
              <a:rPr lang="en-US" sz="2600" b="1" dirty="0">
                <a:latin typeface="Arial Narrow" pitchFamily="34" charset="0"/>
              </a:rPr>
              <a:t>  In  the  recent years 100 of clinical trials started  and     </a:t>
            </a:r>
          </a:p>
          <a:p>
            <a:pPr>
              <a:lnSpc>
                <a:spcPct val="170000"/>
              </a:lnSpc>
              <a:defRPr/>
            </a:pPr>
            <a:r>
              <a:rPr lang="en-US" sz="2600" b="1" dirty="0">
                <a:latin typeface="Arial Narrow" pitchFamily="34" charset="0"/>
              </a:rPr>
              <a:t>     ended on the basis of  the original Framingham Heart </a:t>
            </a:r>
          </a:p>
          <a:p>
            <a:pPr>
              <a:lnSpc>
                <a:spcPct val="170000"/>
              </a:lnSpc>
              <a:defRPr/>
            </a:pPr>
            <a:r>
              <a:rPr lang="en-US" sz="2600" b="1" dirty="0">
                <a:latin typeface="Arial Narrow" pitchFamily="34" charset="0"/>
              </a:rPr>
              <a:t>     Study.</a:t>
            </a:r>
          </a:p>
        </p:txBody>
      </p:sp>
      <p:sp>
        <p:nvSpPr>
          <p:cNvPr id="9219" name="WordArt 4"/>
          <p:cNvSpPr>
            <a:spLocks noChangeArrowheads="1" noChangeShapeType="1" noTextEdit="1"/>
          </p:cNvSpPr>
          <p:nvPr/>
        </p:nvSpPr>
        <p:spPr bwMode="auto">
          <a:xfrm>
            <a:off x="3705225" y="304800"/>
            <a:ext cx="2238375" cy="4572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History</a:t>
            </a:r>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11113" y="2211388"/>
            <a:ext cx="1230312" cy="577850"/>
          </a:xfrm>
          <a:prstGeom prst="rect">
            <a:avLst/>
          </a:prstGeom>
          <a:noFill/>
          <a:ln w="12700">
            <a:noFill/>
            <a:miter lim="800000"/>
            <a:headEnd/>
            <a:tailEnd/>
          </a:ln>
          <a:effectLst/>
        </p:spPr>
        <p:txBody>
          <a:bodyPr wrap="none" lIns="90487" tIns="44450" rIns="90487" bIns="44450">
            <a:spAutoFit/>
          </a:bodyPr>
          <a:lstStyle/>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Adhesion</a:t>
            </a:r>
          </a:p>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 Molecule</a:t>
            </a:r>
            <a:endParaRPr lang="en-AU" b="1">
              <a:solidFill>
                <a:schemeClr val="tx2"/>
              </a:solidFill>
              <a:effectLst>
                <a:outerShdw blurRad="38100" dist="38100" dir="2700000" algn="tl">
                  <a:srgbClr val="000000"/>
                </a:outerShdw>
              </a:effectLst>
              <a:latin typeface="Times" charset="0"/>
            </a:endParaRPr>
          </a:p>
        </p:txBody>
      </p:sp>
      <p:sp>
        <p:nvSpPr>
          <p:cNvPr id="307203" name="Line 3"/>
          <p:cNvSpPr>
            <a:spLocks noChangeShapeType="1"/>
          </p:cNvSpPr>
          <p:nvPr/>
        </p:nvSpPr>
        <p:spPr bwMode="auto">
          <a:xfrm rot="13194557" flipV="1">
            <a:off x="692150" y="1841500"/>
            <a:ext cx="0" cy="220663"/>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6868" name="AutoShape 4"/>
          <p:cNvSpPr>
            <a:spLocks noChangeArrowheads="1"/>
          </p:cNvSpPr>
          <p:nvPr/>
        </p:nvSpPr>
        <p:spPr bwMode="auto">
          <a:xfrm>
            <a:off x="3349625" y="2127250"/>
            <a:ext cx="430213" cy="368300"/>
          </a:xfrm>
          <a:prstGeom prst="sun">
            <a:avLst>
              <a:gd name="adj" fmla="val 25000"/>
            </a:avLst>
          </a:prstGeom>
          <a:gradFill rotWithShape="0">
            <a:gsLst>
              <a:gs pos="0">
                <a:srgbClr val="00FFCC"/>
              </a:gs>
              <a:gs pos="100000">
                <a:srgbClr val="000000"/>
              </a:gs>
            </a:gsLst>
            <a:path path="rect">
              <a:fillToRect l="100000" b="100000"/>
            </a:path>
          </a:gradFill>
          <a:ln w="12700">
            <a:solidFill>
              <a:schemeClr val="tx1"/>
            </a:solidFill>
            <a:miter lim="800000"/>
            <a:headEnd/>
            <a:tailEnd/>
          </a:ln>
        </p:spPr>
        <p:txBody>
          <a:bodyPr wrap="none" anchor="ctr"/>
          <a:lstStyle/>
          <a:p>
            <a:endParaRPr lang="en-US"/>
          </a:p>
        </p:txBody>
      </p:sp>
      <p:sp>
        <p:nvSpPr>
          <p:cNvPr id="36869" name="Oval 5"/>
          <p:cNvSpPr>
            <a:spLocks noChangeArrowheads="1"/>
          </p:cNvSpPr>
          <p:nvPr/>
        </p:nvSpPr>
        <p:spPr bwMode="auto">
          <a:xfrm>
            <a:off x="6821488" y="20685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870" name="Oval 6"/>
          <p:cNvSpPr>
            <a:spLocks noChangeArrowheads="1"/>
          </p:cNvSpPr>
          <p:nvPr/>
        </p:nvSpPr>
        <p:spPr bwMode="auto">
          <a:xfrm>
            <a:off x="5702300" y="2087563"/>
            <a:ext cx="938213"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871" name="Oval 7"/>
          <p:cNvSpPr>
            <a:spLocks noChangeArrowheads="1"/>
          </p:cNvSpPr>
          <p:nvPr/>
        </p:nvSpPr>
        <p:spPr bwMode="auto">
          <a:xfrm>
            <a:off x="45656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872" name="Oval 8"/>
          <p:cNvSpPr>
            <a:spLocks noChangeArrowheads="1"/>
          </p:cNvSpPr>
          <p:nvPr/>
        </p:nvSpPr>
        <p:spPr bwMode="auto">
          <a:xfrm>
            <a:off x="3494088" y="2087563"/>
            <a:ext cx="958850"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873" name="Oval 9"/>
          <p:cNvSpPr>
            <a:spLocks noChangeArrowheads="1"/>
          </p:cNvSpPr>
          <p:nvPr/>
        </p:nvSpPr>
        <p:spPr bwMode="auto">
          <a:xfrm>
            <a:off x="152400" y="2087563"/>
            <a:ext cx="89217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874" name="Oval 10"/>
          <p:cNvSpPr>
            <a:spLocks noChangeArrowheads="1"/>
          </p:cNvSpPr>
          <p:nvPr/>
        </p:nvSpPr>
        <p:spPr bwMode="auto">
          <a:xfrm>
            <a:off x="1147763" y="2076450"/>
            <a:ext cx="928687" cy="141288"/>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875" name="Oval 11"/>
          <p:cNvSpPr>
            <a:spLocks noChangeArrowheads="1"/>
          </p:cNvSpPr>
          <p:nvPr/>
        </p:nvSpPr>
        <p:spPr bwMode="auto">
          <a:xfrm>
            <a:off x="2190750" y="2082800"/>
            <a:ext cx="944563" cy="149225"/>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212" name="Rectangle 12"/>
          <p:cNvSpPr>
            <a:spLocks noChangeArrowheads="1"/>
          </p:cNvSpPr>
          <p:nvPr/>
        </p:nvSpPr>
        <p:spPr bwMode="auto">
          <a:xfrm>
            <a:off x="111125" y="798513"/>
            <a:ext cx="1252538"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Monocyte</a:t>
            </a:r>
          </a:p>
        </p:txBody>
      </p:sp>
      <p:sp>
        <p:nvSpPr>
          <p:cNvPr id="36877" name="Line 13"/>
          <p:cNvSpPr>
            <a:spLocks noChangeShapeType="1"/>
          </p:cNvSpPr>
          <p:nvPr/>
        </p:nvSpPr>
        <p:spPr bwMode="auto">
          <a:xfrm>
            <a:off x="3360738" y="27543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7214" name="Oval 14"/>
          <p:cNvSpPr>
            <a:spLocks noChangeArrowheads="1"/>
          </p:cNvSpPr>
          <p:nvPr/>
        </p:nvSpPr>
        <p:spPr bwMode="auto">
          <a:xfrm>
            <a:off x="1890713" y="1604963"/>
            <a:ext cx="728662"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7215" name="Oval 15"/>
          <p:cNvSpPr>
            <a:spLocks noChangeArrowheads="1"/>
          </p:cNvSpPr>
          <p:nvPr/>
        </p:nvSpPr>
        <p:spPr bwMode="auto">
          <a:xfrm>
            <a:off x="285750" y="1236663"/>
            <a:ext cx="730250" cy="69215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7216" name="Oval 16"/>
          <p:cNvSpPr>
            <a:spLocks noChangeArrowheads="1"/>
          </p:cNvSpPr>
          <p:nvPr/>
        </p:nvSpPr>
        <p:spPr bwMode="auto">
          <a:xfrm>
            <a:off x="476250" y="1490663"/>
            <a:ext cx="330200" cy="184150"/>
          </a:xfrm>
          <a:prstGeom prst="ellipse">
            <a:avLst/>
          </a:prstGeom>
          <a:gradFill rotWithShape="0">
            <a:gsLst>
              <a:gs pos="0">
                <a:schemeClr val="folHlink"/>
              </a:gs>
              <a:gs pos="100000">
                <a:schemeClr val="folHlink">
                  <a:gamma/>
                  <a:shade val="36078"/>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7217" name="Oval 17"/>
          <p:cNvSpPr>
            <a:spLocks noChangeArrowheads="1"/>
          </p:cNvSpPr>
          <p:nvPr/>
        </p:nvSpPr>
        <p:spPr bwMode="auto">
          <a:xfrm>
            <a:off x="2136775" y="1757363"/>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7218" name="Oval 18"/>
          <p:cNvSpPr>
            <a:spLocks noChangeArrowheads="1"/>
          </p:cNvSpPr>
          <p:nvPr/>
        </p:nvSpPr>
        <p:spPr bwMode="auto">
          <a:xfrm>
            <a:off x="3189288" y="1651000"/>
            <a:ext cx="273050" cy="977900"/>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7219" name="Oval 19"/>
          <p:cNvSpPr>
            <a:spLocks noChangeArrowheads="1"/>
          </p:cNvSpPr>
          <p:nvPr/>
        </p:nvSpPr>
        <p:spPr bwMode="auto">
          <a:xfrm rot="16080000">
            <a:off x="3208338" y="2071688"/>
            <a:ext cx="280987" cy="141287"/>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6884" name="Line 20"/>
          <p:cNvSpPr>
            <a:spLocks noChangeShapeType="1"/>
          </p:cNvSpPr>
          <p:nvPr/>
        </p:nvSpPr>
        <p:spPr bwMode="auto">
          <a:xfrm>
            <a:off x="5608638" y="1717675"/>
            <a:ext cx="0" cy="7286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7221" name="Rectangle 21"/>
          <p:cNvSpPr>
            <a:spLocks noChangeArrowheads="1"/>
          </p:cNvSpPr>
          <p:nvPr/>
        </p:nvSpPr>
        <p:spPr bwMode="auto">
          <a:xfrm>
            <a:off x="5257800" y="1358900"/>
            <a:ext cx="70802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LDL</a:t>
            </a:r>
          </a:p>
        </p:txBody>
      </p:sp>
      <p:sp>
        <p:nvSpPr>
          <p:cNvPr id="307222" name="Rectangle 22"/>
          <p:cNvSpPr>
            <a:spLocks noChangeArrowheads="1"/>
          </p:cNvSpPr>
          <p:nvPr/>
        </p:nvSpPr>
        <p:spPr bwMode="auto">
          <a:xfrm>
            <a:off x="5260975" y="2492375"/>
            <a:ext cx="70802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LDL</a:t>
            </a:r>
            <a:endParaRPr lang="en-AU" sz="1800" b="1">
              <a:solidFill>
                <a:srgbClr val="FFCC00"/>
              </a:solidFill>
              <a:effectLst>
                <a:outerShdw blurRad="38100" dist="38100" dir="2700000" algn="tl">
                  <a:srgbClr val="000000"/>
                </a:outerShdw>
              </a:effectLst>
              <a:latin typeface="Times" charset="0"/>
            </a:endParaRPr>
          </a:p>
        </p:txBody>
      </p:sp>
      <p:sp>
        <p:nvSpPr>
          <p:cNvPr id="36887" name="Line 23"/>
          <p:cNvSpPr>
            <a:spLocks noChangeShapeType="1"/>
          </p:cNvSpPr>
          <p:nvPr/>
        </p:nvSpPr>
        <p:spPr bwMode="auto">
          <a:xfrm rot="-5400000">
            <a:off x="1566069" y="16502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888" name="Oval 24"/>
          <p:cNvSpPr>
            <a:spLocks noChangeArrowheads="1"/>
          </p:cNvSpPr>
          <p:nvPr/>
        </p:nvSpPr>
        <p:spPr bwMode="auto">
          <a:xfrm>
            <a:off x="5716588"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889" name="Oval 25"/>
          <p:cNvSpPr>
            <a:spLocks noChangeArrowheads="1"/>
          </p:cNvSpPr>
          <p:nvPr/>
        </p:nvSpPr>
        <p:spPr bwMode="auto">
          <a:xfrm>
            <a:off x="6710363"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890" name="Line 26"/>
          <p:cNvSpPr>
            <a:spLocks noChangeShapeType="1"/>
          </p:cNvSpPr>
          <p:nvPr/>
        </p:nvSpPr>
        <p:spPr bwMode="auto">
          <a:xfrm rot="-5400000">
            <a:off x="2953544" y="16629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7227" name="Rectangle 27"/>
          <p:cNvSpPr>
            <a:spLocks noChangeArrowheads="1"/>
          </p:cNvSpPr>
          <p:nvPr/>
        </p:nvSpPr>
        <p:spPr bwMode="auto">
          <a:xfrm>
            <a:off x="3497263" y="2436813"/>
            <a:ext cx="971550"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MCP-1</a:t>
            </a:r>
          </a:p>
        </p:txBody>
      </p:sp>
      <p:sp>
        <p:nvSpPr>
          <p:cNvPr id="307228" name="Rectangle 28"/>
          <p:cNvSpPr>
            <a:spLocks noChangeArrowheads="1"/>
          </p:cNvSpPr>
          <p:nvPr/>
        </p:nvSpPr>
        <p:spPr bwMode="auto">
          <a:xfrm>
            <a:off x="1993900" y="5602288"/>
            <a:ext cx="182245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Macrophage</a:t>
            </a:r>
          </a:p>
        </p:txBody>
      </p:sp>
      <p:sp>
        <p:nvSpPr>
          <p:cNvPr id="307229" name="Rectangle 29"/>
          <p:cNvSpPr>
            <a:spLocks noChangeArrowheads="1"/>
          </p:cNvSpPr>
          <p:nvPr/>
        </p:nvSpPr>
        <p:spPr bwMode="auto">
          <a:xfrm>
            <a:off x="4864100" y="3311525"/>
            <a:ext cx="1511300" cy="7016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MODIFIED</a:t>
            </a:r>
          </a:p>
          <a:p>
            <a:pPr algn="ctr" eaLnBrk="0" hangingPunct="0">
              <a:defRPr/>
            </a:pPr>
            <a:r>
              <a:rPr lang="en-AU" sz="2000" b="1">
                <a:solidFill>
                  <a:srgbClr val="FFCC00"/>
                </a:solidFill>
                <a:effectLst>
                  <a:outerShdw blurRad="38100" dist="38100" dir="2700000" algn="tl">
                    <a:srgbClr val="000000"/>
                  </a:outerShdw>
                </a:effectLst>
                <a:latin typeface="Times" charset="0"/>
              </a:rPr>
              <a:t>LDL</a:t>
            </a:r>
            <a:endParaRPr lang="en-AU" sz="1800" b="1">
              <a:solidFill>
                <a:srgbClr val="FFCC00"/>
              </a:solidFill>
              <a:effectLst>
                <a:outerShdw blurRad="38100" dist="38100" dir="2700000" algn="tl">
                  <a:srgbClr val="000000"/>
                </a:outerShdw>
              </a:effectLst>
              <a:latin typeface="Times" charset="0"/>
            </a:endParaRPr>
          </a:p>
        </p:txBody>
      </p:sp>
      <p:sp>
        <p:nvSpPr>
          <p:cNvPr id="307230" name="Line 30"/>
          <p:cNvSpPr>
            <a:spLocks noChangeShapeType="1"/>
          </p:cNvSpPr>
          <p:nvPr/>
        </p:nvSpPr>
        <p:spPr bwMode="auto">
          <a:xfrm rot="10827137" flipV="1">
            <a:off x="615950" y="2020888"/>
            <a:ext cx="0" cy="1333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7231" name="Line 31"/>
          <p:cNvSpPr>
            <a:spLocks noChangeShapeType="1"/>
          </p:cNvSpPr>
          <p:nvPr/>
        </p:nvSpPr>
        <p:spPr bwMode="auto">
          <a:xfrm rot="8184909" flipV="1">
            <a:off x="554038" y="1852613"/>
            <a:ext cx="0" cy="2222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7232" name="Arc 32"/>
          <p:cNvSpPr>
            <a:spLocks/>
          </p:cNvSpPr>
          <p:nvPr/>
        </p:nvSpPr>
        <p:spPr bwMode="auto">
          <a:xfrm rot="7145646" flipV="1">
            <a:off x="773112" y="2344738"/>
            <a:ext cx="1355725" cy="1974850"/>
          </a:xfrm>
          <a:custGeom>
            <a:avLst/>
            <a:gdLst>
              <a:gd name="G0" fmla="+- 0 0 0"/>
              <a:gd name="G1" fmla="+- 19921 0 0"/>
              <a:gd name="G2" fmla="+- 21600 0 0"/>
              <a:gd name="T0" fmla="*/ 8349 w 17676"/>
              <a:gd name="T1" fmla="*/ 0 h 19921"/>
              <a:gd name="T2" fmla="*/ 17676 w 17676"/>
              <a:gd name="T3" fmla="*/ 7507 h 19921"/>
              <a:gd name="T4" fmla="*/ 0 w 17676"/>
              <a:gd name="T5" fmla="*/ 19921 h 19921"/>
            </a:gdLst>
            <a:ahLst/>
            <a:cxnLst>
              <a:cxn ang="0">
                <a:pos x="T0" y="T1"/>
              </a:cxn>
              <a:cxn ang="0">
                <a:pos x="T2" y="T3"/>
              </a:cxn>
              <a:cxn ang="0">
                <a:pos x="T4" y="T5"/>
              </a:cxn>
            </a:cxnLst>
            <a:rect l="0" t="0" r="r" b="b"/>
            <a:pathLst>
              <a:path w="17676" h="19921" fill="none" extrusionOk="0">
                <a:moveTo>
                  <a:pt x="8349" y="-1"/>
                </a:moveTo>
                <a:cubicBezTo>
                  <a:pt x="12103" y="1573"/>
                  <a:pt x="15336" y="4175"/>
                  <a:pt x="17676" y="7506"/>
                </a:cubicBezTo>
              </a:path>
              <a:path w="17676" h="19921" stroke="0" extrusionOk="0">
                <a:moveTo>
                  <a:pt x="8349" y="-1"/>
                </a:moveTo>
                <a:cubicBezTo>
                  <a:pt x="12103" y="1573"/>
                  <a:pt x="15336" y="4175"/>
                  <a:pt x="17676" y="7506"/>
                </a:cubicBezTo>
                <a:lnTo>
                  <a:pt x="0" y="19921"/>
                </a:lnTo>
                <a:close/>
              </a:path>
            </a:pathLst>
          </a:custGeom>
          <a:noFill/>
          <a:ln w="28575">
            <a:solidFill>
              <a:srgbClr val="FFCC0B"/>
            </a:solidFill>
            <a:round/>
            <a:headEnd type="triangle" w="med" len="med"/>
            <a:tailEnd/>
          </a:ln>
          <a:effectLst>
            <a:outerShdw dist="25400" dir="16200000" algn="ctr" rotWithShape="0">
              <a:schemeClr val="bg2"/>
            </a:outerShdw>
          </a:effectLst>
        </p:spPr>
        <p:txBody>
          <a:bodyPr wrap="none" anchor="ctr"/>
          <a:lstStyle/>
          <a:p>
            <a:pPr>
              <a:defRPr/>
            </a:pPr>
            <a:endParaRPr lang="en-US"/>
          </a:p>
        </p:txBody>
      </p:sp>
      <p:sp>
        <p:nvSpPr>
          <p:cNvPr id="307233" name="Rectangle 33"/>
          <p:cNvSpPr>
            <a:spLocks noChangeArrowheads="1"/>
          </p:cNvSpPr>
          <p:nvPr/>
        </p:nvSpPr>
        <p:spPr bwMode="auto">
          <a:xfrm>
            <a:off x="304800" y="3721100"/>
            <a:ext cx="148590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Cytokines</a:t>
            </a:r>
          </a:p>
        </p:txBody>
      </p:sp>
      <p:sp>
        <p:nvSpPr>
          <p:cNvPr id="307234" name="Arc 34"/>
          <p:cNvSpPr>
            <a:spLocks/>
          </p:cNvSpPr>
          <p:nvPr/>
        </p:nvSpPr>
        <p:spPr bwMode="auto">
          <a:xfrm rot="5134719" flipV="1">
            <a:off x="1636713" y="3322638"/>
            <a:ext cx="1284287" cy="2084387"/>
          </a:xfrm>
          <a:custGeom>
            <a:avLst/>
            <a:gdLst>
              <a:gd name="G0" fmla="+- 0 0 0"/>
              <a:gd name="G1" fmla="+- 21014 0 0"/>
              <a:gd name="G2" fmla="+- 21600 0 0"/>
              <a:gd name="T0" fmla="*/ 4996 w 20612"/>
              <a:gd name="T1" fmla="*/ 0 h 21014"/>
              <a:gd name="T2" fmla="*/ 20612 w 20612"/>
              <a:gd name="T3" fmla="*/ 14557 h 21014"/>
              <a:gd name="T4" fmla="*/ 0 w 20612"/>
              <a:gd name="T5" fmla="*/ 21014 h 21014"/>
            </a:gdLst>
            <a:ahLst/>
            <a:cxnLst>
              <a:cxn ang="0">
                <a:pos x="T0" y="T1"/>
              </a:cxn>
              <a:cxn ang="0">
                <a:pos x="T2" y="T3"/>
              </a:cxn>
              <a:cxn ang="0">
                <a:pos x="T4" y="T5"/>
              </a:cxn>
            </a:cxnLst>
            <a:rect l="0" t="0" r="r" b="b"/>
            <a:pathLst>
              <a:path w="20612" h="21014" fill="none" extrusionOk="0">
                <a:moveTo>
                  <a:pt x="4996" y="-1"/>
                </a:moveTo>
                <a:cubicBezTo>
                  <a:pt x="12403" y="1760"/>
                  <a:pt x="18336" y="7291"/>
                  <a:pt x="20612" y="14556"/>
                </a:cubicBezTo>
              </a:path>
              <a:path w="20612" h="21014" stroke="0" extrusionOk="0">
                <a:moveTo>
                  <a:pt x="4996" y="-1"/>
                </a:moveTo>
                <a:cubicBezTo>
                  <a:pt x="12403" y="1760"/>
                  <a:pt x="18336" y="7291"/>
                  <a:pt x="20612" y="14556"/>
                </a:cubicBezTo>
                <a:lnTo>
                  <a:pt x="0" y="21014"/>
                </a:lnTo>
                <a:close/>
              </a:path>
            </a:pathLst>
          </a:custGeom>
          <a:noFill/>
          <a:ln w="28575">
            <a:solidFill>
              <a:srgbClr val="FFCC0B"/>
            </a:solidFill>
            <a:round/>
            <a:headEnd type="triangle" w="med" len="med"/>
            <a:tailEnd/>
          </a:ln>
          <a:effectLst>
            <a:outerShdw dist="12700" dir="5400000" algn="ctr" rotWithShape="0">
              <a:schemeClr val="bg2"/>
            </a:outerShdw>
          </a:effectLst>
        </p:spPr>
        <p:txBody>
          <a:bodyPr wrap="none" anchor="ctr"/>
          <a:lstStyle/>
          <a:p>
            <a:pPr>
              <a:defRPr/>
            </a:pPr>
            <a:endParaRPr lang="en-US"/>
          </a:p>
        </p:txBody>
      </p:sp>
      <p:sp>
        <p:nvSpPr>
          <p:cNvPr id="36899" name="Line 35"/>
          <p:cNvSpPr>
            <a:spLocks noChangeShapeType="1"/>
          </p:cNvSpPr>
          <p:nvPr/>
        </p:nvSpPr>
        <p:spPr bwMode="auto">
          <a:xfrm>
            <a:off x="3349625" y="391160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900" name="Line 36"/>
          <p:cNvSpPr>
            <a:spLocks noChangeShapeType="1"/>
          </p:cNvSpPr>
          <p:nvPr/>
        </p:nvSpPr>
        <p:spPr bwMode="auto">
          <a:xfrm rot="-5400000">
            <a:off x="4044157" y="4712493"/>
            <a:ext cx="0" cy="4619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901" name="Line 37"/>
          <p:cNvSpPr>
            <a:spLocks noChangeShapeType="1"/>
          </p:cNvSpPr>
          <p:nvPr/>
        </p:nvSpPr>
        <p:spPr bwMode="auto">
          <a:xfrm>
            <a:off x="5608638" y="28305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902" name="Oval 38"/>
          <p:cNvSpPr>
            <a:spLocks noChangeArrowheads="1"/>
          </p:cNvSpPr>
          <p:nvPr/>
        </p:nvSpPr>
        <p:spPr bwMode="auto">
          <a:xfrm>
            <a:off x="7894638" y="20558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03" name="Oval 39"/>
          <p:cNvSpPr>
            <a:spLocks noChangeArrowheads="1"/>
          </p:cNvSpPr>
          <p:nvPr/>
        </p:nvSpPr>
        <p:spPr bwMode="auto">
          <a:xfrm>
            <a:off x="78168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04" name="Arc 40"/>
          <p:cNvSpPr>
            <a:spLocks/>
          </p:cNvSpPr>
          <p:nvPr/>
        </p:nvSpPr>
        <p:spPr bwMode="auto">
          <a:xfrm flipH="1" flipV="1">
            <a:off x="3925888" y="2835275"/>
            <a:ext cx="758825" cy="617538"/>
          </a:xfrm>
          <a:custGeom>
            <a:avLst/>
            <a:gdLst>
              <a:gd name="T0" fmla="*/ 0 w 21600"/>
              <a:gd name="T1" fmla="*/ 0 h 23625"/>
              <a:gd name="T2" fmla="*/ 755452 w 21600"/>
              <a:gd name="T3" fmla="*/ 617538 h 23625"/>
              <a:gd name="T4" fmla="*/ 0 w 21600"/>
              <a:gd name="T5" fmla="*/ 564606 h 23625"/>
              <a:gd name="T6" fmla="*/ 0 60000 65536"/>
              <a:gd name="T7" fmla="*/ 0 60000 65536"/>
              <a:gd name="T8" fmla="*/ 0 60000 65536"/>
              <a:gd name="T9" fmla="*/ 0 w 21600"/>
              <a:gd name="T10" fmla="*/ 0 h 23625"/>
              <a:gd name="T11" fmla="*/ 21600 w 21600"/>
              <a:gd name="T12" fmla="*/ 23625 h 23625"/>
            </a:gdLst>
            <a:ahLst/>
            <a:cxnLst>
              <a:cxn ang="T6">
                <a:pos x="T0" y="T1"/>
              </a:cxn>
              <a:cxn ang="T7">
                <a:pos x="T2" y="T3"/>
              </a:cxn>
              <a:cxn ang="T8">
                <a:pos x="T4" y="T5"/>
              </a:cxn>
            </a:cxnLst>
            <a:rect l="T9" t="T10" r="T11" b="T12"/>
            <a:pathLst>
              <a:path w="21600" h="23625" fill="none" extrusionOk="0">
                <a:moveTo>
                  <a:pt x="-1" y="0"/>
                </a:moveTo>
                <a:cubicBezTo>
                  <a:pt x="11929" y="0"/>
                  <a:pt x="21600" y="9670"/>
                  <a:pt x="21600" y="21600"/>
                </a:cubicBezTo>
                <a:cubicBezTo>
                  <a:pt x="21600" y="22276"/>
                  <a:pt x="21568" y="22951"/>
                  <a:pt x="21504" y="23625"/>
                </a:cubicBezTo>
              </a:path>
              <a:path w="21600" h="23625" stroke="0" extrusionOk="0">
                <a:moveTo>
                  <a:pt x="-1" y="0"/>
                </a:moveTo>
                <a:cubicBezTo>
                  <a:pt x="11929" y="0"/>
                  <a:pt x="21600" y="9670"/>
                  <a:pt x="21600" y="21600"/>
                </a:cubicBezTo>
                <a:cubicBezTo>
                  <a:pt x="21600" y="22276"/>
                  <a:pt x="21568" y="22951"/>
                  <a:pt x="21504" y="23625"/>
                </a:cubicBezTo>
                <a:lnTo>
                  <a:pt x="0" y="21600"/>
                </a:lnTo>
                <a:close/>
              </a:path>
            </a:pathLst>
          </a:custGeom>
          <a:noFill/>
          <a:ln w="28575">
            <a:solidFill>
              <a:srgbClr val="FFCC0B"/>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241" name="Oval 41"/>
          <p:cNvSpPr>
            <a:spLocks noChangeArrowheads="1"/>
          </p:cNvSpPr>
          <p:nvPr/>
        </p:nvSpPr>
        <p:spPr bwMode="auto">
          <a:xfrm>
            <a:off x="2984500" y="3327400"/>
            <a:ext cx="730250"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7242" name="Oval 42"/>
          <p:cNvSpPr>
            <a:spLocks noChangeArrowheads="1"/>
          </p:cNvSpPr>
          <p:nvPr/>
        </p:nvSpPr>
        <p:spPr bwMode="auto">
          <a:xfrm>
            <a:off x="3232150" y="3479800"/>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grpSp>
        <p:nvGrpSpPr>
          <p:cNvPr id="36907" name="Group 43"/>
          <p:cNvGrpSpPr>
            <a:grpSpLocks/>
          </p:cNvGrpSpPr>
          <p:nvPr/>
        </p:nvGrpSpPr>
        <p:grpSpPr bwMode="auto">
          <a:xfrm>
            <a:off x="4275138" y="4321175"/>
            <a:ext cx="1676400" cy="1617663"/>
            <a:chOff x="3071" y="2722"/>
            <a:chExt cx="1188" cy="1019"/>
          </a:xfrm>
        </p:grpSpPr>
        <p:grpSp>
          <p:nvGrpSpPr>
            <p:cNvPr id="36922" name="Group 44"/>
            <p:cNvGrpSpPr>
              <a:grpSpLocks/>
            </p:cNvGrpSpPr>
            <p:nvPr/>
          </p:nvGrpSpPr>
          <p:grpSpPr bwMode="auto">
            <a:xfrm>
              <a:off x="3071" y="2722"/>
              <a:ext cx="1188" cy="1019"/>
              <a:chOff x="2343" y="2717"/>
              <a:chExt cx="1188" cy="1019"/>
            </a:xfrm>
          </p:grpSpPr>
          <p:sp>
            <p:nvSpPr>
              <p:cNvPr id="36924" name="AutoShape 45"/>
              <p:cNvSpPr>
                <a:spLocks noChangeArrowheads="1"/>
              </p:cNvSpPr>
              <p:nvPr/>
            </p:nvSpPr>
            <p:spPr bwMode="auto">
              <a:xfrm>
                <a:off x="2343" y="2717"/>
                <a:ext cx="1188" cy="1000"/>
              </a:xfrm>
              <a:prstGeom prst="star8">
                <a:avLst>
                  <a:gd name="adj" fmla="val 38250"/>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6925" name="Oval 46"/>
              <p:cNvSpPr>
                <a:spLocks noChangeArrowheads="1"/>
              </p:cNvSpPr>
              <p:nvPr/>
            </p:nvSpPr>
            <p:spPr bwMode="auto">
              <a:xfrm>
                <a:off x="2997" y="3149"/>
                <a:ext cx="321" cy="208"/>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26" name="Oval 47"/>
              <p:cNvSpPr>
                <a:spLocks noChangeArrowheads="1"/>
              </p:cNvSpPr>
              <p:nvPr/>
            </p:nvSpPr>
            <p:spPr bwMode="auto">
              <a:xfrm>
                <a:off x="2527"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27" name="Oval 48"/>
              <p:cNvSpPr>
                <a:spLocks noChangeArrowheads="1"/>
              </p:cNvSpPr>
              <p:nvPr/>
            </p:nvSpPr>
            <p:spPr bwMode="auto">
              <a:xfrm>
                <a:off x="262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28" name="Oval 49"/>
              <p:cNvSpPr>
                <a:spLocks noChangeArrowheads="1"/>
              </p:cNvSpPr>
              <p:nvPr/>
            </p:nvSpPr>
            <p:spPr bwMode="auto">
              <a:xfrm>
                <a:off x="2719" y="309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29" name="Oval 50"/>
              <p:cNvSpPr>
                <a:spLocks noChangeArrowheads="1"/>
              </p:cNvSpPr>
              <p:nvPr/>
            </p:nvSpPr>
            <p:spPr bwMode="auto">
              <a:xfrm>
                <a:off x="2815" y="319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30" name="Oval 51"/>
              <p:cNvSpPr>
                <a:spLocks noChangeArrowheads="1"/>
              </p:cNvSpPr>
              <p:nvPr/>
            </p:nvSpPr>
            <p:spPr bwMode="auto">
              <a:xfrm>
                <a:off x="2911" y="32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31" name="Oval 52"/>
              <p:cNvSpPr>
                <a:spLocks noChangeArrowheads="1"/>
              </p:cNvSpPr>
              <p:nvPr/>
            </p:nvSpPr>
            <p:spPr bwMode="auto">
              <a:xfrm>
                <a:off x="2869" y="277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32" name="Oval 53"/>
              <p:cNvSpPr>
                <a:spLocks noChangeArrowheads="1"/>
              </p:cNvSpPr>
              <p:nvPr/>
            </p:nvSpPr>
            <p:spPr bwMode="auto">
              <a:xfrm>
                <a:off x="2677" y="285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33" name="Oval 54"/>
              <p:cNvSpPr>
                <a:spLocks noChangeArrowheads="1"/>
              </p:cNvSpPr>
              <p:nvPr/>
            </p:nvSpPr>
            <p:spPr bwMode="auto">
              <a:xfrm>
                <a:off x="2421" y="312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34" name="Oval 55"/>
              <p:cNvSpPr>
                <a:spLocks noChangeArrowheads="1"/>
              </p:cNvSpPr>
              <p:nvPr/>
            </p:nvSpPr>
            <p:spPr bwMode="auto">
              <a:xfrm>
                <a:off x="2517" y="322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35" name="Oval 56"/>
              <p:cNvSpPr>
                <a:spLocks noChangeArrowheads="1"/>
              </p:cNvSpPr>
              <p:nvPr/>
            </p:nvSpPr>
            <p:spPr bwMode="auto">
              <a:xfrm>
                <a:off x="2613" y="332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36" name="Oval 57"/>
              <p:cNvSpPr>
                <a:spLocks noChangeArrowheads="1"/>
              </p:cNvSpPr>
              <p:nvPr/>
            </p:nvSpPr>
            <p:spPr bwMode="auto">
              <a:xfrm>
                <a:off x="2709" y="341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37" name="Oval 58"/>
              <p:cNvSpPr>
                <a:spLocks noChangeArrowheads="1"/>
              </p:cNvSpPr>
              <p:nvPr/>
            </p:nvSpPr>
            <p:spPr bwMode="auto">
              <a:xfrm>
                <a:off x="2805" y="351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38" name="Oval 59"/>
              <p:cNvSpPr>
                <a:spLocks noChangeArrowheads="1"/>
              </p:cNvSpPr>
              <p:nvPr/>
            </p:nvSpPr>
            <p:spPr bwMode="auto">
              <a:xfrm>
                <a:off x="245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39" name="Oval 60"/>
              <p:cNvSpPr>
                <a:spLocks noChangeArrowheads="1"/>
              </p:cNvSpPr>
              <p:nvPr/>
            </p:nvSpPr>
            <p:spPr bwMode="auto">
              <a:xfrm>
                <a:off x="2805" y="294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40" name="Oval 61"/>
              <p:cNvSpPr>
                <a:spLocks noChangeArrowheads="1"/>
              </p:cNvSpPr>
              <p:nvPr/>
            </p:nvSpPr>
            <p:spPr bwMode="auto">
              <a:xfrm>
                <a:off x="2603" y="3149"/>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41" name="Oval 62"/>
              <p:cNvSpPr>
                <a:spLocks noChangeArrowheads="1"/>
              </p:cNvSpPr>
              <p:nvPr/>
            </p:nvSpPr>
            <p:spPr bwMode="auto">
              <a:xfrm>
                <a:off x="2901" y="30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42" name="Oval 63"/>
              <p:cNvSpPr>
                <a:spLocks noChangeArrowheads="1"/>
              </p:cNvSpPr>
              <p:nvPr/>
            </p:nvSpPr>
            <p:spPr bwMode="auto">
              <a:xfrm>
                <a:off x="2825" y="272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43" name="Oval 64"/>
              <p:cNvSpPr>
                <a:spLocks noChangeArrowheads="1"/>
              </p:cNvSpPr>
              <p:nvPr/>
            </p:nvSpPr>
            <p:spPr bwMode="auto">
              <a:xfrm>
                <a:off x="2502"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44" name="Oval 65"/>
              <p:cNvSpPr>
                <a:spLocks noChangeArrowheads="1"/>
              </p:cNvSpPr>
              <p:nvPr/>
            </p:nvSpPr>
            <p:spPr bwMode="auto">
              <a:xfrm>
                <a:off x="2677"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45" name="Oval 66"/>
              <p:cNvSpPr>
                <a:spLocks noChangeArrowheads="1"/>
              </p:cNvSpPr>
              <p:nvPr/>
            </p:nvSpPr>
            <p:spPr bwMode="auto">
              <a:xfrm>
                <a:off x="2598" y="287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46" name="Oval 67"/>
              <p:cNvSpPr>
                <a:spLocks noChangeArrowheads="1"/>
              </p:cNvSpPr>
              <p:nvPr/>
            </p:nvSpPr>
            <p:spPr bwMode="auto">
              <a:xfrm>
                <a:off x="2694" y="29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47" name="Oval 68"/>
              <p:cNvSpPr>
                <a:spLocks noChangeArrowheads="1"/>
              </p:cNvSpPr>
              <p:nvPr/>
            </p:nvSpPr>
            <p:spPr bwMode="auto">
              <a:xfrm>
                <a:off x="2790" y="306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48" name="Oval 69"/>
              <p:cNvSpPr>
                <a:spLocks noChangeArrowheads="1"/>
              </p:cNvSpPr>
              <p:nvPr/>
            </p:nvSpPr>
            <p:spPr bwMode="auto">
              <a:xfrm>
                <a:off x="2886" y="316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49" name="Oval 70"/>
              <p:cNvSpPr>
                <a:spLocks noChangeArrowheads="1"/>
              </p:cNvSpPr>
              <p:nvPr/>
            </p:nvSpPr>
            <p:spPr bwMode="auto">
              <a:xfrm>
                <a:off x="2982" y="325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50" name="Oval 71"/>
              <p:cNvSpPr>
                <a:spLocks noChangeArrowheads="1"/>
              </p:cNvSpPr>
              <p:nvPr/>
            </p:nvSpPr>
            <p:spPr bwMode="auto">
              <a:xfrm>
                <a:off x="3078" y="335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51" name="Oval 72"/>
              <p:cNvSpPr>
                <a:spLocks noChangeArrowheads="1"/>
              </p:cNvSpPr>
              <p:nvPr/>
            </p:nvSpPr>
            <p:spPr bwMode="auto">
              <a:xfrm>
                <a:off x="2997" y="280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52" name="Oval 73"/>
              <p:cNvSpPr>
                <a:spLocks noChangeArrowheads="1"/>
              </p:cNvSpPr>
              <p:nvPr/>
            </p:nvSpPr>
            <p:spPr bwMode="auto">
              <a:xfrm>
                <a:off x="3002"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53" name="Oval 74"/>
              <p:cNvSpPr>
                <a:spLocks noChangeArrowheads="1"/>
              </p:cNvSpPr>
              <p:nvPr/>
            </p:nvSpPr>
            <p:spPr bwMode="auto">
              <a:xfrm>
                <a:off x="3179" y="28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54" name="Oval 75"/>
              <p:cNvSpPr>
                <a:spLocks noChangeArrowheads="1"/>
              </p:cNvSpPr>
              <p:nvPr/>
            </p:nvSpPr>
            <p:spPr bwMode="auto">
              <a:xfrm>
                <a:off x="3098"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55" name="Oval 76"/>
              <p:cNvSpPr>
                <a:spLocks noChangeArrowheads="1"/>
              </p:cNvSpPr>
              <p:nvPr/>
            </p:nvSpPr>
            <p:spPr bwMode="auto">
              <a:xfrm>
                <a:off x="3280"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56" name="Oval 77"/>
              <p:cNvSpPr>
                <a:spLocks noChangeArrowheads="1"/>
              </p:cNvSpPr>
              <p:nvPr/>
            </p:nvSpPr>
            <p:spPr bwMode="auto">
              <a:xfrm>
                <a:off x="3222" y="31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57" name="Oval 78"/>
              <p:cNvSpPr>
                <a:spLocks noChangeArrowheads="1"/>
              </p:cNvSpPr>
              <p:nvPr/>
            </p:nvSpPr>
            <p:spPr bwMode="auto">
              <a:xfrm>
                <a:off x="3329" y="309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58" name="Oval 79"/>
              <p:cNvSpPr>
                <a:spLocks noChangeArrowheads="1"/>
              </p:cNvSpPr>
              <p:nvPr/>
            </p:nvSpPr>
            <p:spPr bwMode="auto">
              <a:xfrm>
                <a:off x="3222" y="33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59" name="Oval 80"/>
              <p:cNvSpPr>
                <a:spLocks noChangeArrowheads="1"/>
              </p:cNvSpPr>
              <p:nvPr/>
            </p:nvSpPr>
            <p:spPr bwMode="auto">
              <a:xfrm flipH="1">
                <a:off x="2970" y="3456"/>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60" name="Oval 81"/>
              <p:cNvSpPr>
                <a:spLocks noChangeArrowheads="1"/>
              </p:cNvSpPr>
              <p:nvPr/>
            </p:nvSpPr>
            <p:spPr bwMode="auto">
              <a:xfrm flipH="1">
                <a:off x="2534" y="343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61" name="Oval 82"/>
              <p:cNvSpPr>
                <a:spLocks noChangeArrowheads="1"/>
              </p:cNvSpPr>
              <p:nvPr/>
            </p:nvSpPr>
            <p:spPr bwMode="auto">
              <a:xfrm flipH="1">
                <a:off x="2418" y="3357"/>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62" name="Oval 83"/>
              <p:cNvSpPr>
                <a:spLocks noChangeArrowheads="1"/>
              </p:cNvSpPr>
              <p:nvPr/>
            </p:nvSpPr>
            <p:spPr bwMode="auto">
              <a:xfrm flipH="1">
                <a:off x="2355" y="309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63" name="Oval 84"/>
              <p:cNvSpPr>
                <a:spLocks noChangeArrowheads="1"/>
              </p:cNvSpPr>
              <p:nvPr/>
            </p:nvSpPr>
            <p:spPr bwMode="auto">
              <a:xfrm>
                <a:off x="2805" y="3373"/>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6923" name="Oval 85"/>
            <p:cNvSpPr>
              <a:spLocks noChangeArrowheads="1"/>
            </p:cNvSpPr>
            <p:nvPr/>
          </p:nvSpPr>
          <p:spPr bwMode="auto">
            <a:xfrm flipH="1">
              <a:off x="3131" y="2895"/>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6908" name="Group 86"/>
          <p:cNvGrpSpPr>
            <a:grpSpLocks/>
          </p:cNvGrpSpPr>
          <p:nvPr/>
        </p:nvGrpSpPr>
        <p:grpSpPr bwMode="auto">
          <a:xfrm>
            <a:off x="2736850" y="4418013"/>
            <a:ext cx="1076325" cy="1184275"/>
            <a:chOff x="3804" y="2890"/>
            <a:chExt cx="763" cy="746"/>
          </a:xfrm>
        </p:grpSpPr>
        <p:sp>
          <p:nvSpPr>
            <p:cNvPr id="36920" name="AutoShape 87"/>
            <p:cNvSpPr>
              <a:spLocks noChangeArrowheads="1"/>
            </p:cNvSpPr>
            <p:nvPr/>
          </p:nvSpPr>
          <p:spPr bwMode="auto">
            <a:xfrm>
              <a:off x="3804" y="2890"/>
              <a:ext cx="763" cy="746"/>
            </a:xfrm>
            <a:prstGeom prst="irregularSeal2">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6921" name="Oval 88"/>
            <p:cNvSpPr>
              <a:spLocks noChangeArrowheads="1"/>
            </p:cNvSpPr>
            <p:nvPr/>
          </p:nvSpPr>
          <p:spPr bwMode="auto">
            <a:xfrm>
              <a:off x="4079" y="3204"/>
              <a:ext cx="241" cy="153"/>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6909" name="Line 89"/>
          <p:cNvSpPr>
            <a:spLocks noChangeShapeType="1"/>
          </p:cNvSpPr>
          <p:nvPr/>
        </p:nvSpPr>
        <p:spPr bwMode="auto">
          <a:xfrm flipH="1">
            <a:off x="3462338" y="3575050"/>
            <a:ext cx="1252537" cy="434975"/>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910" name="Line 90"/>
          <p:cNvSpPr>
            <a:spLocks noChangeShapeType="1"/>
          </p:cNvSpPr>
          <p:nvPr/>
        </p:nvSpPr>
        <p:spPr bwMode="auto">
          <a:xfrm flipH="1">
            <a:off x="3714750" y="3708400"/>
            <a:ext cx="1104900" cy="97631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911" name="Line 91"/>
          <p:cNvSpPr>
            <a:spLocks noChangeShapeType="1"/>
          </p:cNvSpPr>
          <p:nvPr/>
        </p:nvSpPr>
        <p:spPr bwMode="auto">
          <a:xfrm rot="-5400000">
            <a:off x="6269038" y="4899025"/>
            <a:ext cx="0" cy="39370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912" name="Line 92"/>
          <p:cNvSpPr>
            <a:spLocks noChangeShapeType="1"/>
          </p:cNvSpPr>
          <p:nvPr/>
        </p:nvSpPr>
        <p:spPr bwMode="auto">
          <a:xfrm>
            <a:off x="7567613" y="553085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7293" name="Text Box 93"/>
          <p:cNvSpPr txBox="1">
            <a:spLocks noChangeArrowheads="1"/>
          </p:cNvSpPr>
          <p:nvPr/>
        </p:nvSpPr>
        <p:spPr bwMode="auto">
          <a:xfrm>
            <a:off x="6210300" y="6062663"/>
            <a:ext cx="293370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CELL PROLIFERATION</a:t>
            </a:r>
          </a:p>
          <a:p>
            <a:pPr algn="ctr" eaLnBrk="0" hangingPunct="0">
              <a:defRPr/>
            </a:pPr>
            <a:r>
              <a:rPr lang="en-AU" sz="1800" b="1">
                <a:solidFill>
                  <a:schemeClr val="tx2"/>
                </a:solidFill>
                <a:effectLst>
                  <a:outerShdw blurRad="38100" dist="38100" dir="2700000" algn="tl">
                    <a:srgbClr val="000000"/>
                  </a:outerShdw>
                </a:effectLst>
                <a:latin typeface="Times" charset="0"/>
              </a:rPr>
              <a:t>MATRIX DEGRADATION</a:t>
            </a:r>
          </a:p>
        </p:txBody>
      </p:sp>
      <p:sp>
        <p:nvSpPr>
          <p:cNvPr id="307294" name="Rectangle 94"/>
          <p:cNvSpPr>
            <a:spLocks noChangeArrowheads="1"/>
          </p:cNvSpPr>
          <p:nvPr/>
        </p:nvSpPr>
        <p:spPr bwMode="auto">
          <a:xfrm>
            <a:off x="6146800" y="4794250"/>
            <a:ext cx="295275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GROWTH FACTORS</a:t>
            </a:r>
          </a:p>
          <a:p>
            <a:pPr algn="ctr" eaLnBrk="0" hangingPunct="0">
              <a:defRPr/>
            </a:pPr>
            <a:r>
              <a:rPr lang="en-AU" sz="1800" b="1">
                <a:solidFill>
                  <a:schemeClr val="tx2"/>
                </a:solidFill>
                <a:effectLst>
                  <a:outerShdw blurRad="38100" dist="38100" dir="2700000" algn="tl">
                    <a:srgbClr val="000000"/>
                  </a:outerShdw>
                </a:effectLst>
                <a:latin typeface="Times" charset="0"/>
              </a:rPr>
              <a:t>METALLOPTOTEINASES</a:t>
            </a:r>
            <a:endParaRPr lang="en-AU" sz="2000" b="1">
              <a:solidFill>
                <a:schemeClr val="tx2"/>
              </a:solidFill>
              <a:effectLst>
                <a:outerShdw blurRad="38100" dist="38100" dir="2700000" algn="tl">
                  <a:srgbClr val="000000"/>
                </a:outerShdw>
              </a:effectLst>
              <a:latin typeface="Times" charset="0"/>
            </a:endParaRPr>
          </a:p>
        </p:txBody>
      </p:sp>
      <p:sp>
        <p:nvSpPr>
          <p:cNvPr id="307295" name="Text Box 95"/>
          <p:cNvSpPr txBox="1">
            <a:spLocks noChangeArrowheads="1"/>
          </p:cNvSpPr>
          <p:nvPr/>
        </p:nvSpPr>
        <p:spPr bwMode="auto">
          <a:xfrm>
            <a:off x="1568450" y="6257925"/>
            <a:ext cx="4799013" cy="366713"/>
          </a:xfrm>
          <a:prstGeom prst="rect">
            <a:avLst/>
          </a:prstGeom>
          <a:solidFill>
            <a:schemeClr val="folHlink"/>
          </a:solidFill>
          <a:ln w="12700">
            <a:noFill/>
            <a:miter lim="800000"/>
            <a:headEnd/>
            <a:tailEnd/>
          </a:ln>
          <a:effectLst/>
        </p:spPr>
        <p:txBody>
          <a:bodyPr>
            <a:spAutoFit/>
          </a:bodyPr>
          <a:lstStyle/>
          <a:p>
            <a:pPr algn="ctr" eaLnBrk="0" hangingPunct="0">
              <a:defRPr/>
            </a:pPr>
            <a:r>
              <a:rPr lang="en-AU" sz="1800" b="1" dirty="0">
                <a:latin typeface="Arial" charset="0"/>
              </a:rPr>
              <a:t>HDL PROMOTE CHOLESTEROL EFFLUX</a:t>
            </a:r>
          </a:p>
        </p:txBody>
      </p:sp>
      <p:sp>
        <p:nvSpPr>
          <p:cNvPr id="36916" name="Line 96"/>
          <p:cNvSpPr>
            <a:spLocks noChangeShapeType="1"/>
          </p:cNvSpPr>
          <p:nvPr/>
        </p:nvSpPr>
        <p:spPr bwMode="auto">
          <a:xfrm rot="10800000">
            <a:off x="4029075" y="5080000"/>
            <a:ext cx="0" cy="1181100"/>
          </a:xfrm>
          <a:prstGeom prst="line">
            <a:avLst/>
          </a:prstGeom>
          <a:noFill/>
          <a:ln w="2857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917" name="Line 97"/>
          <p:cNvSpPr>
            <a:spLocks noChangeShapeType="1"/>
          </p:cNvSpPr>
          <p:nvPr/>
        </p:nvSpPr>
        <p:spPr bwMode="auto">
          <a:xfrm rot="5400000">
            <a:off x="6095207" y="2769394"/>
            <a:ext cx="0" cy="719137"/>
          </a:xfrm>
          <a:prstGeom prst="line">
            <a:avLst/>
          </a:prstGeom>
          <a:noFill/>
          <a:ln w="2857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7298" name="Text Box 98"/>
          <p:cNvSpPr txBox="1">
            <a:spLocks noChangeArrowheads="1"/>
          </p:cNvSpPr>
          <p:nvPr/>
        </p:nvSpPr>
        <p:spPr bwMode="auto">
          <a:xfrm>
            <a:off x="6597650" y="2822575"/>
            <a:ext cx="2439988" cy="641350"/>
          </a:xfrm>
          <a:prstGeom prst="rect">
            <a:avLst/>
          </a:prstGeom>
          <a:solidFill>
            <a:schemeClr val="folHlink"/>
          </a:solidFill>
          <a:ln w="12700">
            <a:noFill/>
            <a:miter lim="800000"/>
            <a:headEnd/>
            <a:tailEnd/>
          </a:ln>
          <a:effectLst/>
        </p:spPr>
        <p:txBody>
          <a:bodyPr>
            <a:spAutoFit/>
          </a:bodyPr>
          <a:lstStyle/>
          <a:p>
            <a:pPr algn="ctr" eaLnBrk="0" hangingPunct="0">
              <a:defRPr/>
            </a:pPr>
            <a:r>
              <a:rPr lang="en-AU" sz="1800" b="1" dirty="0">
                <a:latin typeface="Arial" charset="0"/>
              </a:rPr>
              <a:t>HDL INHIBIT</a:t>
            </a:r>
          </a:p>
          <a:p>
            <a:pPr algn="ctr" eaLnBrk="0" hangingPunct="0">
              <a:defRPr/>
            </a:pPr>
            <a:r>
              <a:rPr lang="en-AU" sz="1800" b="1" dirty="0">
                <a:latin typeface="Arial" charset="0"/>
              </a:rPr>
              <a:t>OXIDATION OF LDL</a:t>
            </a:r>
          </a:p>
        </p:txBody>
      </p:sp>
      <p:sp>
        <p:nvSpPr>
          <p:cNvPr id="307299" name="Rectangle 99"/>
          <p:cNvSpPr>
            <a:spLocks noChangeArrowheads="1"/>
          </p:cNvSpPr>
          <p:nvPr/>
        </p:nvSpPr>
        <p:spPr bwMode="auto">
          <a:xfrm>
            <a:off x="976313" y="141288"/>
            <a:ext cx="713740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rPr>
              <a:t>HDL PROTECTS AGAINST ATHEROSCLEROSIS</a:t>
            </a:r>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ChangeArrowheads="1"/>
          </p:cNvSpPr>
          <p:nvPr/>
        </p:nvSpPr>
        <p:spPr bwMode="auto">
          <a:xfrm>
            <a:off x="11113" y="2211388"/>
            <a:ext cx="1230312" cy="577850"/>
          </a:xfrm>
          <a:prstGeom prst="rect">
            <a:avLst/>
          </a:prstGeom>
          <a:noFill/>
          <a:ln w="12700">
            <a:noFill/>
            <a:miter lim="800000"/>
            <a:headEnd/>
            <a:tailEnd/>
          </a:ln>
          <a:effectLst/>
        </p:spPr>
        <p:txBody>
          <a:bodyPr wrap="none" lIns="90487" tIns="44450" rIns="90487" bIns="44450">
            <a:spAutoFit/>
          </a:bodyPr>
          <a:lstStyle/>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Adhesion</a:t>
            </a:r>
          </a:p>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 Molecule</a:t>
            </a:r>
            <a:endParaRPr lang="en-AU" b="1">
              <a:solidFill>
                <a:schemeClr val="tx2"/>
              </a:solidFill>
              <a:effectLst>
                <a:outerShdw blurRad="38100" dist="38100" dir="2700000" algn="tl">
                  <a:srgbClr val="000000"/>
                </a:outerShdw>
              </a:effectLst>
              <a:latin typeface="Times" charset="0"/>
            </a:endParaRPr>
          </a:p>
        </p:txBody>
      </p:sp>
      <p:sp>
        <p:nvSpPr>
          <p:cNvPr id="308227" name="Line 3"/>
          <p:cNvSpPr>
            <a:spLocks noChangeShapeType="1"/>
          </p:cNvSpPr>
          <p:nvPr/>
        </p:nvSpPr>
        <p:spPr bwMode="auto">
          <a:xfrm rot="13194557" flipV="1">
            <a:off x="692150" y="1841500"/>
            <a:ext cx="0" cy="220663"/>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7892" name="AutoShape 4"/>
          <p:cNvSpPr>
            <a:spLocks noChangeArrowheads="1"/>
          </p:cNvSpPr>
          <p:nvPr/>
        </p:nvSpPr>
        <p:spPr bwMode="auto">
          <a:xfrm>
            <a:off x="3349625" y="2127250"/>
            <a:ext cx="430213" cy="368300"/>
          </a:xfrm>
          <a:prstGeom prst="sun">
            <a:avLst>
              <a:gd name="adj" fmla="val 25000"/>
            </a:avLst>
          </a:prstGeom>
          <a:gradFill rotWithShape="0">
            <a:gsLst>
              <a:gs pos="0">
                <a:srgbClr val="00FFCC"/>
              </a:gs>
              <a:gs pos="100000">
                <a:srgbClr val="000000"/>
              </a:gs>
            </a:gsLst>
            <a:path path="rect">
              <a:fillToRect l="100000" b="100000"/>
            </a:path>
          </a:gradFill>
          <a:ln w="12700">
            <a:solidFill>
              <a:schemeClr val="tx1"/>
            </a:solidFill>
            <a:miter lim="800000"/>
            <a:headEnd/>
            <a:tailEnd/>
          </a:ln>
        </p:spPr>
        <p:txBody>
          <a:bodyPr wrap="none" anchor="ctr"/>
          <a:lstStyle/>
          <a:p>
            <a:endParaRPr lang="en-US"/>
          </a:p>
        </p:txBody>
      </p:sp>
      <p:sp>
        <p:nvSpPr>
          <p:cNvPr id="37893" name="Oval 5"/>
          <p:cNvSpPr>
            <a:spLocks noChangeArrowheads="1"/>
          </p:cNvSpPr>
          <p:nvPr/>
        </p:nvSpPr>
        <p:spPr bwMode="auto">
          <a:xfrm>
            <a:off x="6821488" y="20685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894" name="Oval 6"/>
          <p:cNvSpPr>
            <a:spLocks noChangeArrowheads="1"/>
          </p:cNvSpPr>
          <p:nvPr/>
        </p:nvSpPr>
        <p:spPr bwMode="auto">
          <a:xfrm>
            <a:off x="5702300" y="2087563"/>
            <a:ext cx="938213"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895" name="Oval 7"/>
          <p:cNvSpPr>
            <a:spLocks noChangeArrowheads="1"/>
          </p:cNvSpPr>
          <p:nvPr/>
        </p:nvSpPr>
        <p:spPr bwMode="auto">
          <a:xfrm>
            <a:off x="45656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896" name="Oval 8"/>
          <p:cNvSpPr>
            <a:spLocks noChangeArrowheads="1"/>
          </p:cNvSpPr>
          <p:nvPr/>
        </p:nvSpPr>
        <p:spPr bwMode="auto">
          <a:xfrm>
            <a:off x="3494088" y="2087563"/>
            <a:ext cx="958850"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897" name="Oval 9"/>
          <p:cNvSpPr>
            <a:spLocks noChangeArrowheads="1"/>
          </p:cNvSpPr>
          <p:nvPr/>
        </p:nvSpPr>
        <p:spPr bwMode="auto">
          <a:xfrm>
            <a:off x="152400" y="2087563"/>
            <a:ext cx="89217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898" name="Oval 10"/>
          <p:cNvSpPr>
            <a:spLocks noChangeArrowheads="1"/>
          </p:cNvSpPr>
          <p:nvPr/>
        </p:nvSpPr>
        <p:spPr bwMode="auto">
          <a:xfrm>
            <a:off x="1147763" y="2076450"/>
            <a:ext cx="928687" cy="141288"/>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899" name="Oval 11"/>
          <p:cNvSpPr>
            <a:spLocks noChangeArrowheads="1"/>
          </p:cNvSpPr>
          <p:nvPr/>
        </p:nvSpPr>
        <p:spPr bwMode="auto">
          <a:xfrm>
            <a:off x="2190750" y="2082800"/>
            <a:ext cx="944563" cy="149225"/>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8236" name="Rectangle 12"/>
          <p:cNvSpPr>
            <a:spLocks noChangeArrowheads="1"/>
          </p:cNvSpPr>
          <p:nvPr/>
        </p:nvSpPr>
        <p:spPr bwMode="auto">
          <a:xfrm>
            <a:off x="111125" y="798513"/>
            <a:ext cx="1252538"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Monocyte</a:t>
            </a:r>
          </a:p>
        </p:txBody>
      </p:sp>
      <p:sp>
        <p:nvSpPr>
          <p:cNvPr id="37901" name="Line 13"/>
          <p:cNvSpPr>
            <a:spLocks noChangeShapeType="1"/>
          </p:cNvSpPr>
          <p:nvPr/>
        </p:nvSpPr>
        <p:spPr bwMode="auto">
          <a:xfrm>
            <a:off x="3360738" y="27543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8238" name="Oval 14"/>
          <p:cNvSpPr>
            <a:spLocks noChangeArrowheads="1"/>
          </p:cNvSpPr>
          <p:nvPr/>
        </p:nvSpPr>
        <p:spPr bwMode="auto">
          <a:xfrm>
            <a:off x="1890713" y="1604963"/>
            <a:ext cx="728662"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8239" name="Oval 15"/>
          <p:cNvSpPr>
            <a:spLocks noChangeArrowheads="1"/>
          </p:cNvSpPr>
          <p:nvPr/>
        </p:nvSpPr>
        <p:spPr bwMode="auto">
          <a:xfrm>
            <a:off x="285750" y="1236663"/>
            <a:ext cx="730250" cy="69215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8240" name="Oval 16"/>
          <p:cNvSpPr>
            <a:spLocks noChangeArrowheads="1"/>
          </p:cNvSpPr>
          <p:nvPr/>
        </p:nvSpPr>
        <p:spPr bwMode="auto">
          <a:xfrm>
            <a:off x="476250" y="1490663"/>
            <a:ext cx="330200" cy="184150"/>
          </a:xfrm>
          <a:prstGeom prst="ellipse">
            <a:avLst/>
          </a:prstGeom>
          <a:gradFill rotWithShape="0">
            <a:gsLst>
              <a:gs pos="0">
                <a:schemeClr val="folHlink"/>
              </a:gs>
              <a:gs pos="100000">
                <a:schemeClr val="folHlink">
                  <a:gamma/>
                  <a:shade val="36078"/>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8241" name="Oval 17"/>
          <p:cNvSpPr>
            <a:spLocks noChangeArrowheads="1"/>
          </p:cNvSpPr>
          <p:nvPr/>
        </p:nvSpPr>
        <p:spPr bwMode="auto">
          <a:xfrm>
            <a:off x="2136775" y="1757363"/>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8242" name="Oval 18"/>
          <p:cNvSpPr>
            <a:spLocks noChangeArrowheads="1"/>
          </p:cNvSpPr>
          <p:nvPr/>
        </p:nvSpPr>
        <p:spPr bwMode="auto">
          <a:xfrm>
            <a:off x="3189288" y="1651000"/>
            <a:ext cx="273050" cy="977900"/>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8243" name="Oval 19"/>
          <p:cNvSpPr>
            <a:spLocks noChangeArrowheads="1"/>
          </p:cNvSpPr>
          <p:nvPr/>
        </p:nvSpPr>
        <p:spPr bwMode="auto">
          <a:xfrm rot="16080000">
            <a:off x="3208338" y="2071688"/>
            <a:ext cx="280987" cy="141287"/>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7908" name="Line 20"/>
          <p:cNvSpPr>
            <a:spLocks noChangeShapeType="1"/>
          </p:cNvSpPr>
          <p:nvPr/>
        </p:nvSpPr>
        <p:spPr bwMode="auto">
          <a:xfrm>
            <a:off x="5608638" y="1717675"/>
            <a:ext cx="0" cy="7286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8245" name="Rectangle 21"/>
          <p:cNvSpPr>
            <a:spLocks noChangeArrowheads="1"/>
          </p:cNvSpPr>
          <p:nvPr/>
        </p:nvSpPr>
        <p:spPr bwMode="auto">
          <a:xfrm>
            <a:off x="5257800" y="1358900"/>
            <a:ext cx="70802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LDL</a:t>
            </a:r>
          </a:p>
        </p:txBody>
      </p:sp>
      <p:sp>
        <p:nvSpPr>
          <p:cNvPr id="308246" name="Rectangle 22"/>
          <p:cNvSpPr>
            <a:spLocks noChangeArrowheads="1"/>
          </p:cNvSpPr>
          <p:nvPr/>
        </p:nvSpPr>
        <p:spPr bwMode="auto">
          <a:xfrm>
            <a:off x="5260975" y="2492375"/>
            <a:ext cx="70802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LDL</a:t>
            </a:r>
            <a:endParaRPr lang="en-AU" sz="1800" b="1">
              <a:solidFill>
                <a:srgbClr val="FFCC00"/>
              </a:solidFill>
              <a:effectLst>
                <a:outerShdw blurRad="38100" dist="38100" dir="2700000" algn="tl">
                  <a:srgbClr val="000000"/>
                </a:outerShdw>
              </a:effectLst>
              <a:latin typeface="Times" charset="0"/>
            </a:endParaRPr>
          </a:p>
        </p:txBody>
      </p:sp>
      <p:sp>
        <p:nvSpPr>
          <p:cNvPr id="37911" name="Line 23"/>
          <p:cNvSpPr>
            <a:spLocks noChangeShapeType="1"/>
          </p:cNvSpPr>
          <p:nvPr/>
        </p:nvSpPr>
        <p:spPr bwMode="auto">
          <a:xfrm rot="-5400000">
            <a:off x="1566069" y="16502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7912" name="Oval 24"/>
          <p:cNvSpPr>
            <a:spLocks noChangeArrowheads="1"/>
          </p:cNvSpPr>
          <p:nvPr/>
        </p:nvSpPr>
        <p:spPr bwMode="auto">
          <a:xfrm>
            <a:off x="5716588"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13" name="Oval 25"/>
          <p:cNvSpPr>
            <a:spLocks noChangeArrowheads="1"/>
          </p:cNvSpPr>
          <p:nvPr/>
        </p:nvSpPr>
        <p:spPr bwMode="auto">
          <a:xfrm>
            <a:off x="6710363"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14" name="Line 26"/>
          <p:cNvSpPr>
            <a:spLocks noChangeShapeType="1"/>
          </p:cNvSpPr>
          <p:nvPr/>
        </p:nvSpPr>
        <p:spPr bwMode="auto">
          <a:xfrm rot="-5400000">
            <a:off x="2953544" y="16629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8251" name="Rectangle 27"/>
          <p:cNvSpPr>
            <a:spLocks noChangeArrowheads="1"/>
          </p:cNvSpPr>
          <p:nvPr/>
        </p:nvSpPr>
        <p:spPr bwMode="auto">
          <a:xfrm>
            <a:off x="3497263" y="2436813"/>
            <a:ext cx="971550"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MCP-1</a:t>
            </a:r>
          </a:p>
        </p:txBody>
      </p:sp>
      <p:sp>
        <p:nvSpPr>
          <p:cNvPr id="308252" name="Rectangle 28"/>
          <p:cNvSpPr>
            <a:spLocks noChangeArrowheads="1"/>
          </p:cNvSpPr>
          <p:nvPr/>
        </p:nvSpPr>
        <p:spPr bwMode="auto">
          <a:xfrm>
            <a:off x="1993900" y="5602288"/>
            <a:ext cx="182245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Macrophage</a:t>
            </a:r>
          </a:p>
        </p:txBody>
      </p:sp>
      <p:sp>
        <p:nvSpPr>
          <p:cNvPr id="308253" name="Rectangle 29"/>
          <p:cNvSpPr>
            <a:spLocks noChangeArrowheads="1"/>
          </p:cNvSpPr>
          <p:nvPr/>
        </p:nvSpPr>
        <p:spPr bwMode="auto">
          <a:xfrm>
            <a:off x="4864100" y="3311525"/>
            <a:ext cx="1511300" cy="7016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MODIFIED</a:t>
            </a:r>
          </a:p>
          <a:p>
            <a:pPr algn="ctr" eaLnBrk="0" hangingPunct="0">
              <a:defRPr/>
            </a:pPr>
            <a:r>
              <a:rPr lang="en-AU" sz="2000" b="1">
                <a:solidFill>
                  <a:srgbClr val="FFCC00"/>
                </a:solidFill>
                <a:effectLst>
                  <a:outerShdw blurRad="38100" dist="38100" dir="2700000" algn="tl">
                    <a:srgbClr val="000000"/>
                  </a:outerShdw>
                </a:effectLst>
                <a:latin typeface="Times" charset="0"/>
              </a:rPr>
              <a:t>LDL</a:t>
            </a:r>
            <a:endParaRPr lang="en-AU" sz="1800" b="1">
              <a:solidFill>
                <a:srgbClr val="FFCC00"/>
              </a:solidFill>
              <a:effectLst>
                <a:outerShdw blurRad="38100" dist="38100" dir="2700000" algn="tl">
                  <a:srgbClr val="000000"/>
                </a:outerShdw>
              </a:effectLst>
              <a:latin typeface="Times" charset="0"/>
            </a:endParaRPr>
          </a:p>
        </p:txBody>
      </p:sp>
      <p:sp>
        <p:nvSpPr>
          <p:cNvPr id="308254" name="Line 30"/>
          <p:cNvSpPr>
            <a:spLocks noChangeShapeType="1"/>
          </p:cNvSpPr>
          <p:nvPr/>
        </p:nvSpPr>
        <p:spPr bwMode="auto">
          <a:xfrm rot="10827137" flipV="1">
            <a:off x="615950" y="2020888"/>
            <a:ext cx="0" cy="1333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8255" name="Line 31"/>
          <p:cNvSpPr>
            <a:spLocks noChangeShapeType="1"/>
          </p:cNvSpPr>
          <p:nvPr/>
        </p:nvSpPr>
        <p:spPr bwMode="auto">
          <a:xfrm rot="8184909" flipV="1">
            <a:off x="554038" y="1852613"/>
            <a:ext cx="0" cy="2222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8256" name="Arc 32"/>
          <p:cNvSpPr>
            <a:spLocks/>
          </p:cNvSpPr>
          <p:nvPr/>
        </p:nvSpPr>
        <p:spPr bwMode="auto">
          <a:xfrm rot="7145646" flipV="1">
            <a:off x="773112" y="2344738"/>
            <a:ext cx="1355725" cy="1974850"/>
          </a:xfrm>
          <a:custGeom>
            <a:avLst/>
            <a:gdLst>
              <a:gd name="G0" fmla="+- 0 0 0"/>
              <a:gd name="G1" fmla="+- 19921 0 0"/>
              <a:gd name="G2" fmla="+- 21600 0 0"/>
              <a:gd name="T0" fmla="*/ 8349 w 17676"/>
              <a:gd name="T1" fmla="*/ 0 h 19921"/>
              <a:gd name="T2" fmla="*/ 17676 w 17676"/>
              <a:gd name="T3" fmla="*/ 7507 h 19921"/>
              <a:gd name="T4" fmla="*/ 0 w 17676"/>
              <a:gd name="T5" fmla="*/ 19921 h 19921"/>
            </a:gdLst>
            <a:ahLst/>
            <a:cxnLst>
              <a:cxn ang="0">
                <a:pos x="T0" y="T1"/>
              </a:cxn>
              <a:cxn ang="0">
                <a:pos x="T2" y="T3"/>
              </a:cxn>
              <a:cxn ang="0">
                <a:pos x="T4" y="T5"/>
              </a:cxn>
            </a:cxnLst>
            <a:rect l="0" t="0" r="r" b="b"/>
            <a:pathLst>
              <a:path w="17676" h="19921" fill="none" extrusionOk="0">
                <a:moveTo>
                  <a:pt x="8349" y="-1"/>
                </a:moveTo>
                <a:cubicBezTo>
                  <a:pt x="12103" y="1573"/>
                  <a:pt x="15336" y="4175"/>
                  <a:pt x="17676" y="7506"/>
                </a:cubicBezTo>
              </a:path>
              <a:path w="17676" h="19921" stroke="0" extrusionOk="0">
                <a:moveTo>
                  <a:pt x="8349" y="-1"/>
                </a:moveTo>
                <a:cubicBezTo>
                  <a:pt x="12103" y="1573"/>
                  <a:pt x="15336" y="4175"/>
                  <a:pt x="17676" y="7506"/>
                </a:cubicBezTo>
                <a:lnTo>
                  <a:pt x="0" y="19921"/>
                </a:lnTo>
                <a:close/>
              </a:path>
            </a:pathLst>
          </a:custGeom>
          <a:noFill/>
          <a:ln w="28575">
            <a:solidFill>
              <a:srgbClr val="FFCC0B"/>
            </a:solidFill>
            <a:round/>
            <a:headEnd type="triangle" w="med" len="med"/>
            <a:tailEnd/>
          </a:ln>
          <a:effectLst>
            <a:outerShdw dist="25400" dir="16200000" algn="ctr" rotWithShape="0">
              <a:schemeClr val="bg2"/>
            </a:outerShdw>
          </a:effectLst>
        </p:spPr>
        <p:txBody>
          <a:bodyPr wrap="none" anchor="ctr"/>
          <a:lstStyle/>
          <a:p>
            <a:pPr>
              <a:defRPr/>
            </a:pPr>
            <a:endParaRPr lang="en-US"/>
          </a:p>
        </p:txBody>
      </p:sp>
      <p:sp>
        <p:nvSpPr>
          <p:cNvPr id="308257" name="Rectangle 33"/>
          <p:cNvSpPr>
            <a:spLocks noChangeArrowheads="1"/>
          </p:cNvSpPr>
          <p:nvPr/>
        </p:nvSpPr>
        <p:spPr bwMode="auto">
          <a:xfrm>
            <a:off x="304800" y="3721100"/>
            <a:ext cx="148590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Cytokines</a:t>
            </a:r>
          </a:p>
        </p:txBody>
      </p:sp>
      <p:sp>
        <p:nvSpPr>
          <p:cNvPr id="308258" name="Arc 34"/>
          <p:cNvSpPr>
            <a:spLocks/>
          </p:cNvSpPr>
          <p:nvPr/>
        </p:nvSpPr>
        <p:spPr bwMode="auto">
          <a:xfrm rot="5134719" flipV="1">
            <a:off x="1636713" y="3322638"/>
            <a:ext cx="1284287" cy="2084387"/>
          </a:xfrm>
          <a:custGeom>
            <a:avLst/>
            <a:gdLst>
              <a:gd name="G0" fmla="+- 0 0 0"/>
              <a:gd name="G1" fmla="+- 21014 0 0"/>
              <a:gd name="G2" fmla="+- 21600 0 0"/>
              <a:gd name="T0" fmla="*/ 4996 w 20612"/>
              <a:gd name="T1" fmla="*/ 0 h 21014"/>
              <a:gd name="T2" fmla="*/ 20612 w 20612"/>
              <a:gd name="T3" fmla="*/ 14557 h 21014"/>
              <a:gd name="T4" fmla="*/ 0 w 20612"/>
              <a:gd name="T5" fmla="*/ 21014 h 21014"/>
            </a:gdLst>
            <a:ahLst/>
            <a:cxnLst>
              <a:cxn ang="0">
                <a:pos x="T0" y="T1"/>
              </a:cxn>
              <a:cxn ang="0">
                <a:pos x="T2" y="T3"/>
              </a:cxn>
              <a:cxn ang="0">
                <a:pos x="T4" y="T5"/>
              </a:cxn>
            </a:cxnLst>
            <a:rect l="0" t="0" r="r" b="b"/>
            <a:pathLst>
              <a:path w="20612" h="21014" fill="none" extrusionOk="0">
                <a:moveTo>
                  <a:pt x="4996" y="-1"/>
                </a:moveTo>
                <a:cubicBezTo>
                  <a:pt x="12403" y="1760"/>
                  <a:pt x="18336" y="7291"/>
                  <a:pt x="20612" y="14556"/>
                </a:cubicBezTo>
              </a:path>
              <a:path w="20612" h="21014" stroke="0" extrusionOk="0">
                <a:moveTo>
                  <a:pt x="4996" y="-1"/>
                </a:moveTo>
                <a:cubicBezTo>
                  <a:pt x="12403" y="1760"/>
                  <a:pt x="18336" y="7291"/>
                  <a:pt x="20612" y="14556"/>
                </a:cubicBezTo>
                <a:lnTo>
                  <a:pt x="0" y="21014"/>
                </a:lnTo>
                <a:close/>
              </a:path>
            </a:pathLst>
          </a:custGeom>
          <a:noFill/>
          <a:ln w="28575">
            <a:solidFill>
              <a:srgbClr val="FFCC0B"/>
            </a:solidFill>
            <a:round/>
            <a:headEnd type="triangle" w="med" len="med"/>
            <a:tailEnd/>
          </a:ln>
          <a:effectLst>
            <a:outerShdw dist="12700" dir="5400000" algn="ctr" rotWithShape="0">
              <a:schemeClr val="bg2"/>
            </a:outerShdw>
          </a:effectLst>
        </p:spPr>
        <p:txBody>
          <a:bodyPr wrap="none" anchor="ctr"/>
          <a:lstStyle/>
          <a:p>
            <a:pPr>
              <a:defRPr/>
            </a:pPr>
            <a:endParaRPr lang="en-US"/>
          </a:p>
        </p:txBody>
      </p:sp>
      <p:sp>
        <p:nvSpPr>
          <p:cNvPr id="37923" name="Line 35"/>
          <p:cNvSpPr>
            <a:spLocks noChangeShapeType="1"/>
          </p:cNvSpPr>
          <p:nvPr/>
        </p:nvSpPr>
        <p:spPr bwMode="auto">
          <a:xfrm>
            <a:off x="3349625" y="391160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7924" name="Line 36"/>
          <p:cNvSpPr>
            <a:spLocks noChangeShapeType="1"/>
          </p:cNvSpPr>
          <p:nvPr/>
        </p:nvSpPr>
        <p:spPr bwMode="auto">
          <a:xfrm rot="-5400000">
            <a:off x="4044157" y="4712493"/>
            <a:ext cx="0" cy="4619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7925" name="Line 37"/>
          <p:cNvSpPr>
            <a:spLocks noChangeShapeType="1"/>
          </p:cNvSpPr>
          <p:nvPr/>
        </p:nvSpPr>
        <p:spPr bwMode="auto">
          <a:xfrm>
            <a:off x="5608638" y="28305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7926" name="Oval 38"/>
          <p:cNvSpPr>
            <a:spLocks noChangeArrowheads="1"/>
          </p:cNvSpPr>
          <p:nvPr/>
        </p:nvSpPr>
        <p:spPr bwMode="auto">
          <a:xfrm>
            <a:off x="7894638" y="20558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27" name="Oval 39"/>
          <p:cNvSpPr>
            <a:spLocks noChangeArrowheads="1"/>
          </p:cNvSpPr>
          <p:nvPr/>
        </p:nvSpPr>
        <p:spPr bwMode="auto">
          <a:xfrm>
            <a:off x="78168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28" name="Arc 40"/>
          <p:cNvSpPr>
            <a:spLocks/>
          </p:cNvSpPr>
          <p:nvPr/>
        </p:nvSpPr>
        <p:spPr bwMode="auto">
          <a:xfrm flipH="1" flipV="1">
            <a:off x="3925888" y="2835275"/>
            <a:ext cx="758825" cy="617538"/>
          </a:xfrm>
          <a:custGeom>
            <a:avLst/>
            <a:gdLst>
              <a:gd name="T0" fmla="*/ 0 w 21600"/>
              <a:gd name="T1" fmla="*/ 0 h 23625"/>
              <a:gd name="T2" fmla="*/ 755452 w 21600"/>
              <a:gd name="T3" fmla="*/ 617538 h 23625"/>
              <a:gd name="T4" fmla="*/ 0 w 21600"/>
              <a:gd name="T5" fmla="*/ 564606 h 23625"/>
              <a:gd name="T6" fmla="*/ 0 60000 65536"/>
              <a:gd name="T7" fmla="*/ 0 60000 65536"/>
              <a:gd name="T8" fmla="*/ 0 60000 65536"/>
              <a:gd name="T9" fmla="*/ 0 w 21600"/>
              <a:gd name="T10" fmla="*/ 0 h 23625"/>
              <a:gd name="T11" fmla="*/ 21600 w 21600"/>
              <a:gd name="T12" fmla="*/ 23625 h 23625"/>
            </a:gdLst>
            <a:ahLst/>
            <a:cxnLst>
              <a:cxn ang="T6">
                <a:pos x="T0" y="T1"/>
              </a:cxn>
              <a:cxn ang="T7">
                <a:pos x="T2" y="T3"/>
              </a:cxn>
              <a:cxn ang="T8">
                <a:pos x="T4" y="T5"/>
              </a:cxn>
            </a:cxnLst>
            <a:rect l="T9" t="T10" r="T11" b="T12"/>
            <a:pathLst>
              <a:path w="21600" h="23625" fill="none" extrusionOk="0">
                <a:moveTo>
                  <a:pt x="-1" y="0"/>
                </a:moveTo>
                <a:cubicBezTo>
                  <a:pt x="11929" y="0"/>
                  <a:pt x="21600" y="9670"/>
                  <a:pt x="21600" y="21600"/>
                </a:cubicBezTo>
                <a:cubicBezTo>
                  <a:pt x="21600" y="22276"/>
                  <a:pt x="21568" y="22951"/>
                  <a:pt x="21504" y="23625"/>
                </a:cubicBezTo>
              </a:path>
              <a:path w="21600" h="23625" stroke="0" extrusionOk="0">
                <a:moveTo>
                  <a:pt x="-1" y="0"/>
                </a:moveTo>
                <a:cubicBezTo>
                  <a:pt x="11929" y="0"/>
                  <a:pt x="21600" y="9670"/>
                  <a:pt x="21600" y="21600"/>
                </a:cubicBezTo>
                <a:cubicBezTo>
                  <a:pt x="21600" y="22276"/>
                  <a:pt x="21568" y="22951"/>
                  <a:pt x="21504" y="23625"/>
                </a:cubicBezTo>
                <a:lnTo>
                  <a:pt x="0" y="21600"/>
                </a:lnTo>
                <a:close/>
              </a:path>
            </a:pathLst>
          </a:custGeom>
          <a:noFill/>
          <a:ln w="28575">
            <a:solidFill>
              <a:srgbClr val="FFCC0B"/>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8265" name="Oval 41"/>
          <p:cNvSpPr>
            <a:spLocks noChangeArrowheads="1"/>
          </p:cNvSpPr>
          <p:nvPr/>
        </p:nvSpPr>
        <p:spPr bwMode="auto">
          <a:xfrm>
            <a:off x="2984500" y="3327400"/>
            <a:ext cx="730250"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8266" name="Oval 42"/>
          <p:cNvSpPr>
            <a:spLocks noChangeArrowheads="1"/>
          </p:cNvSpPr>
          <p:nvPr/>
        </p:nvSpPr>
        <p:spPr bwMode="auto">
          <a:xfrm>
            <a:off x="3232150" y="3479800"/>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grpSp>
        <p:nvGrpSpPr>
          <p:cNvPr id="37931" name="Group 43"/>
          <p:cNvGrpSpPr>
            <a:grpSpLocks/>
          </p:cNvGrpSpPr>
          <p:nvPr/>
        </p:nvGrpSpPr>
        <p:grpSpPr bwMode="auto">
          <a:xfrm>
            <a:off x="4275138" y="4321175"/>
            <a:ext cx="1676400" cy="1617663"/>
            <a:chOff x="3071" y="2722"/>
            <a:chExt cx="1188" cy="1019"/>
          </a:xfrm>
        </p:grpSpPr>
        <p:grpSp>
          <p:nvGrpSpPr>
            <p:cNvPr id="37948" name="Group 44"/>
            <p:cNvGrpSpPr>
              <a:grpSpLocks/>
            </p:cNvGrpSpPr>
            <p:nvPr/>
          </p:nvGrpSpPr>
          <p:grpSpPr bwMode="auto">
            <a:xfrm>
              <a:off x="3071" y="2722"/>
              <a:ext cx="1188" cy="1019"/>
              <a:chOff x="2343" y="2717"/>
              <a:chExt cx="1188" cy="1019"/>
            </a:xfrm>
          </p:grpSpPr>
          <p:sp>
            <p:nvSpPr>
              <p:cNvPr id="37950" name="AutoShape 45"/>
              <p:cNvSpPr>
                <a:spLocks noChangeArrowheads="1"/>
              </p:cNvSpPr>
              <p:nvPr/>
            </p:nvSpPr>
            <p:spPr bwMode="auto">
              <a:xfrm>
                <a:off x="2343" y="2717"/>
                <a:ext cx="1188" cy="1000"/>
              </a:xfrm>
              <a:prstGeom prst="star8">
                <a:avLst>
                  <a:gd name="adj" fmla="val 38250"/>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7951" name="Oval 46"/>
              <p:cNvSpPr>
                <a:spLocks noChangeArrowheads="1"/>
              </p:cNvSpPr>
              <p:nvPr/>
            </p:nvSpPr>
            <p:spPr bwMode="auto">
              <a:xfrm>
                <a:off x="2997" y="3149"/>
                <a:ext cx="321" cy="208"/>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52" name="Oval 47"/>
              <p:cNvSpPr>
                <a:spLocks noChangeArrowheads="1"/>
              </p:cNvSpPr>
              <p:nvPr/>
            </p:nvSpPr>
            <p:spPr bwMode="auto">
              <a:xfrm>
                <a:off x="2527"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53" name="Oval 48"/>
              <p:cNvSpPr>
                <a:spLocks noChangeArrowheads="1"/>
              </p:cNvSpPr>
              <p:nvPr/>
            </p:nvSpPr>
            <p:spPr bwMode="auto">
              <a:xfrm>
                <a:off x="262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54" name="Oval 49"/>
              <p:cNvSpPr>
                <a:spLocks noChangeArrowheads="1"/>
              </p:cNvSpPr>
              <p:nvPr/>
            </p:nvSpPr>
            <p:spPr bwMode="auto">
              <a:xfrm>
                <a:off x="2719" y="309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55" name="Oval 50"/>
              <p:cNvSpPr>
                <a:spLocks noChangeArrowheads="1"/>
              </p:cNvSpPr>
              <p:nvPr/>
            </p:nvSpPr>
            <p:spPr bwMode="auto">
              <a:xfrm>
                <a:off x="2815" y="319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56" name="Oval 51"/>
              <p:cNvSpPr>
                <a:spLocks noChangeArrowheads="1"/>
              </p:cNvSpPr>
              <p:nvPr/>
            </p:nvSpPr>
            <p:spPr bwMode="auto">
              <a:xfrm>
                <a:off x="2911" y="32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57" name="Oval 52"/>
              <p:cNvSpPr>
                <a:spLocks noChangeArrowheads="1"/>
              </p:cNvSpPr>
              <p:nvPr/>
            </p:nvSpPr>
            <p:spPr bwMode="auto">
              <a:xfrm>
                <a:off x="2869" y="277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58" name="Oval 53"/>
              <p:cNvSpPr>
                <a:spLocks noChangeArrowheads="1"/>
              </p:cNvSpPr>
              <p:nvPr/>
            </p:nvSpPr>
            <p:spPr bwMode="auto">
              <a:xfrm>
                <a:off x="2677" y="285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59" name="Oval 54"/>
              <p:cNvSpPr>
                <a:spLocks noChangeArrowheads="1"/>
              </p:cNvSpPr>
              <p:nvPr/>
            </p:nvSpPr>
            <p:spPr bwMode="auto">
              <a:xfrm>
                <a:off x="2421" y="312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60" name="Oval 55"/>
              <p:cNvSpPr>
                <a:spLocks noChangeArrowheads="1"/>
              </p:cNvSpPr>
              <p:nvPr/>
            </p:nvSpPr>
            <p:spPr bwMode="auto">
              <a:xfrm>
                <a:off x="2517" y="322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61" name="Oval 56"/>
              <p:cNvSpPr>
                <a:spLocks noChangeArrowheads="1"/>
              </p:cNvSpPr>
              <p:nvPr/>
            </p:nvSpPr>
            <p:spPr bwMode="auto">
              <a:xfrm>
                <a:off x="2613" y="332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62" name="Oval 57"/>
              <p:cNvSpPr>
                <a:spLocks noChangeArrowheads="1"/>
              </p:cNvSpPr>
              <p:nvPr/>
            </p:nvSpPr>
            <p:spPr bwMode="auto">
              <a:xfrm>
                <a:off x="2709" y="341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63" name="Oval 58"/>
              <p:cNvSpPr>
                <a:spLocks noChangeArrowheads="1"/>
              </p:cNvSpPr>
              <p:nvPr/>
            </p:nvSpPr>
            <p:spPr bwMode="auto">
              <a:xfrm>
                <a:off x="2805" y="351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64" name="Oval 59"/>
              <p:cNvSpPr>
                <a:spLocks noChangeArrowheads="1"/>
              </p:cNvSpPr>
              <p:nvPr/>
            </p:nvSpPr>
            <p:spPr bwMode="auto">
              <a:xfrm>
                <a:off x="245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65" name="Oval 60"/>
              <p:cNvSpPr>
                <a:spLocks noChangeArrowheads="1"/>
              </p:cNvSpPr>
              <p:nvPr/>
            </p:nvSpPr>
            <p:spPr bwMode="auto">
              <a:xfrm>
                <a:off x="2805" y="294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66" name="Oval 61"/>
              <p:cNvSpPr>
                <a:spLocks noChangeArrowheads="1"/>
              </p:cNvSpPr>
              <p:nvPr/>
            </p:nvSpPr>
            <p:spPr bwMode="auto">
              <a:xfrm>
                <a:off x="2603" y="3149"/>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67" name="Oval 62"/>
              <p:cNvSpPr>
                <a:spLocks noChangeArrowheads="1"/>
              </p:cNvSpPr>
              <p:nvPr/>
            </p:nvSpPr>
            <p:spPr bwMode="auto">
              <a:xfrm>
                <a:off x="2901" y="30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68" name="Oval 63"/>
              <p:cNvSpPr>
                <a:spLocks noChangeArrowheads="1"/>
              </p:cNvSpPr>
              <p:nvPr/>
            </p:nvSpPr>
            <p:spPr bwMode="auto">
              <a:xfrm>
                <a:off x="2825" y="272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69" name="Oval 64"/>
              <p:cNvSpPr>
                <a:spLocks noChangeArrowheads="1"/>
              </p:cNvSpPr>
              <p:nvPr/>
            </p:nvSpPr>
            <p:spPr bwMode="auto">
              <a:xfrm>
                <a:off x="2502"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70" name="Oval 65"/>
              <p:cNvSpPr>
                <a:spLocks noChangeArrowheads="1"/>
              </p:cNvSpPr>
              <p:nvPr/>
            </p:nvSpPr>
            <p:spPr bwMode="auto">
              <a:xfrm>
                <a:off x="2677"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71" name="Oval 66"/>
              <p:cNvSpPr>
                <a:spLocks noChangeArrowheads="1"/>
              </p:cNvSpPr>
              <p:nvPr/>
            </p:nvSpPr>
            <p:spPr bwMode="auto">
              <a:xfrm>
                <a:off x="2598" y="287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72" name="Oval 67"/>
              <p:cNvSpPr>
                <a:spLocks noChangeArrowheads="1"/>
              </p:cNvSpPr>
              <p:nvPr/>
            </p:nvSpPr>
            <p:spPr bwMode="auto">
              <a:xfrm>
                <a:off x="2694" y="29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73" name="Oval 68"/>
              <p:cNvSpPr>
                <a:spLocks noChangeArrowheads="1"/>
              </p:cNvSpPr>
              <p:nvPr/>
            </p:nvSpPr>
            <p:spPr bwMode="auto">
              <a:xfrm>
                <a:off x="2790" y="306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74" name="Oval 69"/>
              <p:cNvSpPr>
                <a:spLocks noChangeArrowheads="1"/>
              </p:cNvSpPr>
              <p:nvPr/>
            </p:nvSpPr>
            <p:spPr bwMode="auto">
              <a:xfrm>
                <a:off x="2886" y="316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75" name="Oval 70"/>
              <p:cNvSpPr>
                <a:spLocks noChangeArrowheads="1"/>
              </p:cNvSpPr>
              <p:nvPr/>
            </p:nvSpPr>
            <p:spPr bwMode="auto">
              <a:xfrm>
                <a:off x="2982" y="325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76" name="Oval 71"/>
              <p:cNvSpPr>
                <a:spLocks noChangeArrowheads="1"/>
              </p:cNvSpPr>
              <p:nvPr/>
            </p:nvSpPr>
            <p:spPr bwMode="auto">
              <a:xfrm>
                <a:off x="3078" y="335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77" name="Oval 72"/>
              <p:cNvSpPr>
                <a:spLocks noChangeArrowheads="1"/>
              </p:cNvSpPr>
              <p:nvPr/>
            </p:nvSpPr>
            <p:spPr bwMode="auto">
              <a:xfrm>
                <a:off x="2997" y="280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78" name="Oval 73"/>
              <p:cNvSpPr>
                <a:spLocks noChangeArrowheads="1"/>
              </p:cNvSpPr>
              <p:nvPr/>
            </p:nvSpPr>
            <p:spPr bwMode="auto">
              <a:xfrm>
                <a:off x="3002"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79" name="Oval 74"/>
              <p:cNvSpPr>
                <a:spLocks noChangeArrowheads="1"/>
              </p:cNvSpPr>
              <p:nvPr/>
            </p:nvSpPr>
            <p:spPr bwMode="auto">
              <a:xfrm>
                <a:off x="3179" y="28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80" name="Oval 75"/>
              <p:cNvSpPr>
                <a:spLocks noChangeArrowheads="1"/>
              </p:cNvSpPr>
              <p:nvPr/>
            </p:nvSpPr>
            <p:spPr bwMode="auto">
              <a:xfrm>
                <a:off x="3098"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81" name="Oval 76"/>
              <p:cNvSpPr>
                <a:spLocks noChangeArrowheads="1"/>
              </p:cNvSpPr>
              <p:nvPr/>
            </p:nvSpPr>
            <p:spPr bwMode="auto">
              <a:xfrm>
                <a:off x="3280"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82" name="Oval 77"/>
              <p:cNvSpPr>
                <a:spLocks noChangeArrowheads="1"/>
              </p:cNvSpPr>
              <p:nvPr/>
            </p:nvSpPr>
            <p:spPr bwMode="auto">
              <a:xfrm>
                <a:off x="3222" y="31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83" name="Oval 78"/>
              <p:cNvSpPr>
                <a:spLocks noChangeArrowheads="1"/>
              </p:cNvSpPr>
              <p:nvPr/>
            </p:nvSpPr>
            <p:spPr bwMode="auto">
              <a:xfrm>
                <a:off x="3329" y="309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84" name="Oval 79"/>
              <p:cNvSpPr>
                <a:spLocks noChangeArrowheads="1"/>
              </p:cNvSpPr>
              <p:nvPr/>
            </p:nvSpPr>
            <p:spPr bwMode="auto">
              <a:xfrm>
                <a:off x="3222" y="33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85" name="Oval 80"/>
              <p:cNvSpPr>
                <a:spLocks noChangeArrowheads="1"/>
              </p:cNvSpPr>
              <p:nvPr/>
            </p:nvSpPr>
            <p:spPr bwMode="auto">
              <a:xfrm flipH="1">
                <a:off x="2970" y="3456"/>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86" name="Oval 81"/>
              <p:cNvSpPr>
                <a:spLocks noChangeArrowheads="1"/>
              </p:cNvSpPr>
              <p:nvPr/>
            </p:nvSpPr>
            <p:spPr bwMode="auto">
              <a:xfrm flipH="1">
                <a:off x="2534" y="343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87" name="Oval 82"/>
              <p:cNvSpPr>
                <a:spLocks noChangeArrowheads="1"/>
              </p:cNvSpPr>
              <p:nvPr/>
            </p:nvSpPr>
            <p:spPr bwMode="auto">
              <a:xfrm flipH="1">
                <a:off x="2418" y="3357"/>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88" name="Oval 83"/>
              <p:cNvSpPr>
                <a:spLocks noChangeArrowheads="1"/>
              </p:cNvSpPr>
              <p:nvPr/>
            </p:nvSpPr>
            <p:spPr bwMode="auto">
              <a:xfrm flipH="1">
                <a:off x="2355" y="309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89" name="Oval 84"/>
              <p:cNvSpPr>
                <a:spLocks noChangeArrowheads="1"/>
              </p:cNvSpPr>
              <p:nvPr/>
            </p:nvSpPr>
            <p:spPr bwMode="auto">
              <a:xfrm>
                <a:off x="2805" y="3373"/>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7949" name="Oval 85"/>
            <p:cNvSpPr>
              <a:spLocks noChangeArrowheads="1"/>
            </p:cNvSpPr>
            <p:nvPr/>
          </p:nvSpPr>
          <p:spPr bwMode="auto">
            <a:xfrm flipH="1">
              <a:off x="3131" y="2895"/>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7932" name="Group 86"/>
          <p:cNvGrpSpPr>
            <a:grpSpLocks/>
          </p:cNvGrpSpPr>
          <p:nvPr/>
        </p:nvGrpSpPr>
        <p:grpSpPr bwMode="auto">
          <a:xfrm>
            <a:off x="2736850" y="4418013"/>
            <a:ext cx="1076325" cy="1184275"/>
            <a:chOff x="3804" y="2890"/>
            <a:chExt cx="763" cy="746"/>
          </a:xfrm>
        </p:grpSpPr>
        <p:sp>
          <p:nvSpPr>
            <p:cNvPr id="37946" name="AutoShape 87"/>
            <p:cNvSpPr>
              <a:spLocks noChangeArrowheads="1"/>
            </p:cNvSpPr>
            <p:nvPr/>
          </p:nvSpPr>
          <p:spPr bwMode="auto">
            <a:xfrm>
              <a:off x="3804" y="2890"/>
              <a:ext cx="763" cy="746"/>
            </a:xfrm>
            <a:prstGeom prst="irregularSeal2">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7947" name="Oval 88"/>
            <p:cNvSpPr>
              <a:spLocks noChangeArrowheads="1"/>
            </p:cNvSpPr>
            <p:nvPr/>
          </p:nvSpPr>
          <p:spPr bwMode="auto">
            <a:xfrm>
              <a:off x="4079" y="3204"/>
              <a:ext cx="241" cy="153"/>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7933" name="Line 89"/>
          <p:cNvSpPr>
            <a:spLocks noChangeShapeType="1"/>
          </p:cNvSpPr>
          <p:nvPr/>
        </p:nvSpPr>
        <p:spPr bwMode="auto">
          <a:xfrm flipH="1">
            <a:off x="3462338" y="3575050"/>
            <a:ext cx="1252537" cy="434975"/>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7934" name="Line 90"/>
          <p:cNvSpPr>
            <a:spLocks noChangeShapeType="1"/>
          </p:cNvSpPr>
          <p:nvPr/>
        </p:nvSpPr>
        <p:spPr bwMode="auto">
          <a:xfrm flipH="1">
            <a:off x="3714750" y="3708400"/>
            <a:ext cx="1104900" cy="97631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7935" name="Line 91"/>
          <p:cNvSpPr>
            <a:spLocks noChangeShapeType="1"/>
          </p:cNvSpPr>
          <p:nvPr/>
        </p:nvSpPr>
        <p:spPr bwMode="auto">
          <a:xfrm rot="-5400000">
            <a:off x="6269038" y="4899025"/>
            <a:ext cx="0" cy="39370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7936" name="Line 92"/>
          <p:cNvSpPr>
            <a:spLocks noChangeShapeType="1"/>
          </p:cNvSpPr>
          <p:nvPr/>
        </p:nvSpPr>
        <p:spPr bwMode="auto">
          <a:xfrm>
            <a:off x="7567613" y="553085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8317" name="Text Box 93"/>
          <p:cNvSpPr txBox="1">
            <a:spLocks noChangeArrowheads="1"/>
          </p:cNvSpPr>
          <p:nvPr/>
        </p:nvSpPr>
        <p:spPr bwMode="auto">
          <a:xfrm>
            <a:off x="6210300" y="6062663"/>
            <a:ext cx="293370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CELL PROLIFERATION</a:t>
            </a:r>
          </a:p>
          <a:p>
            <a:pPr algn="ctr" eaLnBrk="0" hangingPunct="0">
              <a:defRPr/>
            </a:pPr>
            <a:r>
              <a:rPr lang="en-AU" sz="1800" b="1">
                <a:solidFill>
                  <a:schemeClr val="tx2"/>
                </a:solidFill>
                <a:effectLst>
                  <a:outerShdw blurRad="38100" dist="38100" dir="2700000" algn="tl">
                    <a:srgbClr val="000000"/>
                  </a:outerShdw>
                </a:effectLst>
                <a:latin typeface="Times" charset="0"/>
              </a:rPr>
              <a:t>MATRIX DEGRADATION</a:t>
            </a:r>
          </a:p>
        </p:txBody>
      </p:sp>
      <p:sp>
        <p:nvSpPr>
          <p:cNvPr id="308318" name="Rectangle 94"/>
          <p:cNvSpPr>
            <a:spLocks noChangeArrowheads="1"/>
          </p:cNvSpPr>
          <p:nvPr/>
        </p:nvSpPr>
        <p:spPr bwMode="auto">
          <a:xfrm>
            <a:off x="6146800" y="4794250"/>
            <a:ext cx="295275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GROWTH FACTORS</a:t>
            </a:r>
          </a:p>
          <a:p>
            <a:pPr algn="ctr" eaLnBrk="0" hangingPunct="0">
              <a:defRPr/>
            </a:pPr>
            <a:r>
              <a:rPr lang="en-AU" sz="1800" b="1">
                <a:solidFill>
                  <a:schemeClr val="tx2"/>
                </a:solidFill>
                <a:effectLst>
                  <a:outerShdw blurRad="38100" dist="38100" dir="2700000" algn="tl">
                    <a:srgbClr val="000000"/>
                  </a:outerShdw>
                </a:effectLst>
                <a:latin typeface="Times" charset="0"/>
              </a:rPr>
              <a:t>METALLOPTOTEINASES</a:t>
            </a:r>
            <a:endParaRPr lang="en-AU" sz="2000" b="1">
              <a:solidFill>
                <a:schemeClr val="tx2"/>
              </a:solidFill>
              <a:effectLst>
                <a:outerShdw blurRad="38100" dist="38100" dir="2700000" algn="tl">
                  <a:srgbClr val="000000"/>
                </a:outerShdw>
              </a:effectLst>
              <a:latin typeface="Times" charset="0"/>
            </a:endParaRPr>
          </a:p>
        </p:txBody>
      </p:sp>
      <p:sp>
        <p:nvSpPr>
          <p:cNvPr id="308319" name="Text Box 95"/>
          <p:cNvSpPr txBox="1">
            <a:spLocks noChangeArrowheads="1"/>
          </p:cNvSpPr>
          <p:nvPr/>
        </p:nvSpPr>
        <p:spPr bwMode="auto">
          <a:xfrm>
            <a:off x="1568450" y="6257925"/>
            <a:ext cx="4799013" cy="366713"/>
          </a:xfrm>
          <a:prstGeom prst="rect">
            <a:avLst/>
          </a:prstGeom>
          <a:solidFill>
            <a:schemeClr val="folHlink"/>
          </a:solidFill>
          <a:ln w="12700">
            <a:noFill/>
            <a:miter lim="800000"/>
            <a:headEnd/>
            <a:tailEnd/>
          </a:ln>
          <a:effectLst/>
        </p:spPr>
        <p:txBody>
          <a:bodyPr>
            <a:spAutoFit/>
          </a:bodyPr>
          <a:lstStyle/>
          <a:p>
            <a:pPr algn="ctr" eaLnBrk="0" hangingPunct="0">
              <a:defRPr/>
            </a:pPr>
            <a:r>
              <a:rPr lang="en-AU" sz="1800" b="1" dirty="0">
                <a:latin typeface="Arial" charset="0"/>
              </a:rPr>
              <a:t>HDL PROMOTE CHOLESTEROL EFFLUX</a:t>
            </a:r>
          </a:p>
        </p:txBody>
      </p:sp>
      <p:sp>
        <p:nvSpPr>
          <p:cNvPr id="37940" name="Line 96"/>
          <p:cNvSpPr>
            <a:spLocks noChangeShapeType="1"/>
          </p:cNvSpPr>
          <p:nvPr/>
        </p:nvSpPr>
        <p:spPr bwMode="auto">
          <a:xfrm rot="10800000">
            <a:off x="4029075" y="5080000"/>
            <a:ext cx="0" cy="1181100"/>
          </a:xfrm>
          <a:prstGeom prst="line">
            <a:avLst/>
          </a:prstGeom>
          <a:noFill/>
          <a:ln w="2857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7941" name="Line 97"/>
          <p:cNvSpPr>
            <a:spLocks noChangeShapeType="1"/>
          </p:cNvSpPr>
          <p:nvPr/>
        </p:nvSpPr>
        <p:spPr bwMode="auto">
          <a:xfrm rot="3606273" flipV="1">
            <a:off x="1679575" y="655638"/>
            <a:ext cx="7938" cy="1878012"/>
          </a:xfrm>
          <a:prstGeom prst="line">
            <a:avLst/>
          </a:prstGeom>
          <a:noFill/>
          <a:ln w="28575">
            <a:solidFill>
              <a:schemeClr val="tx1"/>
            </a:solidFill>
            <a:round/>
            <a:headEnd type="triangle" w="med" len="med"/>
            <a:tailEn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8322" name="Text Box 98"/>
          <p:cNvSpPr txBox="1">
            <a:spLocks noChangeArrowheads="1"/>
          </p:cNvSpPr>
          <p:nvPr/>
        </p:nvSpPr>
        <p:spPr bwMode="auto">
          <a:xfrm>
            <a:off x="1760538" y="725488"/>
            <a:ext cx="5886450" cy="366712"/>
          </a:xfrm>
          <a:prstGeom prst="rect">
            <a:avLst/>
          </a:prstGeom>
          <a:solidFill>
            <a:schemeClr val="folHlink"/>
          </a:solidFill>
          <a:ln w="12700">
            <a:noFill/>
            <a:miter lim="800000"/>
            <a:headEnd/>
            <a:tailEnd/>
          </a:ln>
          <a:effectLst/>
        </p:spPr>
        <p:txBody>
          <a:bodyPr>
            <a:spAutoFit/>
          </a:bodyPr>
          <a:lstStyle/>
          <a:p>
            <a:pPr algn="ctr" eaLnBrk="0" hangingPunct="0">
              <a:defRPr/>
            </a:pPr>
            <a:r>
              <a:rPr lang="en-AU" sz="1800" b="1" dirty="0">
                <a:latin typeface="Arial" charset="0"/>
              </a:rPr>
              <a:t>HDL INHIBIT ADHESION MOLECULE EXPRESSION</a:t>
            </a:r>
          </a:p>
        </p:txBody>
      </p:sp>
      <p:sp>
        <p:nvSpPr>
          <p:cNvPr id="37943" name="Line 99"/>
          <p:cNvSpPr>
            <a:spLocks noChangeShapeType="1"/>
          </p:cNvSpPr>
          <p:nvPr/>
        </p:nvSpPr>
        <p:spPr bwMode="auto">
          <a:xfrm rot="5400000">
            <a:off x="6095207" y="2769394"/>
            <a:ext cx="0" cy="719137"/>
          </a:xfrm>
          <a:prstGeom prst="line">
            <a:avLst/>
          </a:prstGeom>
          <a:noFill/>
          <a:ln w="2857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8324" name="Text Box 100"/>
          <p:cNvSpPr txBox="1">
            <a:spLocks noChangeArrowheads="1"/>
          </p:cNvSpPr>
          <p:nvPr/>
        </p:nvSpPr>
        <p:spPr bwMode="auto">
          <a:xfrm>
            <a:off x="6597650" y="2822575"/>
            <a:ext cx="2439988" cy="641350"/>
          </a:xfrm>
          <a:prstGeom prst="rect">
            <a:avLst/>
          </a:prstGeom>
          <a:solidFill>
            <a:schemeClr val="folHlink"/>
          </a:solidFill>
          <a:ln w="12700">
            <a:noFill/>
            <a:miter lim="800000"/>
            <a:headEnd/>
            <a:tailEnd/>
          </a:ln>
          <a:effectLst/>
        </p:spPr>
        <p:txBody>
          <a:bodyPr>
            <a:spAutoFit/>
          </a:bodyPr>
          <a:lstStyle/>
          <a:p>
            <a:pPr algn="ctr" eaLnBrk="0" hangingPunct="0">
              <a:defRPr/>
            </a:pPr>
            <a:r>
              <a:rPr lang="en-AU" sz="1800" b="1" dirty="0">
                <a:latin typeface="Arial" charset="0"/>
              </a:rPr>
              <a:t>HDL INHIBIT</a:t>
            </a:r>
          </a:p>
          <a:p>
            <a:pPr algn="ctr" eaLnBrk="0" hangingPunct="0">
              <a:defRPr/>
            </a:pPr>
            <a:r>
              <a:rPr lang="en-AU" sz="1800" b="1" dirty="0">
                <a:latin typeface="Arial" charset="0"/>
              </a:rPr>
              <a:t>OXIDATION OF LDL</a:t>
            </a:r>
          </a:p>
        </p:txBody>
      </p:sp>
      <p:sp>
        <p:nvSpPr>
          <p:cNvPr id="308325" name="Rectangle 101"/>
          <p:cNvSpPr>
            <a:spLocks noChangeArrowheads="1"/>
          </p:cNvSpPr>
          <p:nvPr/>
        </p:nvSpPr>
        <p:spPr bwMode="auto">
          <a:xfrm>
            <a:off x="976313" y="141288"/>
            <a:ext cx="713740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rPr>
              <a:t>HDL PROTECTS AGAINST ATHEROSCLEROSIS</a:t>
            </a:r>
          </a:p>
        </p:txBody>
      </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ChangeArrowheads="1"/>
          </p:cNvSpPr>
          <p:nvPr/>
        </p:nvSpPr>
        <p:spPr bwMode="auto">
          <a:xfrm>
            <a:off x="11113" y="2211388"/>
            <a:ext cx="1230312" cy="577850"/>
          </a:xfrm>
          <a:prstGeom prst="rect">
            <a:avLst/>
          </a:prstGeom>
          <a:noFill/>
          <a:ln w="12700">
            <a:noFill/>
            <a:miter lim="800000"/>
            <a:headEnd/>
            <a:tailEnd/>
          </a:ln>
          <a:effectLst/>
        </p:spPr>
        <p:txBody>
          <a:bodyPr wrap="none" lIns="90487" tIns="44450" rIns="90487" bIns="44450">
            <a:spAutoFit/>
          </a:bodyPr>
          <a:lstStyle/>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Adhesion</a:t>
            </a:r>
          </a:p>
          <a:p>
            <a:pPr algn="ctr" eaLnBrk="0" hangingPunct="0">
              <a:lnSpc>
                <a:spcPct val="80000"/>
              </a:lnSpc>
              <a:defRPr/>
            </a:pPr>
            <a:r>
              <a:rPr lang="en-AU" sz="2000" b="1">
                <a:solidFill>
                  <a:schemeClr val="tx2"/>
                </a:solidFill>
                <a:effectLst>
                  <a:outerShdw blurRad="38100" dist="38100" dir="2700000" algn="tl">
                    <a:srgbClr val="000000"/>
                  </a:outerShdw>
                </a:effectLst>
                <a:latin typeface="Times" charset="0"/>
              </a:rPr>
              <a:t> Molecule</a:t>
            </a:r>
            <a:endParaRPr lang="en-AU" b="1">
              <a:solidFill>
                <a:schemeClr val="tx2"/>
              </a:solidFill>
              <a:effectLst>
                <a:outerShdw blurRad="38100" dist="38100" dir="2700000" algn="tl">
                  <a:srgbClr val="000000"/>
                </a:outerShdw>
              </a:effectLst>
              <a:latin typeface="Times" charset="0"/>
            </a:endParaRPr>
          </a:p>
        </p:txBody>
      </p:sp>
      <p:sp>
        <p:nvSpPr>
          <p:cNvPr id="309251" name="Line 3"/>
          <p:cNvSpPr>
            <a:spLocks noChangeShapeType="1"/>
          </p:cNvSpPr>
          <p:nvPr/>
        </p:nvSpPr>
        <p:spPr bwMode="auto">
          <a:xfrm rot="13194557" flipV="1">
            <a:off x="692150" y="1841500"/>
            <a:ext cx="0" cy="220663"/>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8916" name="AutoShape 4"/>
          <p:cNvSpPr>
            <a:spLocks noChangeArrowheads="1"/>
          </p:cNvSpPr>
          <p:nvPr/>
        </p:nvSpPr>
        <p:spPr bwMode="auto">
          <a:xfrm>
            <a:off x="3349625" y="2127250"/>
            <a:ext cx="430213" cy="368300"/>
          </a:xfrm>
          <a:prstGeom prst="sun">
            <a:avLst>
              <a:gd name="adj" fmla="val 25000"/>
            </a:avLst>
          </a:prstGeom>
          <a:gradFill rotWithShape="0">
            <a:gsLst>
              <a:gs pos="0">
                <a:srgbClr val="00FFCC"/>
              </a:gs>
              <a:gs pos="100000">
                <a:srgbClr val="000000"/>
              </a:gs>
            </a:gsLst>
            <a:path path="rect">
              <a:fillToRect l="100000" b="100000"/>
            </a:path>
          </a:gradFill>
          <a:ln w="12700">
            <a:solidFill>
              <a:schemeClr val="tx1"/>
            </a:solidFill>
            <a:miter lim="800000"/>
            <a:headEnd/>
            <a:tailEnd/>
          </a:ln>
        </p:spPr>
        <p:txBody>
          <a:bodyPr wrap="none" anchor="ctr"/>
          <a:lstStyle/>
          <a:p>
            <a:endParaRPr lang="en-US"/>
          </a:p>
        </p:txBody>
      </p:sp>
      <p:sp>
        <p:nvSpPr>
          <p:cNvPr id="38917" name="Oval 5"/>
          <p:cNvSpPr>
            <a:spLocks noChangeArrowheads="1"/>
          </p:cNvSpPr>
          <p:nvPr/>
        </p:nvSpPr>
        <p:spPr bwMode="auto">
          <a:xfrm>
            <a:off x="6821488" y="20685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18" name="Oval 6"/>
          <p:cNvSpPr>
            <a:spLocks noChangeArrowheads="1"/>
          </p:cNvSpPr>
          <p:nvPr/>
        </p:nvSpPr>
        <p:spPr bwMode="auto">
          <a:xfrm>
            <a:off x="5702300" y="2087563"/>
            <a:ext cx="938213"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19" name="Oval 7"/>
          <p:cNvSpPr>
            <a:spLocks noChangeArrowheads="1"/>
          </p:cNvSpPr>
          <p:nvPr/>
        </p:nvSpPr>
        <p:spPr bwMode="auto">
          <a:xfrm>
            <a:off x="45656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20" name="Oval 8"/>
          <p:cNvSpPr>
            <a:spLocks noChangeArrowheads="1"/>
          </p:cNvSpPr>
          <p:nvPr/>
        </p:nvSpPr>
        <p:spPr bwMode="auto">
          <a:xfrm>
            <a:off x="3494088" y="2087563"/>
            <a:ext cx="958850"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21" name="Oval 9"/>
          <p:cNvSpPr>
            <a:spLocks noChangeArrowheads="1"/>
          </p:cNvSpPr>
          <p:nvPr/>
        </p:nvSpPr>
        <p:spPr bwMode="auto">
          <a:xfrm>
            <a:off x="152400" y="2087563"/>
            <a:ext cx="89217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22" name="Oval 10"/>
          <p:cNvSpPr>
            <a:spLocks noChangeArrowheads="1"/>
          </p:cNvSpPr>
          <p:nvPr/>
        </p:nvSpPr>
        <p:spPr bwMode="auto">
          <a:xfrm>
            <a:off x="1147763" y="2076450"/>
            <a:ext cx="928687" cy="141288"/>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23" name="Oval 11"/>
          <p:cNvSpPr>
            <a:spLocks noChangeArrowheads="1"/>
          </p:cNvSpPr>
          <p:nvPr/>
        </p:nvSpPr>
        <p:spPr bwMode="auto">
          <a:xfrm>
            <a:off x="2190750" y="2082800"/>
            <a:ext cx="944563" cy="149225"/>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9260" name="Rectangle 12"/>
          <p:cNvSpPr>
            <a:spLocks noChangeArrowheads="1"/>
          </p:cNvSpPr>
          <p:nvPr/>
        </p:nvSpPr>
        <p:spPr bwMode="auto">
          <a:xfrm>
            <a:off x="111125" y="798513"/>
            <a:ext cx="1252538"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Monocyte</a:t>
            </a:r>
          </a:p>
        </p:txBody>
      </p:sp>
      <p:sp>
        <p:nvSpPr>
          <p:cNvPr id="38925" name="Line 13"/>
          <p:cNvSpPr>
            <a:spLocks noChangeShapeType="1"/>
          </p:cNvSpPr>
          <p:nvPr/>
        </p:nvSpPr>
        <p:spPr bwMode="auto">
          <a:xfrm>
            <a:off x="3360738" y="27543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9262" name="Oval 14"/>
          <p:cNvSpPr>
            <a:spLocks noChangeArrowheads="1"/>
          </p:cNvSpPr>
          <p:nvPr/>
        </p:nvSpPr>
        <p:spPr bwMode="auto">
          <a:xfrm>
            <a:off x="1890713" y="1604963"/>
            <a:ext cx="728662"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9263" name="Oval 15"/>
          <p:cNvSpPr>
            <a:spLocks noChangeArrowheads="1"/>
          </p:cNvSpPr>
          <p:nvPr/>
        </p:nvSpPr>
        <p:spPr bwMode="auto">
          <a:xfrm>
            <a:off x="285750" y="1236663"/>
            <a:ext cx="730250" cy="69215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9264" name="Oval 16"/>
          <p:cNvSpPr>
            <a:spLocks noChangeArrowheads="1"/>
          </p:cNvSpPr>
          <p:nvPr/>
        </p:nvSpPr>
        <p:spPr bwMode="auto">
          <a:xfrm>
            <a:off x="476250" y="1490663"/>
            <a:ext cx="330200" cy="184150"/>
          </a:xfrm>
          <a:prstGeom prst="ellipse">
            <a:avLst/>
          </a:prstGeom>
          <a:gradFill rotWithShape="0">
            <a:gsLst>
              <a:gs pos="0">
                <a:schemeClr val="folHlink"/>
              </a:gs>
              <a:gs pos="100000">
                <a:schemeClr val="folHlink">
                  <a:gamma/>
                  <a:shade val="36078"/>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9265" name="Oval 17"/>
          <p:cNvSpPr>
            <a:spLocks noChangeArrowheads="1"/>
          </p:cNvSpPr>
          <p:nvPr/>
        </p:nvSpPr>
        <p:spPr bwMode="auto">
          <a:xfrm>
            <a:off x="2136775" y="1757363"/>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sp>
        <p:nvSpPr>
          <p:cNvPr id="309266" name="Oval 18"/>
          <p:cNvSpPr>
            <a:spLocks noChangeArrowheads="1"/>
          </p:cNvSpPr>
          <p:nvPr/>
        </p:nvSpPr>
        <p:spPr bwMode="auto">
          <a:xfrm>
            <a:off x="3189288" y="1651000"/>
            <a:ext cx="273050" cy="977900"/>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9267" name="Oval 19"/>
          <p:cNvSpPr>
            <a:spLocks noChangeArrowheads="1"/>
          </p:cNvSpPr>
          <p:nvPr/>
        </p:nvSpPr>
        <p:spPr bwMode="auto">
          <a:xfrm rot="16080000">
            <a:off x="3208338" y="2071688"/>
            <a:ext cx="280987" cy="141287"/>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8932" name="Line 20"/>
          <p:cNvSpPr>
            <a:spLocks noChangeShapeType="1"/>
          </p:cNvSpPr>
          <p:nvPr/>
        </p:nvSpPr>
        <p:spPr bwMode="auto">
          <a:xfrm>
            <a:off x="5608638" y="1717675"/>
            <a:ext cx="0" cy="7286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9269" name="Rectangle 21"/>
          <p:cNvSpPr>
            <a:spLocks noChangeArrowheads="1"/>
          </p:cNvSpPr>
          <p:nvPr/>
        </p:nvSpPr>
        <p:spPr bwMode="auto">
          <a:xfrm>
            <a:off x="5257800" y="1358900"/>
            <a:ext cx="70802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LDL</a:t>
            </a:r>
          </a:p>
        </p:txBody>
      </p:sp>
      <p:sp>
        <p:nvSpPr>
          <p:cNvPr id="309270" name="Rectangle 22"/>
          <p:cNvSpPr>
            <a:spLocks noChangeArrowheads="1"/>
          </p:cNvSpPr>
          <p:nvPr/>
        </p:nvSpPr>
        <p:spPr bwMode="auto">
          <a:xfrm>
            <a:off x="5260975" y="2492375"/>
            <a:ext cx="708025" cy="3968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LDL</a:t>
            </a:r>
            <a:endParaRPr lang="en-AU" sz="1800" b="1">
              <a:solidFill>
                <a:srgbClr val="FFCC00"/>
              </a:solidFill>
              <a:effectLst>
                <a:outerShdw blurRad="38100" dist="38100" dir="2700000" algn="tl">
                  <a:srgbClr val="000000"/>
                </a:outerShdw>
              </a:effectLst>
              <a:latin typeface="Times" charset="0"/>
            </a:endParaRPr>
          </a:p>
        </p:txBody>
      </p:sp>
      <p:sp>
        <p:nvSpPr>
          <p:cNvPr id="38935" name="Line 23"/>
          <p:cNvSpPr>
            <a:spLocks noChangeShapeType="1"/>
          </p:cNvSpPr>
          <p:nvPr/>
        </p:nvSpPr>
        <p:spPr bwMode="auto">
          <a:xfrm rot="-5400000">
            <a:off x="1566069" y="16502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8936" name="Oval 24"/>
          <p:cNvSpPr>
            <a:spLocks noChangeArrowheads="1"/>
          </p:cNvSpPr>
          <p:nvPr/>
        </p:nvSpPr>
        <p:spPr bwMode="auto">
          <a:xfrm>
            <a:off x="5716588"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37" name="Oval 25"/>
          <p:cNvSpPr>
            <a:spLocks noChangeArrowheads="1"/>
          </p:cNvSpPr>
          <p:nvPr/>
        </p:nvSpPr>
        <p:spPr bwMode="auto">
          <a:xfrm>
            <a:off x="6710363" y="21002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38" name="Line 26"/>
          <p:cNvSpPr>
            <a:spLocks noChangeShapeType="1"/>
          </p:cNvSpPr>
          <p:nvPr/>
        </p:nvSpPr>
        <p:spPr bwMode="auto">
          <a:xfrm rot="-5400000">
            <a:off x="2953544" y="1662907"/>
            <a:ext cx="0" cy="468312"/>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9275" name="Rectangle 27"/>
          <p:cNvSpPr>
            <a:spLocks noChangeArrowheads="1"/>
          </p:cNvSpPr>
          <p:nvPr/>
        </p:nvSpPr>
        <p:spPr bwMode="auto">
          <a:xfrm>
            <a:off x="3497263" y="2436813"/>
            <a:ext cx="971550" cy="393700"/>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sz="2000" b="1">
                <a:solidFill>
                  <a:schemeClr val="tx2"/>
                </a:solidFill>
                <a:effectLst>
                  <a:outerShdw blurRad="38100" dist="38100" dir="2700000" algn="tl">
                    <a:srgbClr val="000000"/>
                  </a:outerShdw>
                </a:effectLst>
                <a:latin typeface="Times" charset="0"/>
              </a:rPr>
              <a:t>MCP-1</a:t>
            </a:r>
          </a:p>
        </p:txBody>
      </p:sp>
      <p:sp>
        <p:nvSpPr>
          <p:cNvPr id="309276" name="Rectangle 28"/>
          <p:cNvSpPr>
            <a:spLocks noChangeArrowheads="1"/>
          </p:cNvSpPr>
          <p:nvPr/>
        </p:nvSpPr>
        <p:spPr bwMode="auto">
          <a:xfrm>
            <a:off x="1993900" y="5602288"/>
            <a:ext cx="182245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Macrophage</a:t>
            </a:r>
          </a:p>
        </p:txBody>
      </p:sp>
      <p:sp>
        <p:nvSpPr>
          <p:cNvPr id="309277" name="Rectangle 29"/>
          <p:cNvSpPr>
            <a:spLocks noChangeArrowheads="1"/>
          </p:cNvSpPr>
          <p:nvPr/>
        </p:nvSpPr>
        <p:spPr bwMode="auto">
          <a:xfrm>
            <a:off x="4864100" y="3311525"/>
            <a:ext cx="1511300" cy="701675"/>
          </a:xfrm>
          <a:prstGeom prst="rect">
            <a:avLst/>
          </a:prstGeom>
          <a:solidFill>
            <a:schemeClr val="accent1"/>
          </a:solidFill>
          <a:ln w="12700">
            <a:noFill/>
            <a:miter lim="800000"/>
            <a:headEnd/>
            <a:tailEnd/>
          </a:ln>
          <a:effectLst/>
        </p:spPr>
        <p:txBody>
          <a:bodyPr wrap="none">
            <a:spAutoFit/>
          </a:bodyPr>
          <a:lstStyle/>
          <a:p>
            <a:pPr algn="ctr" eaLnBrk="0" hangingPunct="0">
              <a:defRPr/>
            </a:pPr>
            <a:r>
              <a:rPr lang="en-AU" sz="2000" b="1">
                <a:solidFill>
                  <a:srgbClr val="FFCC00"/>
                </a:solidFill>
                <a:effectLst>
                  <a:outerShdw blurRad="38100" dist="38100" dir="2700000" algn="tl">
                    <a:srgbClr val="000000"/>
                  </a:outerShdw>
                </a:effectLst>
                <a:latin typeface="Times" charset="0"/>
              </a:rPr>
              <a:t>MODIFIED</a:t>
            </a:r>
          </a:p>
          <a:p>
            <a:pPr algn="ctr" eaLnBrk="0" hangingPunct="0">
              <a:defRPr/>
            </a:pPr>
            <a:r>
              <a:rPr lang="en-AU" sz="2000" b="1">
                <a:solidFill>
                  <a:srgbClr val="FFCC00"/>
                </a:solidFill>
                <a:effectLst>
                  <a:outerShdw blurRad="38100" dist="38100" dir="2700000" algn="tl">
                    <a:srgbClr val="000000"/>
                  </a:outerShdw>
                </a:effectLst>
                <a:latin typeface="Times" charset="0"/>
              </a:rPr>
              <a:t>LDL</a:t>
            </a:r>
            <a:endParaRPr lang="en-AU" sz="1800" b="1">
              <a:solidFill>
                <a:srgbClr val="FFCC00"/>
              </a:solidFill>
              <a:effectLst>
                <a:outerShdw blurRad="38100" dist="38100" dir="2700000" algn="tl">
                  <a:srgbClr val="000000"/>
                </a:outerShdw>
              </a:effectLst>
              <a:latin typeface="Times" charset="0"/>
            </a:endParaRPr>
          </a:p>
        </p:txBody>
      </p:sp>
      <p:sp>
        <p:nvSpPr>
          <p:cNvPr id="309278" name="Line 30"/>
          <p:cNvSpPr>
            <a:spLocks noChangeShapeType="1"/>
          </p:cNvSpPr>
          <p:nvPr/>
        </p:nvSpPr>
        <p:spPr bwMode="auto">
          <a:xfrm rot="10827137" flipV="1">
            <a:off x="615950" y="2020888"/>
            <a:ext cx="0" cy="1333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9279" name="Line 31"/>
          <p:cNvSpPr>
            <a:spLocks noChangeShapeType="1"/>
          </p:cNvSpPr>
          <p:nvPr/>
        </p:nvSpPr>
        <p:spPr bwMode="auto">
          <a:xfrm rot="8184909" flipV="1">
            <a:off x="554038" y="1852613"/>
            <a:ext cx="0" cy="222250"/>
          </a:xfrm>
          <a:prstGeom prst="line">
            <a:avLst/>
          </a:prstGeom>
          <a:noFill/>
          <a:ln w="57150">
            <a:solidFill>
              <a:srgbClr val="66FFFF"/>
            </a:solidFill>
            <a:round/>
            <a:headEnd/>
            <a:tailEnd/>
          </a:ln>
          <a:effectLst>
            <a:outerShdw dist="52363" dir="20757825" algn="ctr" rotWithShape="0">
              <a:srgbClr val="0087CA"/>
            </a:outerShdw>
          </a:effectLst>
        </p:spPr>
        <p:txBody>
          <a:bodyPr wrap="none" anchor="ctr"/>
          <a:lstStyle/>
          <a:p>
            <a:pPr>
              <a:defRPr/>
            </a:pPr>
            <a:endParaRPr lang="en-US"/>
          </a:p>
        </p:txBody>
      </p:sp>
      <p:sp>
        <p:nvSpPr>
          <p:cNvPr id="309280" name="Arc 32"/>
          <p:cNvSpPr>
            <a:spLocks/>
          </p:cNvSpPr>
          <p:nvPr/>
        </p:nvSpPr>
        <p:spPr bwMode="auto">
          <a:xfrm rot="7145646" flipV="1">
            <a:off x="773112" y="2344738"/>
            <a:ext cx="1355725" cy="1974850"/>
          </a:xfrm>
          <a:custGeom>
            <a:avLst/>
            <a:gdLst>
              <a:gd name="G0" fmla="+- 0 0 0"/>
              <a:gd name="G1" fmla="+- 19921 0 0"/>
              <a:gd name="G2" fmla="+- 21600 0 0"/>
              <a:gd name="T0" fmla="*/ 8349 w 17676"/>
              <a:gd name="T1" fmla="*/ 0 h 19921"/>
              <a:gd name="T2" fmla="*/ 17676 w 17676"/>
              <a:gd name="T3" fmla="*/ 7507 h 19921"/>
              <a:gd name="T4" fmla="*/ 0 w 17676"/>
              <a:gd name="T5" fmla="*/ 19921 h 19921"/>
            </a:gdLst>
            <a:ahLst/>
            <a:cxnLst>
              <a:cxn ang="0">
                <a:pos x="T0" y="T1"/>
              </a:cxn>
              <a:cxn ang="0">
                <a:pos x="T2" y="T3"/>
              </a:cxn>
              <a:cxn ang="0">
                <a:pos x="T4" y="T5"/>
              </a:cxn>
            </a:cxnLst>
            <a:rect l="0" t="0" r="r" b="b"/>
            <a:pathLst>
              <a:path w="17676" h="19921" fill="none" extrusionOk="0">
                <a:moveTo>
                  <a:pt x="8349" y="-1"/>
                </a:moveTo>
                <a:cubicBezTo>
                  <a:pt x="12103" y="1573"/>
                  <a:pt x="15336" y="4175"/>
                  <a:pt x="17676" y="7506"/>
                </a:cubicBezTo>
              </a:path>
              <a:path w="17676" h="19921" stroke="0" extrusionOk="0">
                <a:moveTo>
                  <a:pt x="8349" y="-1"/>
                </a:moveTo>
                <a:cubicBezTo>
                  <a:pt x="12103" y="1573"/>
                  <a:pt x="15336" y="4175"/>
                  <a:pt x="17676" y="7506"/>
                </a:cubicBezTo>
                <a:lnTo>
                  <a:pt x="0" y="19921"/>
                </a:lnTo>
                <a:close/>
              </a:path>
            </a:pathLst>
          </a:custGeom>
          <a:noFill/>
          <a:ln w="28575">
            <a:solidFill>
              <a:srgbClr val="FFCC0B"/>
            </a:solidFill>
            <a:round/>
            <a:headEnd type="triangle" w="med" len="med"/>
            <a:tailEnd/>
          </a:ln>
          <a:effectLst>
            <a:outerShdw dist="25400" dir="16200000" algn="ctr" rotWithShape="0">
              <a:schemeClr val="bg2"/>
            </a:outerShdw>
          </a:effectLst>
        </p:spPr>
        <p:txBody>
          <a:bodyPr wrap="none" anchor="ctr"/>
          <a:lstStyle/>
          <a:p>
            <a:pPr>
              <a:defRPr/>
            </a:pPr>
            <a:endParaRPr lang="en-US"/>
          </a:p>
        </p:txBody>
      </p:sp>
      <p:sp>
        <p:nvSpPr>
          <p:cNvPr id="309281" name="Rectangle 33"/>
          <p:cNvSpPr>
            <a:spLocks noChangeArrowheads="1"/>
          </p:cNvSpPr>
          <p:nvPr/>
        </p:nvSpPr>
        <p:spPr bwMode="auto">
          <a:xfrm>
            <a:off x="304800" y="3721100"/>
            <a:ext cx="148590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latin typeface="Times" charset="0"/>
              </a:rPr>
              <a:t>Cytokines</a:t>
            </a:r>
          </a:p>
        </p:txBody>
      </p:sp>
      <p:sp>
        <p:nvSpPr>
          <p:cNvPr id="309282" name="Arc 34"/>
          <p:cNvSpPr>
            <a:spLocks/>
          </p:cNvSpPr>
          <p:nvPr/>
        </p:nvSpPr>
        <p:spPr bwMode="auto">
          <a:xfrm rot="5134719" flipV="1">
            <a:off x="1636713" y="3322638"/>
            <a:ext cx="1284287" cy="2084387"/>
          </a:xfrm>
          <a:custGeom>
            <a:avLst/>
            <a:gdLst>
              <a:gd name="G0" fmla="+- 0 0 0"/>
              <a:gd name="G1" fmla="+- 21014 0 0"/>
              <a:gd name="G2" fmla="+- 21600 0 0"/>
              <a:gd name="T0" fmla="*/ 4996 w 20612"/>
              <a:gd name="T1" fmla="*/ 0 h 21014"/>
              <a:gd name="T2" fmla="*/ 20612 w 20612"/>
              <a:gd name="T3" fmla="*/ 14557 h 21014"/>
              <a:gd name="T4" fmla="*/ 0 w 20612"/>
              <a:gd name="T5" fmla="*/ 21014 h 21014"/>
            </a:gdLst>
            <a:ahLst/>
            <a:cxnLst>
              <a:cxn ang="0">
                <a:pos x="T0" y="T1"/>
              </a:cxn>
              <a:cxn ang="0">
                <a:pos x="T2" y="T3"/>
              </a:cxn>
              <a:cxn ang="0">
                <a:pos x="T4" y="T5"/>
              </a:cxn>
            </a:cxnLst>
            <a:rect l="0" t="0" r="r" b="b"/>
            <a:pathLst>
              <a:path w="20612" h="21014" fill="none" extrusionOk="0">
                <a:moveTo>
                  <a:pt x="4996" y="-1"/>
                </a:moveTo>
                <a:cubicBezTo>
                  <a:pt x="12403" y="1760"/>
                  <a:pt x="18336" y="7291"/>
                  <a:pt x="20612" y="14556"/>
                </a:cubicBezTo>
              </a:path>
              <a:path w="20612" h="21014" stroke="0" extrusionOk="0">
                <a:moveTo>
                  <a:pt x="4996" y="-1"/>
                </a:moveTo>
                <a:cubicBezTo>
                  <a:pt x="12403" y="1760"/>
                  <a:pt x="18336" y="7291"/>
                  <a:pt x="20612" y="14556"/>
                </a:cubicBezTo>
                <a:lnTo>
                  <a:pt x="0" y="21014"/>
                </a:lnTo>
                <a:close/>
              </a:path>
            </a:pathLst>
          </a:custGeom>
          <a:noFill/>
          <a:ln w="28575">
            <a:solidFill>
              <a:srgbClr val="FFCC0B"/>
            </a:solidFill>
            <a:round/>
            <a:headEnd type="triangle" w="med" len="med"/>
            <a:tailEnd/>
          </a:ln>
          <a:effectLst>
            <a:outerShdw dist="12700" dir="5400000" algn="ctr" rotWithShape="0">
              <a:schemeClr val="bg2"/>
            </a:outerShdw>
          </a:effectLst>
        </p:spPr>
        <p:txBody>
          <a:bodyPr wrap="none" anchor="ctr"/>
          <a:lstStyle/>
          <a:p>
            <a:pPr>
              <a:defRPr/>
            </a:pPr>
            <a:endParaRPr lang="en-US"/>
          </a:p>
        </p:txBody>
      </p:sp>
      <p:sp>
        <p:nvSpPr>
          <p:cNvPr id="38947" name="Line 35"/>
          <p:cNvSpPr>
            <a:spLocks noChangeShapeType="1"/>
          </p:cNvSpPr>
          <p:nvPr/>
        </p:nvSpPr>
        <p:spPr bwMode="auto">
          <a:xfrm>
            <a:off x="3349625" y="391160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8948" name="Line 36"/>
          <p:cNvSpPr>
            <a:spLocks noChangeShapeType="1"/>
          </p:cNvSpPr>
          <p:nvPr/>
        </p:nvSpPr>
        <p:spPr bwMode="auto">
          <a:xfrm rot="-5400000">
            <a:off x="4044157" y="4712493"/>
            <a:ext cx="0" cy="46196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8949" name="Line 37"/>
          <p:cNvSpPr>
            <a:spLocks noChangeShapeType="1"/>
          </p:cNvSpPr>
          <p:nvPr/>
        </p:nvSpPr>
        <p:spPr bwMode="auto">
          <a:xfrm>
            <a:off x="5608638" y="2830513"/>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8950" name="Oval 38"/>
          <p:cNvSpPr>
            <a:spLocks noChangeArrowheads="1"/>
          </p:cNvSpPr>
          <p:nvPr/>
        </p:nvSpPr>
        <p:spPr bwMode="auto">
          <a:xfrm>
            <a:off x="7894638" y="2055813"/>
            <a:ext cx="928687"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51" name="Oval 39"/>
          <p:cNvSpPr>
            <a:spLocks noChangeArrowheads="1"/>
          </p:cNvSpPr>
          <p:nvPr/>
        </p:nvSpPr>
        <p:spPr bwMode="auto">
          <a:xfrm>
            <a:off x="7816850" y="2087563"/>
            <a:ext cx="936625" cy="139700"/>
          </a:xfrm>
          <a:prstGeom prst="ellipse">
            <a:avLst/>
          </a:prstGeom>
          <a:gradFill rotWithShape="0">
            <a:gsLst>
              <a:gs pos="0">
                <a:srgbClr val="FFFF99"/>
              </a:gs>
              <a:gs pos="100000">
                <a:srgbClr val="8F8F56"/>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52" name="Arc 40"/>
          <p:cNvSpPr>
            <a:spLocks/>
          </p:cNvSpPr>
          <p:nvPr/>
        </p:nvSpPr>
        <p:spPr bwMode="auto">
          <a:xfrm flipH="1" flipV="1">
            <a:off x="3925888" y="2835275"/>
            <a:ext cx="758825" cy="617538"/>
          </a:xfrm>
          <a:custGeom>
            <a:avLst/>
            <a:gdLst>
              <a:gd name="T0" fmla="*/ 0 w 21600"/>
              <a:gd name="T1" fmla="*/ 0 h 23625"/>
              <a:gd name="T2" fmla="*/ 755452 w 21600"/>
              <a:gd name="T3" fmla="*/ 617538 h 23625"/>
              <a:gd name="T4" fmla="*/ 0 w 21600"/>
              <a:gd name="T5" fmla="*/ 564606 h 23625"/>
              <a:gd name="T6" fmla="*/ 0 60000 65536"/>
              <a:gd name="T7" fmla="*/ 0 60000 65536"/>
              <a:gd name="T8" fmla="*/ 0 60000 65536"/>
              <a:gd name="T9" fmla="*/ 0 w 21600"/>
              <a:gd name="T10" fmla="*/ 0 h 23625"/>
              <a:gd name="T11" fmla="*/ 21600 w 21600"/>
              <a:gd name="T12" fmla="*/ 23625 h 23625"/>
            </a:gdLst>
            <a:ahLst/>
            <a:cxnLst>
              <a:cxn ang="T6">
                <a:pos x="T0" y="T1"/>
              </a:cxn>
              <a:cxn ang="T7">
                <a:pos x="T2" y="T3"/>
              </a:cxn>
              <a:cxn ang="T8">
                <a:pos x="T4" y="T5"/>
              </a:cxn>
            </a:cxnLst>
            <a:rect l="T9" t="T10" r="T11" b="T12"/>
            <a:pathLst>
              <a:path w="21600" h="23625" fill="none" extrusionOk="0">
                <a:moveTo>
                  <a:pt x="-1" y="0"/>
                </a:moveTo>
                <a:cubicBezTo>
                  <a:pt x="11929" y="0"/>
                  <a:pt x="21600" y="9670"/>
                  <a:pt x="21600" y="21600"/>
                </a:cubicBezTo>
                <a:cubicBezTo>
                  <a:pt x="21600" y="22276"/>
                  <a:pt x="21568" y="22951"/>
                  <a:pt x="21504" y="23625"/>
                </a:cubicBezTo>
              </a:path>
              <a:path w="21600" h="23625" stroke="0" extrusionOk="0">
                <a:moveTo>
                  <a:pt x="-1" y="0"/>
                </a:moveTo>
                <a:cubicBezTo>
                  <a:pt x="11929" y="0"/>
                  <a:pt x="21600" y="9670"/>
                  <a:pt x="21600" y="21600"/>
                </a:cubicBezTo>
                <a:cubicBezTo>
                  <a:pt x="21600" y="22276"/>
                  <a:pt x="21568" y="22951"/>
                  <a:pt x="21504" y="23625"/>
                </a:cubicBezTo>
                <a:lnTo>
                  <a:pt x="0" y="21600"/>
                </a:lnTo>
                <a:close/>
              </a:path>
            </a:pathLst>
          </a:custGeom>
          <a:noFill/>
          <a:ln w="28575">
            <a:solidFill>
              <a:srgbClr val="FFCC0B"/>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9289" name="Oval 41"/>
          <p:cNvSpPr>
            <a:spLocks noChangeArrowheads="1"/>
          </p:cNvSpPr>
          <p:nvPr/>
        </p:nvSpPr>
        <p:spPr bwMode="auto">
          <a:xfrm>
            <a:off x="2984500" y="3327400"/>
            <a:ext cx="730250" cy="482600"/>
          </a:xfrm>
          <a:prstGeom prst="ellipse">
            <a:avLst/>
          </a:prstGeom>
          <a:gradFill rotWithShape="0">
            <a:gsLst>
              <a:gs pos="0">
                <a:schemeClr val="folHlink"/>
              </a:gs>
              <a:gs pos="100000">
                <a:schemeClr val="folHlink">
                  <a:gamma/>
                  <a:shade val="66275"/>
                  <a:invGamma/>
                </a:schemeClr>
              </a:gs>
            </a:gsLst>
            <a:path path="shape">
              <a:fillToRect l="50000" t="50000" r="50000" b="50000"/>
            </a:path>
          </a:gradFill>
          <a:ln w="12700">
            <a:noFill/>
            <a:round/>
            <a:headEnd/>
            <a:tailEnd/>
          </a:ln>
          <a:effectLst/>
        </p:spPr>
        <p:txBody>
          <a:bodyPr wrap="none" anchor="ctr"/>
          <a:lstStyle/>
          <a:p>
            <a:pPr>
              <a:defRPr/>
            </a:pPr>
            <a:endParaRPr lang="en-US"/>
          </a:p>
        </p:txBody>
      </p:sp>
      <p:sp>
        <p:nvSpPr>
          <p:cNvPr id="309290" name="Oval 42"/>
          <p:cNvSpPr>
            <a:spLocks noChangeArrowheads="1"/>
          </p:cNvSpPr>
          <p:nvPr/>
        </p:nvSpPr>
        <p:spPr bwMode="auto">
          <a:xfrm>
            <a:off x="3232150" y="3479800"/>
            <a:ext cx="330200" cy="177800"/>
          </a:xfrm>
          <a:prstGeom prst="ellipse">
            <a:avLst/>
          </a:prstGeom>
          <a:gradFill rotWithShape="0">
            <a:gsLst>
              <a:gs pos="0">
                <a:schemeClr val="folHlink"/>
              </a:gs>
              <a:gs pos="100000">
                <a:schemeClr val="folHlink">
                  <a:gamma/>
                  <a:shade val="46275"/>
                  <a:invGamma/>
                </a:schemeClr>
              </a:gs>
            </a:gsLst>
            <a:path path="rect">
              <a:fillToRect l="100000" b="100000"/>
            </a:path>
          </a:gradFill>
          <a:ln w="12700">
            <a:noFill/>
            <a:round/>
            <a:headEnd/>
            <a:tailEnd/>
          </a:ln>
          <a:effectLst/>
        </p:spPr>
        <p:txBody>
          <a:bodyPr wrap="none" anchor="ctr"/>
          <a:lstStyle/>
          <a:p>
            <a:pPr>
              <a:defRPr/>
            </a:pPr>
            <a:endParaRPr lang="en-US"/>
          </a:p>
        </p:txBody>
      </p:sp>
      <p:grpSp>
        <p:nvGrpSpPr>
          <p:cNvPr id="38955" name="Group 43"/>
          <p:cNvGrpSpPr>
            <a:grpSpLocks/>
          </p:cNvGrpSpPr>
          <p:nvPr/>
        </p:nvGrpSpPr>
        <p:grpSpPr bwMode="auto">
          <a:xfrm>
            <a:off x="4275138" y="4321175"/>
            <a:ext cx="1676400" cy="1617663"/>
            <a:chOff x="3071" y="2722"/>
            <a:chExt cx="1188" cy="1019"/>
          </a:xfrm>
        </p:grpSpPr>
        <p:grpSp>
          <p:nvGrpSpPr>
            <p:cNvPr id="38974" name="Group 44"/>
            <p:cNvGrpSpPr>
              <a:grpSpLocks/>
            </p:cNvGrpSpPr>
            <p:nvPr/>
          </p:nvGrpSpPr>
          <p:grpSpPr bwMode="auto">
            <a:xfrm>
              <a:off x="3071" y="2722"/>
              <a:ext cx="1188" cy="1019"/>
              <a:chOff x="2343" y="2717"/>
              <a:chExt cx="1188" cy="1019"/>
            </a:xfrm>
          </p:grpSpPr>
          <p:sp>
            <p:nvSpPr>
              <p:cNvPr id="38976" name="AutoShape 45"/>
              <p:cNvSpPr>
                <a:spLocks noChangeArrowheads="1"/>
              </p:cNvSpPr>
              <p:nvPr/>
            </p:nvSpPr>
            <p:spPr bwMode="auto">
              <a:xfrm>
                <a:off x="2343" y="2717"/>
                <a:ext cx="1188" cy="1000"/>
              </a:xfrm>
              <a:prstGeom prst="star8">
                <a:avLst>
                  <a:gd name="adj" fmla="val 38250"/>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8977" name="Oval 46"/>
              <p:cNvSpPr>
                <a:spLocks noChangeArrowheads="1"/>
              </p:cNvSpPr>
              <p:nvPr/>
            </p:nvSpPr>
            <p:spPr bwMode="auto">
              <a:xfrm>
                <a:off x="2997" y="3149"/>
                <a:ext cx="321" cy="208"/>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78" name="Oval 47"/>
              <p:cNvSpPr>
                <a:spLocks noChangeArrowheads="1"/>
              </p:cNvSpPr>
              <p:nvPr/>
            </p:nvSpPr>
            <p:spPr bwMode="auto">
              <a:xfrm>
                <a:off x="2527"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79" name="Oval 48"/>
              <p:cNvSpPr>
                <a:spLocks noChangeArrowheads="1"/>
              </p:cNvSpPr>
              <p:nvPr/>
            </p:nvSpPr>
            <p:spPr bwMode="auto">
              <a:xfrm>
                <a:off x="262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80" name="Oval 49"/>
              <p:cNvSpPr>
                <a:spLocks noChangeArrowheads="1"/>
              </p:cNvSpPr>
              <p:nvPr/>
            </p:nvSpPr>
            <p:spPr bwMode="auto">
              <a:xfrm>
                <a:off x="2719" y="309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81" name="Oval 50"/>
              <p:cNvSpPr>
                <a:spLocks noChangeArrowheads="1"/>
              </p:cNvSpPr>
              <p:nvPr/>
            </p:nvSpPr>
            <p:spPr bwMode="auto">
              <a:xfrm>
                <a:off x="2815" y="319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82" name="Oval 51"/>
              <p:cNvSpPr>
                <a:spLocks noChangeArrowheads="1"/>
              </p:cNvSpPr>
              <p:nvPr/>
            </p:nvSpPr>
            <p:spPr bwMode="auto">
              <a:xfrm>
                <a:off x="2911" y="32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83" name="Oval 52"/>
              <p:cNvSpPr>
                <a:spLocks noChangeArrowheads="1"/>
              </p:cNvSpPr>
              <p:nvPr/>
            </p:nvSpPr>
            <p:spPr bwMode="auto">
              <a:xfrm>
                <a:off x="2869" y="277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84" name="Oval 53"/>
              <p:cNvSpPr>
                <a:spLocks noChangeArrowheads="1"/>
              </p:cNvSpPr>
              <p:nvPr/>
            </p:nvSpPr>
            <p:spPr bwMode="auto">
              <a:xfrm>
                <a:off x="2677" y="285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85" name="Oval 54"/>
              <p:cNvSpPr>
                <a:spLocks noChangeArrowheads="1"/>
              </p:cNvSpPr>
              <p:nvPr/>
            </p:nvSpPr>
            <p:spPr bwMode="auto">
              <a:xfrm>
                <a:off x="2421" y="312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86" name="Oval 55"/>
              <p:cNvSpPr>
                <a:spLocks noChangeArrowheads="1"/>
              </p:cNvSpPr>
              <p:nvPr/>
            </p:nvSpPr>
            <p:spPr bwMode="auto">
              <a:xfrm>
                <a:off x="2517" y="322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87" name="Oval 56"/>
              <p:cNvSpPr>
                <a:spLocks noChangeArrowheads="1"/>
              </p:cNvSpPr>
              <p:nvPr/>
            </p:nvSpPr>
            <p:spPr bwMode="auto">
              <a:xfrm>
                <a:off x="2613" y="332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88" name="Oval 57"/>
              <p:cNvSpPr>
                <a:spLocks noChangeArrowheads="1"/>
              </p:cNvSpPr>
              <p:nvPr/>
            </p:nvSpPr>
            <p:spPr bwMode="auto">
              <a:xfrm>
                <a:off x="2709" y="341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89" name="Oval 58"/>
              <p:cNvSpPr>
                <a:spLocks noChangeArrowheads="1"/>
              </p:cNvSpPr>
              <p:nvPr/>
            </p:nvSpPr>
            <p:spPr bwMode="auto">
              <a:xfrm>
                <a:off x="2805" y="351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90" name="Oval 59"/>
              <p:cNvSpPr>
                <a:spLocks noChangeArrowheads="1"/>
              </p:cNvSpPr>
              <p:nvPr/>
            </p:nvSpPr>
            <p:spPr bwMode="auto">
              <a:xfrm>
                <a:off x="2453"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91" name="Oval 60"/>
              <p:cNvSpPr>
                <a:spLocks noChangeArrowheads="1"/>
              </p:cNvSpPr>
              <p:nvPr/>
            </p:nvSpPr>
            <p:spPr bwMode="auto">
              <a:xfrm>
                <a:off x="2805" y="294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92" name="Oval 61"/>
              <p:cNvSpPr>
                <a:spLocks noChangeArrowheads="1"/>
              </p:cNvSpPr>
              <p:nvPr/>
            </p:nvSpPr>
            <p:spPr bwMode="auto">
              <a:xfrm>
                <a:off x="2603" y="3149"/>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93" name="Oval 62"/>
              <p:cNvSpPr>
                <a:spLocks noChangeArrowheads="1"/>
              </p:cNvSpPr>
              <p:nvPr/>
            </p:nvSpPr>
            <p:spPr bwMode="auto">
              <a:xfrm>
                <a:off x="2901" y="30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94" name="Oval 63"/>
              <p:cNvSpPr>
                <a:spLocks noChangeArrowheads="1"/>
              </p:cNvSpPr>
              <p:nvPr/>
            </p:nvSpPr>
            <p:spPr bwMode="auto">
              <a:xfrm>
                <a:off x="2825" y="272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95" name="Oval 64"/>
              <p:cNvSpPr>
                <a:spLocks noChangeArrowheads="1"/>
              </p:cNvSpPr>
              <p:nvPr/>
            </p:nvSpPr>
            <p:spPr bwMode="auto">
              <a:xfrm>
                <a:off x="2502"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96" name="Oval 65"/>
              <p:cNvSpPr>
                <a:spLocks noChangeArrowheads="1"/>
              </p:cNvSpPr>
              <p:nvPr/>
            </p:nvSpPr>
            <p:spPr bwMode="auto">
              <a:xfrm>
                <a:off x="2677" y="277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97" name="Oval 66"/>
              <p:cNvSpPr>
                <a:spLocks noChangeArrowheads="1"/>
              </p:cNvSpPr>
              <p:nvPr/>
            </p:nvSpPr>
            <p:spPr bwMode="auto">
              <a:xfrm>
                <a:off x="2598" y="287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98" name="Oval 67"/>
              <p:cNvSpPr>
                <a:spLocks noChangeArrowheads="1"/>
              </p:cNvSpPr>
              <p:nvPr/>
            </p:nvSpPr>
            <p:spPr bwMode="auto">
              <a:xfrm>
                <a:off x="2694" y="29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99" name="Oval 68"/>
              <p:cNvSpPr>
                <a:spLocks noChangeArrowheads="1"/>
              </p:cNvSpPr>
              <p:nvPr/>
            </p:nvSpPr>
            <p:spPr bwMode="auto">
              <a:xfrm>
                <a:off x="2790" y="306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00" name="Oval 69"/>
              <p:cNvSpPr>
                <a:spLocks noChangeArrowheads="1"/>
              </p:cNvSpPr>
              <p:nvPr/>
            </p:nvSpPr>
            <p:spPr bwMode="auto">
              <a:xfrm>
                <a:off x="2886" y="316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01" name="Oval 70"/>
              <p:cNvSpPr>
                <a:spLocks noChangeArrowheads="1"/>
              </p:cNvSpPr>
              <p:nvPr/>
            </p:nvSpPr>
            <p:spPr bwMode="auto">
              <a:xfrm>
                <a:off x="2982" y="325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02" name="Oval 71"/>
              <p:cNvSpPr>
                <a:spLocks noChangeArrowheads="1"/>
              </p:cNvSpPr>
              <p:nvPr/>
            </p:nvSpPr>
            <p:spPr bwMode="auto">
              <a:xfrm>
                <a:off x="3078" y="335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03" name="Oval 72"/>
              <p:cNvSpPr>
                <a:spLocks noChangeArrowheads="1"/>
              </p:cNvSpPr>
              <p:nvPr/>
            </p:nvSpPr>
            <p:spPr bwMode="auto">
              <a:xfrm>
                <a:off x="2997" y="2806"/>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04" name="Oval 73"/>
              <p:cNvSpPr>
                <a:spLocks noChangeArrowheads="1"/>
              </p:cNvSpPr>
              <p:nvPr/>
            </p:nvSpPr>
            <p:spPr bwMode="auto">
              <a:xfrm>
                <a:off x="3002" y="2904"/>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05" name="Oval 74"/>
              <p:cNvSpPr>
                <a:spLocks noChangeArrowheads="1"/>
              </p:cNvSpPr>
              <p:nvPr/>
            </p:nvSpPr>
            <p:spPr bwMode="auto">
              <a:xfrm>
                <a:off x="3179" y="2842"/>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06" name="Oval 75"/>
              <p:cNvSpPr>
                <a:spLocks noChangeArrowheads="1"/>
              </p:cNvSpPr>
              <p:nvPr/>
            </p:nvSpPr>
            <p:spPr bwMode="auto">
              <a:xfrm>
                <a:off x="3098"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07" name="Oval 76"/>
              <p:cNvSpPr>
                <a:spLocks noChangeArrowheads="1"/>
              </p:cNvSpPr>
              <p:nvPr/>
            </p:nvSpPr>
            <p:spPr bwMode="auto">
              <a:xfrm>
                <a:off x="3280" y="300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08" name="Oval 77"/>
              <p:cNvSpPr>
                <a:spLocks noChangeArrowheads="1"/>
              </p:cNvSpPr>
              <p:nvPr/>
            </p:nvSpPr>
            <p:spPr bwMode="auto">
              <a:xfrm>
                <a:off x="3222" y="318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09" name="Oval 78"/>
              <p:cNvSpPr>
                <a:spLocks noChangeArrowheads="1"/>
              </p:cNvSpPr>
              <p:nvPr/>
            </p:nvSpPr>
            <p:spPr bwMode="auto">
              <a:xfrm>
                <a:off x="3329" y="3098"/>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10" name="Oval 79"/>
              <p:cNvSpPr>
                <a:spLocks noChangeArrowheads="1"/>
              </p:cNvSpPr>
              <p:nvPr/>
            </p:nvSpPr>
            <p:spPr bwMode="auto">
              <a:xfrm>
                <a:off x="3222" y="3370"/>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11" name="Oval 80"/>
              <p:cNvSpPr>
                <a:spLocks noChangeArrowheads="1"/>
              </p:cNvSpPr>
              <p:nvPr/>
            </p:nvSpPr>
            <p:spPr bwMode="auto">
              <a:xfrm flipH="1">
                <a:off x="2970" y="3456"/>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12" name="Oval 81"/>
              <p:cNvSpPr>
                <a:spLocks noChangeArrowheads="1"/>
              </p:cNvSpPr>
              <p:nvPr/>
            </p:nvSpPr>
            <p:spPr bwMode="auto">
              <a:xfrm flipH="1">
                <a:off x="2534" y="343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13" name="Oval 82"/>
              <p:cNvSpPr>
                <a:spLocks noChangeArrowheads="1"/>
              </p:cNvSpPr>
              <p:nvPr/>
            </p:nvSpPr>
            <p:spPr bwMode="auto">
              <a:xfrm flipH="1">
                <a:off x="2418" y="3357"/>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14" name="Oval 83"/>
              <p:cNvSpPr>
                <a:spLocks noChangeArrowheads="1"/>
              </p:cNvSpPr>
              <p:nvPr/>
            </p:nvSpPr>
            <p:spPr bwMode="auto">
              <a:xfrm flipH="1">
                <a:off x="2355" y="3092"/>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15" name="Oval 84"/>
              <p:cNvSpPr>
                <a:spLocks noChangeArrowheads="1"/>
              </p:cNvSpPr>
              <p:nvPr/>
            </p:nvSpPr>
            <p:spPr bwMode="auto">
              <a:xfrm>
                <a:off x="2805" y="3373"/>
                <a:ext cx="202"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8975" name="Oval 85"/>
            <p:cNvSpPr>
              <a:spLocks noChangeArrowheads="1"/>
            </p:cNvSpPr>
            <p:nvPr/>
          </p:nvSpPr>
          <p:spPr bwMode="auto">
            <a:xfrm flipH="1">
              <a:off x="3131" y="2895"/>
              <a:ext cx="195" cy="224"/>
            </a:xfrm>
            <a:prstGeom prst="ellipse">
              <a:avLst/>
            </a:prstGeom>
            <a:gradFill rotWithShape="0">
              <a:gsLst>
                <a:gs pos="0">
                  <a:srgbClr val="FFE167"/>
                </a:gs>
                <a:gs pos="100000">
                  <a:srgbClr val="FFCC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8956" name="Group 86"/>
          <p:cNvGrpSpPr>
            <a:grpSpLocks/>
          </p:cNvGrpSpPr>
          <p:nvPr/>
        </p:nvGrpSpPr>
        <p:grpSpPr bwMode="auto">
          <a:xfrm>
            <a:off x="2736850" y="4418013"/>
            <a:ext cx="1076325" cy="1184275"/>
            <a:chOff x="3804" y="2890"/>
            <a:chExt cx="763" cy="746"/>
          </a:xfrm>
        </p:grpSpPr>
        <p:sp>
          <p:nvSpPr>
            <p:cNvPr id="38972" name="AutoShape 87"/>
            <p:cNvSpPr>
              <a:spLocks noChangeArrowheads="1"/>
            </p:cNvSpPr>
            <p:nvPr/>
          </p:nvSpPr>
          <p:spPr bwMode="auto">
            <a:xfrm>
              <a:off x="3804" y="2890"/>
              <a:ext cx="763" cy="746"/>
            </a:xfrm>
            <a:prstGeom prst="irregularSeal2">
              <a:avLst/>
            </a:prstGeom>
            <a:gradFill rotWithShape="0">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8973" name="Oval 88"/>
            <p:cNvSpPr>
              <a:spLocks noChangeArrowheads="1"/>
            </p:cNvSpPr>
            <p:nvPr/>
          </p:nvSpPr>
          <p:spPr bwMode="auto">
            <a:xfrm>
              <a:off x="4079" y="3204"/>
              <a:ext cx="241" cy="153"/>
            </a:xfrm>
            <a:prstGeom prst="ellipse">
              <a:avLst/>
            </a:prstGeom>
            <a:gradFill rotWithShape="0">
              <a:gsLst>
                <a:gs pos="0">
                  <a:srgbClr val="B2B2B2"/>
                </a:gs>
                <a:gs pos="100000">
                  <a:srgbClr val="525252"/>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8957" name="Line 89"/>
          <p:cNvSpPr>
            <a:spLocks noChangeShapeType="1"/>
          </p:cNvSpPr>
          <p:nvPr/>
        </p:nvSpPr>
        <p:spPr bwMode="auto">
          <a:xfrm flipH="1">
            <a:off x="3462338" y="3575050"/>
            <a:ext cx="1252537" cy="434975"/>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8958" name="Line 90"/>
          <p:cNvSpPr>
            <a:spLocks noChangeShapeType="1"/>
          </p:cNvSpPr>
          <p:nvPr/>
        </p:nvSpPr>
        <p:spPr bwMode="auto">
          <a:xfrm flipH="1">
            <a:off x="3714750" y="3708400"/>
            <a:ext cx="1104900" cy="976313"/>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8959" name="Line 91"/>
          <p:cNvSpPr>
            <a:spLocks noChangeShapeType="1"/>
          </p:cNvSpPr>
          <p:nvPr/>
        </p:nvSpPr>
        <p:spPr bwMode="auto">
          <a:xfrm rot="-5400000">
            <a:off x="6269038" y="4899025"/>
            <a:ext cx="0" cy="39370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8960" name="Line 92"/>
          <p:cNvSpPr>
            <a:spLocks noChangeShapeType="1"/>
          </p:cNvSpPr>
          <p:nvPr/>
        </p:nvSpPr>
        <p:spPr bwMode="auto">
          <a:xfrm>
            <a:off x="7567613" y="5530850"/>
            <a:ext cx="0" cy="527050"/>
          </a:xfrm>
          <a:prstGeom prst="line">
            <a:avLst/>
          </a:prstGeom>
          <a:noFill/>
          <a:ln w="28575">
            <a:solidFill>
              <a:srgbClr val="FFCC00"/>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9341" name="Text Box 93"/>
          <p:cNvSpPr txBox="1">
            <a:spLocks noChangeArrowheads="1"/>
          </p:cNvSpPr>
          <p:nvPr/>
        </p:nvSpPr>
        <p:spPr bwMode="auto">
          <a:xfrm>
            <a:off x="6210300" y="6062663"/>
            <a:ext cx="293370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CELL PROLIFERATION</a:t>
            </a:r>
          </a:p>
          <a:p>
            <a:pPr algn="ctr" eaLnBrk="0" hangingPunct="0">
              <a:defRPr/>
            </a:pPr>
            <a:r>
              <a:rPr lang="en-AU" sz="1800" b="1">
                <a:solidFill>
                  <a:schemeClr val="tx2"/>
                </a:solidFill>
                <a:effectLst>
                  <a:outerShdw blurRad="38100" dist="38100" dir="2700000" algn="tl">
                    <a:srgbClr val="000000"/>
                  </a:outerShdw>
                </a:effectLst>
                <a:latin typeface="Times" charset="0"/>
              </a:rPr>
              <a:t>MATRIX DEGRADATION</a:t>
            </a:r>
          </a:p>
        </p:txBody>
      </p:sp>
      <p:sp>
        <p:nvSpPr>
          <p:cNvPr id="309342" name="Rectangle 94"/>
          <p:cNvSpPr>
            <a:spLocks noChangeArrowheads="1"/>
          </p:cNvSpPr>
          <p:nvPr/>
        </p:nvSpPr>
        <p:spPr bwMode="auto">
          <a:xfrm>
            <a:off x="6146800" y="4794250"/>
            <a:ext cx="2952750" cy="641350"/>
          </a:xfrm>
          <a:prstGeom prst="rect">
            <a:avLst/>
          </a:prstGeom>
          <a:noFill/>
          <a:ln w="12700">
            <a:noFill/>
            <a:miter lim="800000"/>
            <a:headEnd/>
            <a:tailEnd/>
          </a:ln>
          <a:effectLst/>
        </p:spPr>
        <p:txBody>
          <a:bodyPr wrap="none">
            <a:spAutoFit/>
          </a:bodyPr>
          <a:lstStyle/>
          <a:p>
            <a:pPr algn="ctr" eaLnBrk="0" hangingPunct="0">
              <a:defRPr/>
            </a:pPr>
            <a:r>
              <a:rPr lang="en-AU" sz="1800" b="1">
                <a:solidFill>
                  <a:schemeClr val="tx2"/>
                </a:solidFill>
                <a:effectLst>
                  <a:outerShdw blurRad="38100" dist="38100" dir="2700000" algn="tl">
                    <a:srgbClr val="000000"/>
                  </a:outerShdw>
                </a:effectLst>
                <a:latin typeface="Times" charset="0"/>
              </a:rPr>
              <a:t>GROWTH FACTORS</a:t>
            </a:r>
          </a:p>
          <a:p>
            <a:pPr algn="ctr" eaLnBrk="0" hangingPunct="0">
              <a:defRPr/>
            </a:pPr>
            <a:r>
              <a:rPr lang="en-AU" sz="1800" b="1">
                <a:solidFill>
                  <a:schemeClr val="tx2"/>
                </a:solidFill>
                <a:effectLst>
                  <a:outerShdw blurRad="38100" dist="38100" dir="2700000" algn="tl">
                    <a:srgbClr val="000000"/>
                  </a:outerShdw>
                </a:effectLst>
                <a:latin typeface="Times" charset="0"/>
              </a:rPr>
              <a:t>METALLOPTOTEINASES</a:t>
            </a:r>
            <a:endParaRPr lang="en-AU" sz="2000" b="1">
              <a:solidFill>
                <a:schemeClr val="tx2"/>
              </a:solidFill>
              <a:effectLst>
                <a:outerShdw blurRad="38100" dist="38100" dir="2700000" algn="tl">
                  <a:srgbClr val="000000"/>
                </a:outerShdw>
              </a:effectLst>
              <a:latin typeface="Times" charset="0"/>
            </a:endParaRPr>
          </a:p>
        </p:txBody>
      </p:sp>
      <p:sp>
        <p:nvSpPr>
          <p:cNvPr id="309343" name="Text Box 95"/>
          <p:cNvSpPr txBox="1">
            <a:spLocks noChangeArrowheads="1"/>
          </p:cNvSpPr>
          <p:nvPr/>
        </p:nvSpPr>
        <p:spPr bwMode="auto">
          <a:xfrm>
            <a:off x="1568450" y="6257925"/>
            <a:ext cx="4799013" cy="366713"/>
          </a:xfrm>
          <a:prstGeom prst="rect">
            <a:avLst/>
          </a:prstGeom>
          <a:solidFill>
            <a:schemeClr val="folHlink"/>
          </a:solidFill>
          <a:ln w="12700">
            <a:noFill/>
            <a:miter lim="800000"/>
            <a:headEnd/>
            <a:tailEnd/>
          </a:ln>
          <a:effectLst/>
        </p:spPr>
        <p:txBody>
          <a:bodyPr>
            <a:spAutoFit/>
          </a:bodyPr>
          <a:lstStyle/>
          <a:p>
            <a:pPr algn="ctr" eaLnBrk="0" hangingPunct="0">
              <a:defRPr/>
            </a:pPr>
            <a:r>
              <a:rPr lang="en-AU" sz="1800" b="1">
                <a:latin typeface="Arial" charset="0"/>
              </a:rPr>
              <a:t>HDL PROMOTE CHOLESTEROL EFFLUX</a:t>
            </a:r>
          </a:p>
        </p:txBody>
      </p:sp>
      <p:sp>
        <p:nvSpPr>
          <p:cNvPr id="38964" name="Line 96"/>
          <p:cNvSpPr>
            <a:spLocks noChangeShapeType="1"/>
          </p:cNvSpPr>
          <p:nvPr/>
        </p:nvSpPr>
        <p:spPr bwMode="auto">
          <a:xfrm rot="10800000">
            <a:off x="4029075" y="5080000"/>
            <a:ext cx="0" cy="1181100"/>
          </a:xfrm>
          <a:prstGeom prst="line">
            <a:avLst/>
          </a:prstGeom>
          <a:noFill/>
          <a:ln w="2857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8965" name="Line 97"/>
          <p:cNvSpPr>
            <a:spLocks noChangeShapeType="1"/>
          </p:cNvSpPr>
          <p:nvPr/>
        </p:nvSpPr>
        <p:spPr bwMode="auto">
          <a:xfrm rot="3606273" flipV="1">
            <a:off x="1679575" y="655638"/>
            <a:ext cx="7938" cy="1878012"/>
          </a:xfrm>
          <a:prstGeom prst="line">
            <a:avLst/>
          </a:prstGeom>
          <a:noFill/>
          <a:ln w="28575">
            <a:solidFill>
              <a:schemeClr val="tx1"/>
            </a:solidFill>
            <a:round/>
            <a:headEnd type="triangle" w="med" len="med"/>
            <a:tailEn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9346" name="Text Box 98"/>
          <p:cNvSpPr txBox="1">
            <a:spLocks noChangeArrowheads="1"/>
          </p:cNvSpPr>
          <p:nvPr/>
        </p:nvSpPr>
        <p:spPr bwMode="auto">
          <a:xfrm>
            <a:off x="1760538" y="649288"/>
            <a:ext cx="5886450" cy="366712"/>
          </a:xfrm>
          <a:prstGeom prst="rect">
            <a:avLst/>
          </a:prstGeom>
          <a:solidFill>
            <a:schemeClr val="folHlink"/>
          </a:solidFill>
          <a:ln w="12700">
            <a:noFill/>
            <a:miter lim="800000"/>
            <a:headEnd/>
            <a:tailEnd/>
          </a:ln>
          <a:effectLst/>
        </p:spPr>
        <p:txBody>
          <a:bodyPr>
            <a:spAutoFit/>
          </a:bodyPr>
          <a:lstStyle/>
          <a:p>
            <a:pPr algn="ctr" eaLnBrk="0" hangingPunct="0">
              <a:defRPr/>
            </a:pPr>
            <a:r>
              <a:rPr lang="en-AU" sz="1800" b="1" dirty="0">
                <a:latin typeface="Arial" charset="0"/>
              </a:rPr>
              <a:t>HDL INHIBIT ADHESION MOLECULE EXPRESSION</a:t>
            </a:r>
          </a:p>
        </p:txBody>
      </p:sp>
      <p:sp>
        <p:nvSpPr>
          <p:cNvPr id="38967" name="Line 99"/>
          <p:cNvSpPr>
            <a:spLocks noChangeShapeType="1"/>
          </p:cNvSpPr>
          <p:nvPr/>
        </p:nvSpPr>
        <p:spPr bwMode="auto">
          <a:xfrm rot="5400000">
            <a:off x="6095207" y="2769394"/>
            <a:ext cx="0" cy="719137"/>
          </a:xfrm>
          <a:prstGeom prst="line">
            <a:avLst/>
          </a:prstGeom>
          <a:noFill/>
          <a:ln w="2857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9348" name="Text Box 100"/>
          <p:cNvSpPr txBox="1">
            <a:spLocks noChangeArrowheads="1"/>
          </p:cNvSpPr>
          <p:nvPr/>
        </p:nvSpPr>
        <p:spPr bwMode="auto">
          <a:xfrm>
            <a:off x="6597650" y="2822575"/>
            <a:ext cx="2439988" cy="641350"/>
          </a:xfrm>
          <a:prstGeom prst="rect">
            <a:avLst/>
          </a:prstGeom>
          <a:solidFill>
            <a:schemeClr val="folHlink"/>
          </a:solidFill>
          <a:ln w="12700">
            <a:noFill/>
            <a:miter lim="800000"/>
            <a:headEnd/>
            <a:tailEnd/>
          </a:ln>
          <a:effectLst/>
        </p:spPr>
        <p:txBody>
          <a:bodyPr>
            <a:spAutoFit/>
          </a:bodyPr>
          <a:lstStyle/>
          <a:p>
            <a:pPr algn="ctr" eaLnBrk="0" hangingPunct="0">
              <a:defRPr/>
            </a:pPr>
            <a:r>
              <a:rPr lang="en-AU" sz="1800" b="1">
                <a:latin typeface="Arial" charset="0"/>
              </a:rPr>
              <a:t>HDL INHIBIT</a:t>
            </a:r>
          </a:p>
          <a:p>
            <a:pPr algn="ctr" eaLnBrk="0" hangingPunct="0">
              <a:defRPr/>
            </a:pPr>
            <a:r>
              <a:rPr lang="en-AU" sz="1800" b="1">
                <a:latin typeface="Arial" charset="0"/>
              </a:rPr>
              <a:t>OXIDATION OF LDL</a:t>
            </a:r>
          </a:p>
        </p:txBody>
      </p:sp>
      <p:sp>
        <p:nvSpPr>
          <p:cNvPr id="309349" name="Text Box 101"/>
          <p:cNvSpPr txBox="1">
            <a:spLocks noChangeArrowheads="1"/>
          </p:cNvSpPr>
          <p:nvPr/>
        </p:nvSpPr>
        <p:spPr bwMode="auto">
          <a:xfrm>
            <a:off x="4135438" y="1008063"/>
            <a:ext cx="4171950" cy="366712"/>
          </a:xfrm>
          <a:prstGeom prst="rect">
            <a:avLst/>
          </a:prstGeom>
          <a:solidFill>
            <a:schemeClr val="folHlink"/>
          </a:solidFill>
          <a:ln w="12700">
            <a:noFill/>
            <a:miter lim="800000"/>
            <a:headEnd/>
            <a:tailEnd/>
          </a:ln>
          <a:effectLst/>
        </p:spPr>
        <p:txBody>
          <a:bodyPr>
            <a:spAutoFit/>
          </a:bodyPr>
          <a:lstStyle/>
          <a:p>
            <a:pPr algn="ctr" eaLnBrk="0" hangingPunct="0">
              <a:defRPr/>
            </a:pPr>
            <a:r>
              <a:rPr lang="en-AU" sz="1800" b="1" dirty="0">
                <a:latin typeface="Arial" charset="0"/>
              </a:rPr>
              <a:t>HDL INHIBIT MCP-1 EXPRESSION</a:t>
            </a:r>
          </a:p>
        </p:txBody>
      </p:sp>
      <p:sp>
        <p:nvSpPr>
          <p:cNvPr id="38970" name="Line 102"/>
          <p:cNvSpPr>
            <a:spLocks noChangeShapeType="1"/>
          </p:cNvSpPr>
          <p:nvPr/>
        </p:nvSpPr>
        <p:spPr bwMode="auto">
          <a:xfrm rot="3606273">
            <a:off x="4241006" y="1132682"/>
            <a:ext cx="187325" cy="1347788"/>
          </a:xfrm>
          <a:prstGeom prst="line">
            <a:avLst/>
          </a:prstGeom>
          <a:noFill/>
          <a:ln w="2857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9351" name="Rectangle 103"/>
          <p:cNvSpPr>
            <a:spLocks noChangeArrowheads="1"/>
          </p:cNvSpPr>
          <p:nvPr/>
        </p:nvSpPr>
        <p:spPr bwMode="auto">
          <a:xfrm>
            <a:off x="976313" y="141288"/>
            <a:ext cx="7137400" cy="454025"/>
          </a:xfrm>
          <a:prstGeom prst="rect">
            <a:avLst/>
          </a:prstGeom>
          <a:noFill/>
          <a:ln w="12700">
            <a:noFill/>
            <a:miter lim="800000"/>
            <a:headEnd/>
            <a:tailEnd/>
          </a:ln>
          <a:effectLst/>
        </p:spPr>
        <p:txBody>
          <a:bodyPr wrap="none" lIns="90487" tIns="44450" rIns="90487" bIns="44450">
            <a:spAutoFit/>
          </a:bodyPr>
          <a:lstStyle/>
          <a:p>
            <a:pPr algn="ctr" eaLnBrk="0" hangingPunct="0">
              <a:defRPr/>
            </a:pPr>
            <a:r>
              <a:rPr lang="en-AU" b="1">
                <a:solidFill>
                  <a:schemeClr val="tx2"/>
                </a:solidFill>
                <a:effectLst>
                  <a:outerShdw blurRad="38100" dist="38100" dir="2700000" algn="tl">
                    <a:srgbClr val="000000"/>
                  </a:outerShdw>
                </a:effectLst>
              </a:rPr>
              <a:t>HDL PROTECTS AGAINST ATHEROSCLEROSIS</a:t>
            </a: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1036"/>
          <p:cNvSpPr>
            <a:spLocks noChangeArrowheads="1"/>
          </p:cNvSpPr>
          <p:nvPr/>
        </p:nvSpPr>
        <p:spPr bwMode="auto">
          <a:xfrm>
            <a:off x="7924800" y="6324600"/>
            <a:ext cx="838200" cy="381000"/>
          </a:xfrm>
          <a:prstGeom prst="rightArrow">
            <a:avLst>
              <a:gd name="adj1" fmla="val 50000"/>
              <a:gd name="adj2" fmla="val 55000"/>
            </a:avLst>
          </a:prstGeom>
          <a:solidFill>
            <a:srgbClr val="33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39" name="WordArt 1037"/>
          <p:cNvSpPr>
            <a:spLocks noChangeArrowheads="1" noChangeShapeType="1" noTextEdit="1"/>
          </p:cNvSpPr>
          <p:nvPr/>
        </p:nvSpPr>
        <p:spPr bwMode="auto">
          <a:xfrm>
            <a:off x="3429000" y="304800"/>
            <a:ext cx="28956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Pathogenesis</a:t>
            </a:r>
          </a:p>
        </p:txBody>
      </p:sp>
      <p:grpSp>
        <p:nvGrpSpPr>
          <p:cNvPr id="39940" name="Group 1045"/>
          <p:cNvGrpSpPr>
            <a:grpSpLocks/>
          </p:cNvGrpSpPr>
          <p:nvPr/>
        </p:nvGrpSpPr>
        <p:grpSpPr bwMode="auto">
          <a:xfrm>
            <a:off x="4953000" y="3548063"/>
            <a:ext cx="1371600" cy="1295400"/>
            <a:chOff x="598" y="676"/>
            <a:chExt cx="1720" cy="1636"/>
          </a:xfrm>
        </p:grpSpPr>
        <p:grpSp>
          <p:nvGrpSpPr>
            <p:cNvPr id="40002" name="Group 1046"/>
            <p:cNvGrpSpPr>
              <a:grpSpLocks/>
            </p:cNvGrpSpPr>
            <p:nvPr/>
          </p:nvGrpSpPr>
          <p:grpSpPr bwMode="auto">
            <a:xfrm>
              <a:off x="598" y="676"/>
              <a:ext cx="1720" cy="1636"/>
              <a:chOff x="598" y="676"/>
              <a:chExt cx="1720" cy="1636"/>
            </a:xfrm>
          </p:grpSpPr>
          <p:sp>
            <p:nvSpPr>
              <p:cNvPr id="40025" name="Oval 1047"/>
              <p:cNvSpPr>
                <a:spLocks noChangeArrowheads="1"/>
              </p:cNvSpPr>
              <p:nvPr/>
            </p:nvSpPr>
            <p:spPr bwMode="auto">
              <a:xfrm>
                <a:off x="598" y="676"/>
                <a:ext cx="1720" cy="1636"/>
              </a:xfrm>
              <a:prstGeom prst="ellipse">
                <a:avLst/>
              </a:prstGeom>
              <a:solidFill>
                <a:srgbClr val="FF5008"/>
              </a:solidFill>
              <a:ln w="12700">
                <a:solidFill>
                  <a:srgbClr val="FF5008"/>
                </a:solidFill>
                <a:round/>
                <a:headEnd/>
                <a:tailEnd/>
              </a:ln>
            </p:spPr>
            <p:txBody>
              <a:bodyPr wrap="none" anchor="ctr"/>
              <a:lstStyle/>
              <a:p>
                <a:endParaRPr lang="en-US"/>
              </a:p>
            </p:txBody>
          </p:sp>
          <p:sp>
            <p:nvSpPr>
              <p:cNvPr id="40026" name="Oval 1048"/>
              <p:cNvSpPr>
                <a:spLocks noChangeArrowheads="1"/>
              </p:cNvSpPr>
              <p:nvPr/>
            </p:nvSpPr>
            <p:spPr bwMode="auto">
              <a:xfrm>
                <a:off x="760" y="824"/>
                <a:ext cx="1396" cy="1327"/>
              </a:xfrm>
              <a:prstGeom prst="ellipse">
                <a:avLst/>
              </a:prstGeom>
              <a:solidFill>
                <a:srgbClr val="FAFD00"/>
              </a:solidFill>
              <a:ln w="12700">
                <a:solidFill>
                  <a:srgbClr val="FF5008"/>
                </a:solidFill>
                <a:round/>
                <a:headEnd/>
                <a:tailEnd/>
              </a:ln>
            </p:spPr>
            <p:txBody>
              <a:bodyPr wrap="none" anchor="ctr"/>
              <a:lstStyle/>
              <a:p>
                <a:endParaRPr lang="en-US"/>
              </a:p>
            </p:txBody>
          </p:sp>
        </p:grpSp>
        <p:sp>
          <p:nvSpPr>
            <p:cNvPr id="45081" name="Freeform 1049"/>
            <p:cNvSpPr>
              <a:spLocks/>
            </p:cNvSpPr>
            <p:nvPr/>
          </p:nvSpPr>
          <p:spPr bwMode="auto">
            <a:xfrm>
              <a:off x="837" y="891"/>
              <a:ext cx="784" cy="1119"/>
            </a:xfrm>
            <a:custGeom>
              <a:avLst/>
              <a:gdLst/>
              <a:ahLst/>
              <a:cxnLst>
                <a:cxn ang="0">
                  <a:pos x="674" y="618"/>
                </a:cxn>
                <a:cxn ang="0">
                  <a:pos x="735" y="465"/>
                </a:cxn>
                <a:cxn ang="0">
                  <a:pos x="777" y="312"/>
                </a:cxn>
                <a:cxn ang="0">
                  <a:pos x="783" y="241"/>
                </a:cxn>
                <a:cxn ang="0">
                  <a:pos x="745" y="106"/>
                </a:cxn>
                <a:cxn ang="0">
                  <a:pos x="631" y="5"/>
                </a:cxn>
                <a:cxn ang="0">
                  <a:pos x="478" y="0"/>
                </a:cxn>
                <a:cxn ang="0">
                  <a:pos x="353" y="35"/>
                </a:cxn>
                <a:cxn ang="0">
                  <a:pos x="261" y="76"/>
                </a:cxn>
                <a:cxn ang="0">
                  <a:pos x="163" y="158"/>
                </a:cxn>
                <a:cxn ang="0">
                  <a:pos x="82" y="259"/>
                </a:cxn>
                <a:cxn ang="0">
                  <a:pos x="44" y="347"/>
                </a:cxn>
                <a:cxn ang="0">
                  <a:pos x="11" y="483"/>
                </a:cxn>
                <a:cxn ang="0">
                  <a:pos x="0" y="594"/>
                </a:cxn>
                <a:cxn ang="0">
                  <a:pos x="6" y="689"/>
                </a:cxn>
                <a:cxn ang="0">
                  <a:pos x="44" y="835"/>
                </a:cxn>
                <a:cxn ang="0">
                  <a:pos x="82" y="936"/>
                </a:cxn>
                <a:cxn ang="0">
                  <a:pos x="147" y="1012"/>
                </a:cxn>
                <a:cxn ang="0">
                  <a:pos x="245" y="1077"/>
                </a:cxn>
                <a:cxn ang="0">
                  <a:pos x="376" y="1118"/>
                </a:cxn>
                <a:cxn ang="0">
                  <a:pos x="549" y="1106"/>
                </a:cxn>
                <a:cxn ang="0">
                  <a:pos x="609" y="1083"/>
                </a:cxn>
                <a:cxn ang="0">
                  <a:pos x="669" y="1024"/>
                </a:cxn>
                <a:cxn ang="0">
                  <a:pos x="685" y="936"/>
                </a:cxn>
                <a:cxn ang="0">
                  <a:pos x="680" y="788"/>
                </a:cxn>
                <a:cxn ang="0">
                  <a:pos x="674" y="618"/>
                </a:cxn>
              </a:cxnLst>
              <a:rect l="0" t="0" r="r" b="b"/>
              <a:pathLst>
                <a:path w="784" h="1119">
                  <a:moveTo>
                    <a:pt x="674" y="618"/>
                  </a:moveTo>
                  <a:lnTo>
                    <a:pt x="735" y="465"/>
                  </a:lnTo>
                  <a:lnTo>
                    <a:pt x="777" y="312"/>
                  </a:lnTo>
                  <a:lnTo>
                    <a:pt x="783" y="241"/>
                  </a:lnTo>
                  <a:lnTo>
                    <a:pt x="745" y="106"/>
                  </a:lnTo>
                  <a:lnTo>
                    <a:pt x="631" y="5"/>
                  </a:lnTo>
                  <a:lnTo>
                    <a:pt x="478" y="0"/>
                  </a:lnTo>
                  <a:lnTo>
                    <a:pt x="353" y="35"/>
                  </a:lnTo>
                  <a:lnTo>
                    <a:pt x="261" y="76"/>
                  </a:lnTo>
                  <a:lnTo>
                    <a:pt x="163" y="158"/>
                  </a:lnTo>
                  <a:lnTo>
                    <a:pt x="82" y="259"/>
                  </a:lnTo>
                  <a:lnTo>
                    <a:pt x="44" y="347"/>
                  </a:lnTo>
                  <a:lnTo>
                    <a:pt x="11" y="483"/>
                  </a:lnTo>
                  <a:lnTo>
                    <a:pt x="0" y="594"/>
                  </a:lnTo>
                  <a:lnTo>
                    <a:pt x="6" y="689"/>
                  </a:lnTo>
                  <a:lnTo>
                    <a:pt x="44" y="835"/>
                  </a:lnTo>
                  <a:lnTo>
                    <a:pt x="82" y="936"/>
                  </a:lnTo>
                  <a:lnTo>
                    <a:pt x="147" y="1012"/>
                  </a:lnTo>
                  <a:lnTo>
                    <a:pt x="245" y="1077"/>
                  </a:lnTo>
                  <a:lnTo>
                    <a:pt x="376" y="1118"/>
                  </a:lnTo>
                  <a:lnTo>
                    <a:pt x="549" y="1106"/>
                  </a:lnTo>
                  <a:lnTo>
                    <a:pt x="609" y="1083"/>
                  </a:lnTo>
                  <a:lnTo>
                    <a:pt x="669" y="1024"/>
                  </a:lnTo>
                  <a:lnTo>
                    <a:pt x="685" y="936"/>
                  </a:lnTo>
                  <a:lnTo>
                    <a:pt x="680" y="788"/>
                  </a:lnTo>
                  <a:lnTo>
                    <a:pt x="674" y="618"/>
                  </a:lnTo>
                </a:path>
              </a:pathLst>
            </a:custGeom>
            <a:solidFill>
              <a:srgbClr val="FFFFFF"/>
            </a:solidFill>
            <a:ln w="12700" cap="rnd" cmpd="sng">
              <a:solidFill>
                <a:schemeClr val="hlink"/>
              </a:solidFill>
              <a:prstDash val="solid"/>
              <a:round/>
              <a:headEnd type="none" w="med" len="med"/>
              <a:tailEnd type="none" w="med" len="med"/>
            </a:ln>
            <a:effectLst>
              <a:outerShdw dist="107763" dir="2700000" algn="ctr" rotWithShape="0">
                <a:srgbClr val="FF5008"/>
              </a:outerShdw>
            </a:effectLst>
          </p:spPr>
          <p:txBody>
            <a:bodyPr/>
            <a:lstStyle/>
            <a:p>
              <a:pPr>
                <a:defRPr/>
              </a:pPr>
              <a:endParaRPr lang="en-US"/>
            </a:p>
          </p:txBody>
        </p:sp>
        <p:sp>
          <p:nvSpPr>
            <p:cNvPr id="40004" name="Freeform 1050"/>
            <p:cNvSpPr>
              <a:spLocks/>
            </p:cNvSpPr>
            <p:nvPr/>
          </p:nvSpPr>
          <p:spPr bwMode="auto">
            <a:xfrm>
              <a:off x="1782" y="1340"/>
              <a:ext cx="163" cy="438"/>
            </a:xfrm>
            <a:custGeom>
              <a:avLst/>
              <a:gdLst>
                <a:gd name="T0" fmla="*/ 0 w 163"/>
                <a:gd name="T1" fmla="*/ 265 h 438"/>
                <a:gd name="T2" fmla="*/ 3 w 163"/>
                <a:gd name="T3" fmla="*/ 137 h 438"/>
                <a:gd name="T4" fmla="*/ 29 w 163"/>
                <a:gd name="T5" fmla="*/ 56 h 438"/>
                <a:gd name="T6" fmla="*/ 68 w 163"/>
                <a:gd name="T7" fmla="*/ 0 h 438"/>
                <a:gd name="T8" fmla="*/ 126 w 163"/>
                <a:gd name="T9" fmla="*/ 30 h 438"/>
                <a:gd name="T10" fmla="*/ 155 w 163"/>
                <a:gd name="T11" fmla="*/ 96 h 438"/>
                <a:gd name="T12" fmla="*/ 162 w 163"/>
                <a:gd name="T13" fmla="*/ 168 h 438"/>
                <a:gd name="T14" fmla="*/ 152 w 163"/>
                <a:gd name="T15" fmla="*/ 259 h 438"/>
                <a:gd name="T16" fmla="*/ 129 w 163"/>
                <a:gd name="T17" fmla="*/ 350 h 438"/>
                <a:gd name="T18" fmla="*/ 107 w 163"/>
                <a:gd name="T19" fmla="*/ 391 h 438"/>
                <a:gd name="T20" fmla="*/ 68 w 163"/>
                <a:gd name="T21" fmla="*/ 432 h 438"/>
                <a:gd name="T22" fmla="*/ 26 w 163"/>
                <a:gd name="T23" fmla="*/ 437 h 438"/>
                <a:gd name="T24" fmla="*/ 3 w 163"/>
                <a:gd name="T25" fmla="*/ 320 h 438"/>
                <a:gd name="T26" fmla="*/ 0 w 163"/>
                <a:gd name="T27" fmla="*/ 265 h 4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438"/>
                <a:gd name="T44" fmla="*/ 163 w 163"/>
                <a:gd name="T45" fmla="*/ 438 h 4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438">
                  <a:moveTo>
                    <a:pt x="0" y="265"/>
                  </a:moveTo>
                  <a:lnTo>
                    <a:pt x="3" y="137"/>
                  </a:lnTo>
                  <a:lnTo>
                    <a:pt x="29" y="56"/>
                  </a:lnTo>
                  <a:lnTo>
                    <a:pt x="68" y="0"/>
                  </a:lnTo>
                  <a:lnTo>
                    <a:pt x="126" y="30"/>
                  </a:lnTo>
                  <a:lnTo>
                    <a:pt x="155" y="96"/>
                  </a:lnTo>
                  <a:lnTo>
                    <a:pt x="162" y="168"/>
                  </a:lnTo>
                  <a:lnTo>
                    <a:pt x="152" y="259"/>
                  </a:lnTo>
                  <a:lnTo>
                    <a:pt x="129" y="350"/>
                  </a:lnTo>
                  <a:lnTo>
                    <a:pt x="107" y="391"/>
                  </a:lnTo>
                  <a:lnTo>
                    <a:pt x="68" y="432"/>
                  </a:lnTo>
                  <a:lnTo>
                    <a:pt x="26" y="437"/>
                  </a:lnTo>
                  <a:lnTo>
                    <a:pt x="3" y="320"/>
                  </a:lnTo>
                  <a:lnTo>
                    <a:pt x="0" y="265"/>
                  </a:lnTo>
                </a:path>
              </a:pathLst>
            </a:custGeom>
            <a:solidFill>
              <a:srgbClr val="FE9B03"/>
            </a:solidFill>
            <a:ln w="12700" cap="rnd">
              <a:solidFill>
                <a:schemeClr val="hlink"/>
              </a:solidFill>
              <a:round/>
              <a:headEnd/>
              <a:tailEnd/>
            </a:ln>
          </p:spPr>
          <p:txBody>
            <a:bodyPr/>
            <a:lstStyle/>
            <a:p>
              <a:endParaRPr lang="en-US"/>
            </a:p>
          </p:txBody>
        </p:sp>
        <p:grpSp>
          <p:nvGrpSpPr>
            <p:cNvPr id="40005" name="Group 1051"/>
            <p:cNvGrpSpPr>
              <a:grpSpLocks/>
            </p:cNvGrpSpPr>
            <p:nvPr/>
          </p:nvGrpSpPr>
          <p:grpSpPr bwMode="auto">
            <a:xfrm>
              <a:off x="1712" y="1103"/>
              <a:ext cx="49" cy="203"/>
              <a:chOff x="1712" y="1103"/>
              <a:chExt cx="49" cy="203"/>
            </a:xfrm>
          </p:grpSpPr>
          <p:sp>
            <p:nvSpPr>
              <p:cNvPr id="40023" name="Oval 1052"/>
              <p:cNvSpPr>
                <a:spLocks noChangeArrowheads="1"/>
              </p:cNvSpPr>
              <p:nvPr/>
            </p:nvSpPr>
            <p:spPr bwMode="auto">
              <a:xfrm rot="1140000">
                <a:off x="1712" y="1103"/>
                <a:ext cx="49" cy="203"/>
              </a:xfrm>
              <a:prstGeom prst="ellipse">
                <a:avLst/>
              </a:prstGeom>
              <a:gradFill rotWithShape="0">
                <a:gsLst>
                  <a:gs pos="0">
                    <a:srgbClr val="D6A927"/>
                  </a:gs>
                  <a:gs pos="50000">
                    <a:srgbClr val="EFDDA9"/>
                  </a:gs>
                  <a:gs pos="100000">
                    <a:srgbClr val="D6A927"/>
                  </a:gs>
                </a:gsLst>
                <a:lin ang="5400000" scaled="1"/>
              </a:gradFill>
              <a:ln w="12700">
                <a:solidFill>
                  <a:schemeClr val="hlink"/>
                </a:solidFill>
                <a:round/>
                <a:headEnd/>
                <a:tailEnd/>
              </a:ln>
            </p:spPr>
            <p:txBody>
              <a:bodyPr wrap="none" anchor="ctr"/>
              <a:lstStyle/>
              <a:p>
                <a:endParaRPr lang="en-US"/>
              </a:p>
            </p:txBody>
          </p:sp>
          <p:sp>
            <p:nvSpPr>
              <p:cNvPr id="40024" name="Oval 1053"/>
              <p:cNvSpPr>
                <a:spLocks noChangeArrowheads="1"/>
              </p:cNvSpPr>
              <p:nvPr/>
            </p:nvSpPr>
            <p:spPr bwMode="auto">
              <a:xfrm rot="1380000">
                <a:off x="1729" y="1196"/>
                <a:ext cx="10" cy="46"/>
              </a:xfrm>
              <a:prstGeom prst="ellipse">
                <a:avLst/>
              </a:prstGeom>
              <a:solidFill>
                <a:schemeClr val="hlink"/>
              </a:solidFill>
              <a:ln w="12700">
                <a:solidFill>
                  <a:schemeClr val="hlink"/>
                </a:solidFill>
                <a:round/>
                <a:headEnd/>
                <a:tailEnd/>
              </a:ln>
            </p:spPr>
            <p:txBody>
              <a:bodyPr wrap="none" anchor="ctr"/>
              <a:lstStyle/>
              <a:p>
                <a:endParaRPr lang="en-US"/>
              </a:p>
            </p:txBody>
          </p:sp>
        </p:grpSp>
        <p:grpSp>
          <p:nvGrpSpPr>
            <p:cNvPr id="40006" name="Group 1054"/>
            <p:cNvGrpSpPr>
              <a:grpSpLocks/>
            </p:cNvGrpSpPr>
            <p:nvPr/>
          </p:nvGrpSpPr>
          <p:grpSpPr bwMode="auto">
            <a:xfrm>
              <a:off x="1928" y="1087"/>
              <a:ext cx="57" cy="206"/>
              <a:chOff x="1928" y="1087"/>
              <a:chExt cx="57" cy="206"/>
            </a:xfrm>
          </p:grpSpPr>
          <p:sp>
            <p:nvSpPr>
              <p:cNvPr id="40021" name="Oval 1055"/>
              <p:cNvSpPr>
                <a:spLocks noChangeArrowheads="1"/>
              </p:cNvSpPr>
              <p:nvPr/>
            </p:nvSpPr>
            <p:spPr bwMode="auto">
              <a:xfrm rot="-1140000">
                <a:off x="1928" y="1087"/>
                <a:ext cx="57" cy="206"/>
              </a:xfrm>
              <a:prstGeom prst="ellipse">
                <a:avLst/>
              </a:prstGeom>
              <a:gradFill rotWithShape="0">
                <a:gsLst>
                  <a:gs pos="0">
                    <a:srgbClr val="D6A927"/>
                  </a:gs>
                  <a:gs pos="50000">
                    <a:srgbClr val="EFDDA9"/>
                  </a:gs>
                  <a:gs pos="100000">
                    <a:srgbClr val="D6A927"/>
                  </a:gs>
                </a:gsLst>
                <a:lin ang="5400000" scaled="1"/>
              </a:gradFill>
              <a:ln w="12700">
                <a:solidFill>
                  <a:schemeClr val="hlink"/>
                </a:solidFill>
                <a:round/>
                <a:headEnd/>
                <a:tailEnd/>
              </a:ln>
            </p:spPr>
            <p:txBody>
              <a:bodyPr wrap="none" anchor="ctr"/>
              <a:lstStyle/>
              <a:p>
                <a:endParaRPr lang="en-US"/>
              </a:p>
            </p:txBody>
          </p:sp>
          <p:sp>
            <p:nvSpPr>
              <p:cNvPr id="40022" name="Oval 1056"/>
              <p:cNvSpPr>
                <a:spLocks noChangeArrowheads="1"/>
              </p:cNvSpPr>
              <p:nvPr/>
            </p:nvSpPr>
            <p:spPr bwMode="auto">
              <a:xfrm rot="-1380000">
                <a:off x="1953" y="1181"/>
                <a:ext cx="12" cy="47"/>
              </a:xfrm>
              <a:prstGeom prst="ellipse">
                <a:avLst/>
              </a:prstGeom>
              <a:solidFill>
                <a:schemeClr val="hlink"/>
              </a:solidFill>
              <a:ln w="12700">
                <a:solidFill>
                  <a:schemeClr val="hlink"/>
                </a:solidFill>
                <a:round/>
                <a:headEnd/>
                <a:tailEnd/>
              </a:ln>
            </p:spPr>
            <p:txBody>
              <a:bodyPr wrap="none" anchor="ctr"/>
              <a:lstStyle/>
              <a:p>
                <a:endParaRPr lang="en-US"/>
              </a:p>
            </p:txBody>
          </p:sp>
        </p:grpSp>
        <p:sp>
          <p:nvSpPr>
            <p:cNvPr id="40007" name="Oval 1057"/>
            <p:cNvSpPr>
              <a:spLocks noChangeArrowheads="1"/>
            </p:cNvSpPr>
            <p:nvPr/>
          </p:nvSpPr>
          <p:spPr bwMode="auto">
            <a:xfrm>
              <a:off x="1833" y="1228"/>
              <a:ext cx="36" cy="69"/>
            </a:xfrm>
            <a:prstGeom prst="ellipse">
              <a:avLst/>
            </a:prstGeom>
            <a:solidFill>
              <a:schemeClr val="accent1"/>
            </a:solidFill>
            <a:ln w="12700">
              <a:solidFill>
                <a:schemeClr val="hlink"/>
              </a:solidFill>
              <a:round/>
              <a:headEnd/>
              <a:tailEnd/>
            </a:ln>
          </p:spPr>
          <p:txBody>
            <a:bodyPr wrap="none" anchor="ctr"/>
            <a:lstStyle/>
            <a:p>
              <a:endParaRPr lang="en-US"/>
            </a:p>
          </p:txBody>
        </p:sp>
        <p:grpSp>
          <p:nvGrpSpPr>
            <p:cNvPr id="40008" name="Group 1058"/>
            <p:cNvGrpSpPr>
              <a:grpSpLocks/>
            </p:cNvGrpSpPr>
            <p:nvPr/>
          </p:nvGrpSpPr>
          <p:grpSpPr bwMode="auto">
            <a:xfrm>
              <a:off x="1658" y="1668"/>
              <a:ext cx="49" cy="188"/>
              <a:chOff x="1658" y="1668"/>
              <a:chExt cx="49" cy="188"/>
            </a:xfrm>
          </p:grpSpPr>
          <p:sp>
            <p:nvSpPr>
              <p:cNvPr id="40019" name="Oval 1059"/>
              <p:cNvSpPr>
                <a:spLocks noChangeArrowheads="1"/>
              </p:cNvSpPr>
              <p:nvPr/>
            </p:nvSpPr>
            <p:spPr bwMode="auto">
              <a:xfrm rot="1140000">
                <a:off x="1658" y="1668"/>
                <a:ext cx="49" cy="188"/>
              </a:xfrm>
              <a:prstGeom prst="ellipse">
                <a:avLst/>
              </a:prstGeom>
              <a:gradFill rotWithShape="0">
                <a:gsLst>
                  <a:gs pos="0">
                    <a:srgbClr val="D6A927"/>
                  </a:gs>
                  <a:gs pos="50000">
                    <a:srgbClr val="EFDDA9"/>
                  </a:gs>
                  <a:gs pos="100000">
                    <a:srgbClr val="D6A927"/>
                  </a:gs>
                </a:gsLst>
                <a:lin ang="5400000" scaled="1"/>
              </a:gradFill>
              <a:ln w="12700">
                <a:solidFill>
                  <a:schemeClr val="hlink"/>
                </a:solidFill>
                <a:round/>
                <a:headEnd/>
                <a:tailEnd/>
              </a:ln>
            </p:spPr>
            <p:txBody>
              <a:bodyPr wrap="none" anchor="ctr"/>
              <a:lstStyle/>
              <a:p>
                <a:endParaRPr lang="en-US"/>
              </a:p>
            </p:txBody>
          </p:sp>
          <p:sp>
            <p:nvSpPr>
              <p:cNvPr id="40020" name="Oval 1060"/>
              <p:cNvSpPr>
                <a:spLocks noChangeArrowheads="1"/>
              </p:cNvSpPr>
              <p:nvPr/>
            </p:nvSpPr>
            <p:spPr bwMode="auto">
              <a:xfrm rot="1380000">
                <a:off x="1675" y="1755"/>
                <a:ext cx="10" cy="41"/>
              </a:xfrm>
              <a:prstGeom prst="ellipse">
                <a:avLst/>
              </a:prstGeom>
              <a:solidFill>
                <a:schemeClr val="hlink"/>
              </a:solidFill>
              <a:ln w="12700">
                <a:solidFill>
                  <a:schemeClr val="hlink"/>
                </a:solidFill>
                <a:round/>
                <a:headEnd/>
                <a:tailEnd/>
              </a:ln>
            </p:spPr>
            <p:txBody>
              <a:bodyPr wrap="none" anchor="ctr"/>
              <a:lstStyle/>
              <a:p>
                <a:endParaRPr lang="en-US"/>
              </a:p>
            </p:txBody>
          </p:sp>
        </p:grpSp>
        <p:sp>
          <p:nvSpPr>
            <p:cNvPr id="40009" name="Oval 1061"/>
            <p:cNvSpPr>
              <a:spLocks noChangeArrowheads="1"/>
            </p:cNvSpPr>
            <p:nvPr/>
          </p:nvSpPr>
          <p:spPr bwMode="auto">
            <a:xfrm rot="1260000">
              <a:off x="1757" y="1807"/>
              <a:ext cx="55" cy="95"/>
            </a:xfrm>
            <a:prstGeom prst="ellipse">
              <a:avLst/>
            </a:prstGeom>
            <a:solidFill>
              <a:schemeClr val="accent1"/>
            </a:solidFill>
            <a:ln w="12700">
              <a:solidFill>
                <a:schemeClr val="hlink"/>
              </a:solidFill>
              <a:round/>
              <a:headEnd/>
              <a:tailEnd/>
            </a:ln>
          </p:spPr>
          <p:txBody>
            <a:bodyPr wrap="none" anchor="ctr"/>
            <a:lstStyle/>
            <a:p>
              <a:endParaRPr lang="en-US"/>
            </a:p>
          </p:txBody>
        </p:sp>
        <p:grpSp>
          <p:nvGrpSpPr>
            <p:cNvPr id="40010" name="Group 1062"/>
            <p:cNvGrpSpPr>
              <a:grpSpLocks/>
            </p:cNvGrpSpPr>
            <p:nvPr/>
          </p:nvGrpSpPr>
          <p:grpSpPr bwMode="auto">
            <a:xfrm>
              <a:off x="1836" y="1764"/>
              <a:ext cx="183" cy="222"/>
              <a:chOff x="1836" y="1764"/>
              <a:chExt cx="183" cy="222"/>
            </a:xfrm>
          </p:grpSpPr>
          <p:sp>
            <p:nvSpPr>
              <p:cNvPr id="40017" name="Freeform 1063"/>
              <p:cNvSpPr>
                <a:spLocks/>
              </p:cNvSpPr>
              <p:nvPr/>
            </p:nvSpPr>
            <p:spPr bwMode="auto">
              <a:xfrm>
                <a:off x="1836" y="1764"/>
                <a:ext cx="183" cy="222"/>
              </a:xfrm>
              <a:custGeom>
                <a:avLst/>
                <a:gdLst>
                  <a:gd name="T0" fmla="*/ 37 w 183"/>
                  <a:gd name="T1" fmla="*/ 141 h 222"/>
                  <a:gd name="T2" fmla="*/ 80 w 183"/>
                  <a:gd name="T3" fmla="*/ 100 h 222"/>
                  <a:gd name="T4" fmla="*/ 120 w 183"/>
                  <a:gd name="T5" fmla="*/ 20 h 222"/>
                  <a:gd name="T6" fmla="*/ 149 w 183"/>
                  <a:gd name="T7" fmla="*/ 0 h 222"/>
                  <a:gd name="T8" fmla="*/ 174 w 183"/>
                  <a:gd name="T9" fmla="*/ 12 h 222"/>
                  <a:gd name="T10" fmla="*/ 182 w 183"/>
                  <a:gd name="T11" fmla="*/ 28 h 222"/>
                  <a:gd name="T12" fmla="*/ 176 w 183"/>
                  <a:gd name="T13" fmla="*/ 80 h 222"/>
                  <a:gd name="T14" fmla="*/ 128 w 183"/>
                  <a:gd name="T15" fmla="*/ 153 h 222"/>
                  <a:gd name="T16" fmla="*/ 110 w 183"/>
                  <a:gd name="T17" fmla="*/ 173 h 222"/>
                  <a:gd name="T18" fmla="*/ 83 w 183"/>
                  <a:gd name="T19" fmla="*/ 193 h 222"/>
                  <a:gd name="T20" fmla="*/ 43 w 183"/>
                  <a:gd name="T21" fmla="*/ 217 h 222"/>
                  <a:gd name="T22" fmla="*/ 27 w 183"/>
                  <a:gd name="T23" fmla="*/ 221 h 222"/>
                  <a:gd name="T24" fmla="*/ 6 w 183"/>
                  <a:gd name="T25" fmla="*/ 212 h 222"/>
                  <a:gd name="T26" fmla="*/ 0 w 183"/>
                  <a:gd name="T27" fmla="*/ 180 h 222"/>
                  <a:gd name="T28" fmla="*/ 37 w 183"/>
                  <a:gd name="T29" fmla="*/ 141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222"/>
                  <a:gd name="T47" fmla="*/ 183 w 183"/>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222">
                    <a:moveTo>
                      <a:pt x="37" y="141"/>
                    </a:moveTo>
                    <a:lnTo>
                      <a:pt x="80" y="100"/>
                    </a:lnTo>
                    <a:lnTo>
                      <a:pt x="120" y="20"/>
                    </a:lnTo>
                    <a:lnTo>
                      <a:pt x="149" y="0"/>
                    </a:lnTo>
                    <a:lnTo>
                      <a:pt x="174" y="12"/>
                    </a:lnTo>
                    <a:lnTo>
                      <a:pt x="182" y="28"/>
                    </a:lnTo>
                    <a:lnTo>
                      <a:pt x="176" y="80"/>
                    </a:lnTo>
                    <a:lnTo>
                      <a:pt x="128" y="153"/>
                    </a:lnTo>
                    <a:lnTo>
                      <a:pt x="110" y="173"/>
                    </a:lnTo>
                    <a:lnTo>
                      <a:pt x="83" y="193"/>
                    </a:lnTo>
                    <a:lnTo>
                      <a:pt x="43" y="217"/>
                    </a:lnTo>
                    <a:lnTo>
                      <a:pt x="27" y="221"/>
                    </a:lnTo>
                    <a:lnTo>
                      <a:pt x="6" y="212"/>
                    </a:lnTo>
                    <a:lnTo>
                      <a:pt x="0" y="180"/>
                    </a:lnTo>
                    <a:lnTo>
                      <a:pt x="37" y="141"/>
                    </a:lnTo>
                  </a:path>
                </a:pathLst>
              </a:custGeom>
              <a:gradFill rotWithShape="0">
                <a:gsLst>
                  <a:gs pos="0">
                    <a:srgbClr val="FF5008"/>
                  </a:gs>
                  <a:gs pos="50000">
                    <a:srgbClr val="FFFFFF"/>
                  </a:gs>
                  <a:gs pos="100000">
                    <a:srgbClr val="FF5008"/>
                  </a:gs>
                </a:gsLst>
                <a:lin ang="5400000" scaled="1"/>
              </a:gradFill>
              <a:ln w="12700" cap="rnd">
                <a:solidFill>
                  <a:schemeClr val="hlink"/>
                </a:solidFill>
                <a:round/>
                <a:headEnd/>
                <a:tailEnd/>
              </a:ln>
            </p:spPr>
            <p:txBody>
              <a:bodyPr/>
              <a:lstStyle/>
              <a:p>
                <a:endParaRPr lang="en-US"/>
              </a:p>
            </p:txBody>
          </p:sp>
          <p:sp>
            <p:nvSpPr>
              <p:cNvPr id="40018" name="Oval 1064"/>
              <p:cNvSpPr>
                <a:spLocks noChangeArrowheads="1"/>
              </p:cNvSpPr>
              <p:nvPr/>
            </p:nvSpPr>
            <p:spPr bwMode="auto">
              <a:xfrm rot="1380000">
                <a:off x="1931" y="1835"/>
                <a:ext cx="30" cy="87"/>
              </a:xfrm>
              <a:prstGeom prst="ellipse">
                <a:avLst/>
              </a:prstGeom>
              <a:solidFill>
                <a:schemeClr val="hlink"/>
              </a:solidFill>
              <a:ln w="12700">
                <a:solidFill>
                  <a:schemeClr val="hlink"/>
                </a:solidFill>
                <a:round/>
                <a:headEnd/>
                <a:tailEnd/>
              </a:ln>
            </p:spPr>
            <p:txBody>
              <a:bodyPr wrap="none" anchor="ctr"/>
              <a:lstStyle/>
              <a:p>
                <a:endParaRPr lang="en-US"/>
              </a:p>
            </p:txBody>
          </p:sp>
        </p:grpSp>
        <p:grpSp>
          <p:nvGrpSpPr>
            <p:cNvPr id="40011" name="Group 1065"/>
            <p:cNvGrpSpPr>
              <a:grpSpLocks/>
            </p:cNvGrpSpPr>
            <p:nvPr/>
          </p:nvGrpSpPr>
          <p:grpSpPr bwMode="auto">
            <a:xfrm>
              <a:off x="2036" y="1447"/>
              <a:ext cx="57" cy="206"/>
              <a:chOff x="2036" y="1447"/>
              <a:chExt cx="57" cy="206"/>
            </a:xfrm>
          </p:grpSpPr>
          <p:sp>
            <p:nvSpPr>
              <p:cNvPr id="40015" name="Oval 1066"/>
              <p:cNvSpPr>
                <a:spLocks noChangeArrowheads="1"/>
              </p:cNvSpPr>
              <p:nvPr/>
            </p:nvSpPr>
            <p:spPr bwMode="auto">
              <a:xfrm rot="300000">
                <a:off x="2036" y="1447"/>
                <a:ext cx="57" cy="206"/>
              </a:xfrm>
              <a:prstGeom prst="ellipse">
                <a:avLst/>
              </a:prstGeom>
              <a:gradFill rotWithShape="0">
                <a:gsLst>
                  <a:gs pos="0">
                    <a:srgbClr val="D6A927"/>
                  </a:gs>
                  <a:gs pos="50000">
                    <a:srgbClr val="EFDDA9"/>
                  </a:gs>
                  <a:gs pos="100000">
                    <a:srgbClr val="D6A927"/>
                  </a:gs>
                </a:gsLst>
                <a:lin ang="5400000" scaled="1"/>
              </a:gradFill>
              <a:ln w="12700">
                <a:solidFill>
                  <a:schemeClr val="hlink"/>
                </a:solidFill>
                <a:round/>
                <a:headEnd/>
                <a:tailEnd/>
              </a:ln>
            </p:spPr>
            <p:txBody>
              <a:bodyPr wrap="none" anchor="ctr"/>
              <a:lstStyle/>
              <a:p>
                <a:endParaRPr lang="en-US"/>
              </a:p>
            </p:txBody>
          </p:sp>
          <p:sp>
            <p:nvSpPr>
              <p:cNvPr id="40016" name="Oval 1067"/>
              <p:cNvSpPr>
                <a:spLocks noChangeArrowheads="1"/>
              </p:cNvSpPr>
              <p:nvPr/>
            </p:nvSpPr>
            <p:spPr bwMode="auto">
              <a:xfrm rot="60000">
                <a:off x="2058" y="1531"/>
                <a:ext cx="13" cy="47"/>
              </a:xfrm>
              <a:prstGeom prst="ellipse">
                <a:avLst/>
              </a:prstGeom>
              <a:solidFill>
                <a:schemeClr val="hlink"/>
              </a:solidFill>
              <a:ln w="12700">
                <a:solidFill>
                  <a:schemeClr val="hlink"/>
                </a:solidFill>
                <a:round/>
                <a:headEnd/>
                <a:tailEnd/>
              </a:ln>
            </p:spPr>
            <p:txBody>
              <a:bodyPr wrap="none" anchor="ctr"/>
              <a:lstStyle/>
              <a:p>
                <a:endParaRPr lang="en-US"/>
              </a:p>
            </p:txBody>
          </p:sp>
        </p:grpSp>
        <p:grpSp>
          <p:nvGrpSpPr>
            <p:cNvPr id="40012" name="Group 1068"/>
            <p:cNvGrpSpPr>
              <a:grpSpLocks/>
            </p:cNvGrpSpPr>
            <p:nvPr/>
          </p:nvGrpSpPr>
          <p:grpSpPr bwMode="auto">
            <a:xfrm>
              <a:off x="1542" y="1918"/>
              <a:ext cx="153" cy="165"/>
              <a:chOff x="1542" y="1918"/>
              <a:chExt cx="153" cy="165"/>
            </a:xfrm>
          </p:grpSpPr>
          <p:sp>
            <p:nvSpPr>
              <p:cNvPr id="40013" name="Freeform 1069"/>
              <p:cNvSpPr>
                <a:spLocks/>
              </p:cNvSpPr>
              <p:nvPr/>
            </p:nvSpPr>
            <p:spPr bwMode="auto">
              <a:xfrm>
                <a:off x="1542" y="1918"/>
                <a:ext cx="153" cy="165"/>
              </a:xfrm>
              <a:custGeom>
                <a:avLst/>
                <a:gdLst>
                  <a:gd name="T0" fmla="*/ 32 w 153"/>
                  <a:gd name="T1" fmla="*/ 104 h 165"/>
                  <a:gd name="T2" fmla="*/ 68 w 153"/>
                  <a:gd name="T3" fmla="*/ 75 h 165"/>
                  <a:gd name="T4" fmla="*/ 100 w 153"/>
                  <a:gd name="T5" fmla="*/ 15 h 165"/>
                  <a:gd name="T6" fmla="*/ 125 w 153"/>
                  <a:gd name="T7" fmla="*/ 0 h 165"/>
                  <a:gd name="T8" fmla="*/ 145 w 153"/>
                  <a:gd name="T9" fmla="*/ 9 h 165"/>
                  <a:gd name="T10" fmla="*/ 152 w 153"/>
                  <a:gd name="T11" fmla="*/ 20 h 165"/>
                  <a:gd name="T12" fmla="*/ 147 w 153"/>
                  <a:gd name="T13" fmla="*/ 60 h 165"/>
                  <a:gd name="T14" fmla="*/ 107 w 153"/>
                  <a:gd name="T15" fmla="*/ 114 h 165"/>
                  <a:gd name="T16" fmla="*/ 91 w 153"/>
                  <a:gd name="T17" fmla="*/ 129 h 165"/>
                  <a:gd name="T18" fmla="*/ 70 w 153"/>
                  <a:gd name="T19" fmla="*/ 144 h 165"/>
                  <a:gd name="T20" fmla="*/ 36 w 153"/>
                  <a:gd name="T21" fmla="*/ 161 h 165"/>
                  <a:gd name="T22" fmla="*/ 23 w 153"/>
                  <a:gd name="T23" fmla="*/ 164 h 165"/>
                  <a:gd name="T24" fmla="*/ 5 w 153"/>
                  <a:gd name="T25" fmla="*/ 158 h 165"/>
                  <a:gd name="T26" fmla="*/ 0 w 153"/>
                  <a:gd name="T27" fmla="*/ 134 h 165"/>
                  <a:gd name="T28" fmla="*/ 32 w 153"/>
                  <a:gd name="T29" fmla="*/ 104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3"/>
                  <a:gd name="T46" fmla="*/ 0 h 165"/>
                  <a:gd name="T47" fmla="*/ 153 w 153"/>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3" h="165">
                    <a:moveTo>
                      <a:pt x="32" y="104"/>
                    </a:moveTo>
                    <a:lnTo>
                      <a:pt x="68" y="75"/>
                    </a:lnTo>
                    <a:lnTo>
                      <a:pt x="100" y="15"/>
                    </a:lnTo>
                    <a:lnTo>
                      <a:pt x="125" y="0"/>
                    </a:lnTo>
                    <a:lnTo>
                      <a:pt x="145" y="9"/>
                    </a:lnTo>
                    <a:lnTo>
                      <a:pt x="152" y="20"/>
                    </a:lnTo>
                    <a:lnTo>
                      <a:pt x="147" y="60"/>
                    </a:lnTo>
                    <a:lnTo>
                      <a:pt x="107" y="114"/>
                    </a:lnTo>
                    <a:lnTo>
                      <a:pt x="91" y="129"/>
                    </a:lnTo>
                    <a:lnTo>
                      <a:pt x="70" y="144"/>
                    </a:lnTo>
                    <a:lnTo>
                      <a:pt x="36" y="161"/>
                    </a:lnTo>
                    <a:lnTo>
                      <a:pt x="23" y="164"/>
                    </a:lnTo>
                    <a:lnTo>
                      <a:pt x="5" y="158"/>
                    </a:lnTo>
                    <a:lnTo>
                      <a:pt x="0" y="134"/>
                    </a:lnTo>
                    <a:lnTo>
                      <a:pt x="32" y="104"/>
                    </a:lnTo>
                  </a:path>
                </a:pathLst>
              </a:custGeom>
              <a:gradFill rotWithShape="0">
                <a:gsLst>
                  <a:gs pos="0">
                    <a:srgbClr val="FF5008"/>
                  </a:gs>
                  <a:gs pos="50000">
                    <a:srgbClr val="FFFFFF"/>
                  </a:gs>
                  <a:gs pos="100000">
                    <a:srgbClr val="FF5008"/>
                  </a:gs>
                </a:gsLst>
                <a:lin ang="5400000" scaled="1"/>
              </a:gradFill>
              <a:ln w="12700" cap="rnd">
                <a:solidFill>
                  <a:schemeClr val="hlink"/>
                </a:solidFill>
                <a:round/>
                <a:headEnd/>
                <a:tailEnd/>
              </a:ln>
            </p:spPr>
            <p:txBody>
              <a:bodyPr/>
              <a:lstStyle/>
              <a:p>
                <a:endParaRPr lang="en-US"/>
              </a:p>
            </p:txBody>
          </p:sp>
          <p:sp>
            <p:nvSpPr>
              <p:cNvPr id="40014" name="Oval 1070"/>
              <p:cNvSpPr>
                <a:spLocks noChangeArrowheads="1"/>
              </p:cNvSpPr>
              <p:nvPr/>
            </p:nvSpPr>
            <p:spPr bwMode="auto">
              <a:xfrm rot="1380000">
                <a:off x="1623" y="1972"/>
                <a:ext cx="23" cy="62"/>
              </a:xfrm>
              <a:prstGeom prst="ellipse">
                <a:avLst/>
              </a:prstGeom>
              <a:solidFill>
                <a:schemeClr val="hlink"/>
              </a:solidFill>
              <a:ln w="12700">
                <a:solidFill>
                  <a:schemeClr val="hlink"/>
                </a:solidFill>
                <a:round/>
                <a:headEnd/>
                <a:tailEnd/>
              </a:ln>
            </p:spPr>
            <p:txBody>
              <a:bodyPr wrap="none" anchor="ctr"/>
              <a:lstStyle/>
              <a:p>
                <a:endParaRPr lang="en-US"/>
              </a:p>
            </p:txBody>
          </p:sp>
        </p:grpSp>
      </p:grpSp>
      <p:grpSp>
        <p:nvGrpSpPr>
          <p:cNvPr id="39941" name="Group 1071"/>
          <p:cNvGrpSpPr>
            <a:grpSpLocks/>
          </p:cNvGrpSpPr>
          <p:nvPr/>
        </p:nvGrpSpPr>
        <p:grpSpPr bwMode="auto">
          <a:xfrm>
            <a:off x="7239000" y="3505200"/>
            <a:ext cx="1447800" cy="1371600"/>
            <a:chOff x="3456" y="2400"/>
            <a:chExt cx="1296" cy="1248"/>
          </a:xfrm>
        </p:grpSpPr>
        <p:sp>
          <p:nvSpPr>
            <p:cNvPr id="39988" name="Oval 1072"/>
            <p:cNvSpPr>
              <a:spLocks noChangeArrowheads="1"/>
            </p:cNvSpPr>
            <p:nvPr/>
          </p:nvSpPr>
          <p:spPr bwMode="auto">
            <a:xfrm>
              <a:off x="3456" y="2400"/>
              <a:ext cx="1296" cy="1248"/>
            </a:xfrm>
            <a:prstGeom prst="ellipse">
              <a:avLst/>
            </a:prstGeom>
            <a:solidFill>
              <a:srgbClr val="FF0000"/>
            </a:solidFill>
            <a:ln w="12700">
              <a:solidFill>
                <a:srgbClr val="FF5008"/>
              </a:solidFill>
              <a:round/>
              <a:headEnd/>
              <a:tailEnd/>
            </a:ln>
          </p:spPr>
          <p:txBody>
            <a:bodyPr wrap="none" anchor="ctr"/>
            <a:lstStyle/>
            <a:p>
              <a:endParaRPr lang="en-US"/>
            </a:p>
          </p:txBody>
        </p:sp>
        <p:sp>
          <p:nvSpPr>
            <p:cNvPr id="39989" name="Oval 1073"/>
            <p:cNvSpPr>
              <a:spLocks noChangeArrowheads="1"/>
            </p:cNvSpPr>
            <p:nvPr/>
          </p:nvSpPr>
          <p:spPr bwMode="auto">
            <a:xfrm>
              <a:off x="3578" y="2512"/>
              <a:ext cx="1052" cy="1014"/>
            </a:xfrm>
            <a:prstGeom prst="ellipse">
              <a:avLst/>
            </a:prstGeom>
            <a:solidFill>
              <a:srgbClr val="FFFF00"/>
            </a:solidFill>
            <a:ln w="12700">
              <a:solidFill>
                <a:srgbClr val="FF5008"/>
              </a:solidFill>
              <a:round/>
              <a:headEnd/>
              <a:tailEnd/>
            </a:ln>
          </p:spPr>
          <p:txBody>
            <a:bodyPr wrap="none" anchor="ctr"/>
            <a:lstStyle/>
            <a:p>
              <a:endParaRPr lang="en-US"/>
            </a:p>
          </p:txBody>
        </p:sp>
        <p:grpSp>
          <p:nvGrpSpPr>
            <p:cNvPr id="39990" name="Group 1074"/>
            <p:cNvGrpSpPr>
              <a:grpSpLocks/>
            </p:cNvGrpSpPr>
            <p:nvPr/>
          </p:nvGrpSpPr>
          <p:grpSpPr bwMode="auto">
            <a:xfrm>
              <a:off x="3984" y="3019"/>
              <a:ext cx="568" cy="450"/>
              <a:chOff x="4701" y="3101"/>
              <a:chExt cx="754" cy="578"/>
            </a:xfrm>
          </p:grpSpPr>
          <p:sp>
            <p:nvSpPr>
              <p:cNvPr id="39996" name="Oval 1075"/>
              <p:cNvSpPr>
                <a:spLocks noChangeArrowheads="1"/>
              </p:cNvSpPr>
              <p:nvPr/>
            </p:nvSpPr>
            <p:spPr bwMode="auto">
              <a:xfrm rot="900000">
                <a:off x="5397" y="3101"/>
                <a:ext cx="58" cy="2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39997" name="Oval 1076"/>
              <p:cNvSpPr>
                <a:spLocks noChangeArrowheads="1"/>
              </p:cNvSpPr>
              <p:nvPr/>
            </p:nvSpPr>
            <p:spPr bwMode="auto">
              <a:xfrm rot="660000">
                <a:off x="5419" y="3183"/>
                <a:ext cx="12" cy="46"/>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39998" name="Freeform 1077"/>
              <p:cNvSpPr>
                <a:spLocks/>
              </p:cNvSpPr>
              <p:nvPr/>
            </p:nvSpPr>
            <p:spPr bwMode="auto">
              <a:xfrm>
                <a:off x="5077" y="3435"/>
                <a:ext cx="204" cy="172"/>
              </a:xfrm>
              <a:custGeom>
                <a:avLst/>
                <a:gdLst>
                  <a:gd name="T0" fmla="*/ 60 w 204"/>
                  <a:gd name="T1" fmla="*/ 97 h 172"/>
                  <a:gd name="T2" fmla="*/ 105 w 204"/>
                  <a:gd name="T3" fmla="*/ 73 h 172"/>
                  <a:gd name="T4" fmla="*/ 175 w 204"/>
                  <a:gd name="T5" fmla="*/ 9 h 172"/>
                  <a:gd name="T6" fmla="*/ 200 w 204"/>
                  <a:gd name="T7" fmla="*/ 0 h 172"/>
                  <a:gd name="T8" fmla="*/ 203 w 204"/>
                  <a:gd name="T9" fmla="*/ 21 h 172"/>
                  <a:gd name="T10" fmla="*/ 196 w 204"/>
                  <a:gd name="T11" fmla="*/ 39 h 172"/>
                  <a:gd name="T12" fmla="*/ 161 w 204"/>
                  <a:gd name="T13" fmla="*/ 88 h 172"/>
                  <a:gd name="T14" fmla="*/ 94 w 204"/>
                  <a:gd name="T15" fmla="*/ 140 h 172"/>
                  <a:gd name="T16" fmla="*/ 71 w 204"/>
                  <a:gd name="T17" fmla="*/ 152 h 172"/>
                  <a:gd name="T18" fmla="*/ 47 w 204"/>
                  <a:gd name="T19" fmla="*/ 164 h 172"/>
                  <a:gd name="T20" fmla="*/ 14 w 204"/>
                  <a:gd name="T21" fmla="*/ 171 h 172"/>
                  <a:gd name="T22" fmla="*/ 3 w 204"/>
                  <a:gd name="T23" fmla="*/ 170 h 172"/>
                  <a:gd name="T24" fmla="*/ 0 w 204"/>
                  <a:gd name="T25" fmla="*/ 153 h 172"/>
                  <a:gd name="T26" fmla="*/ 18 w 204"/>
                  <a:gd name="T27" fmla="*/ 122 h 172"/>
                  <a:gd name="T28" fmla="*/ 60 w 204"/>
                  <a:gd name="T29" fmla="*/ 97 h 1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
                  <a:gd name="T46" fmla="*/ 0 h 172"/>
                  <a:gd name="T47" fmla="*/ 204 w 204"/>
                  <a:gd name="T48" fmla="*/ 172 h 1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 h="172">
                    <a:moveTo>
                      <a:pt x="60" y="97"/>
                    </a:moveTo>
                    <a:lnTo>
                      <a:pt x="105" y="73"/>
                    </a:lnTo>
                    <a:lnTo>
                      <a:pt x="175" y="9"/>
                    </a:lnTo>
                    <a:lnTo>
                      <a:pt x="200" y="0"/>
                    </a:lnTo>
                    <a:lnTo>
                      <a:pt x="203" y="21"/>
                    </a:lnTo>
                    <a:lnTo>
                      <a:pt x="196" y="39"/>
                    </a:lnTo>
                    <a:lnTo>
                      <a:pt x="161" y="88"/>
                    </a:lnTo>
                    <a:lnTo>
                      <a:pt x="94" y="140"/>
                    </a:lnTo>
                    <a:lnTo>
                      <a:pt x="71" y="152"/>
                    </a:lnTo>
                    <a:lnTo>
                      <a:pt x="47" y="164"/>
                    </a:lnTo>
                    <a:lnTo>
                      <a:pt x="14" y="171"/>
                    </a:lnTo>
                    <a:lnTo>
                      <a:pt x="3" y="170"/>
                    </a:lnTo>
                    <a:lnTo>
                      <a:pt x="0" y="153"/>
                    </a:lnTo>
                    <a:lnTo>
                      <a:pt x="18" y="122"/>
                    </a:lnTo>
                    <a:lnTo>
                      <a:pt x="60" y="97"/>
                    </a:lnTo>
                  </a:path>
                </a:pathLst>
              </a:custGeom>
              <a:solidFill>
                <a:schemeClr val="hlink"/>
              </a:solidFill>
              <a:ln w="12700" cap="rnd">
                <a:solidFill>
                  <a:schemeClr val="hlink"/>
                </a:solidFill>
                <a:round/>
                <a:headEnd/>
                <a:tailEnd/>
              </a:ln>
            </p:spPr>
            <p:txBody>
              <a:bodyPr/>
              <a:lstStyle/>
              <a:p>
                <a:endParaRPr lang="en-US"/>
              </a:p>
            </p:txBody>
          </p:sp>
          <p:sp>
            <p:nvSpPr>
              <p:cNvPr id="39999" name="Oval 1078"/>
              <p:cNvSpPr>
                <a:spLocks noChangeArrowheads="1"/>
              </p:cNvSpPr>
              <p:nvPr/>
            </p:nvSpPr>
            <p:spPr bwMode="auto">
              <a:xfrm rot="3540000">
                <a:off x="5180" y="3479"/>
                <a:ext cx="14" cy="104"/>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40000" name="Freeform 1079"/>
              <p:cNvSpPr>
                <a:spLocks/>
              </p:cNvSpPr>
              <p:nvPr/>
            </p:nvSpPr>
            <p:spPr bwMode="auto">
              <a:xfrm>
                <a:off x="4701" y="3584"/>
                <a:ext cx="204" cy="95"/>
              </a:xfrm>
              <a:custGeom>
                <a:avLst/>
                <a:gdLst>
                  <a:gd name="T0" fmla="*/ 52 w 204"/>
                  <a:gd name="T1" fmla="*/ 41 h 95"/>
                  <a:gd name="T2" fmla="*/ 99 w 204"/>
                  <a:gd name="T3" fmla="*/ 36 h 95"/>
                  <a:gd name="T4" fmla="*/ 161 w 204"/>
                  <a:gd name="T5" fmla="*/ 0 h 95"/>
                  <a:gd name="T6" fmla="*/ 189 w 204"/>
                  <a:gd name="T7" fmla="*/ 2 h 95"/>
                  <a:gd name="T8" fmla="*/ 203 w 204"/>
                  <a:gd name="T9" fmla="*/ 18 h 95"/>
                  <a:gd name="T10" fmla="*/ 201 w 204"/>
                  <a:gd name="T11" fmla="*/ 32 h 95"/>
                  <a:gd name="T12" fmla="*/ 175 w 204"/>
                  <a:gd name="T13" fmla="*/ 62 h 95"/>
                  <a:gd name="T14" fmla="*/ 113 w 204"/>
                  <a:gd name="T15" fmla="*/ 87 h 95"/>
                  <a:gd name="T16" fmla="*/ 90 w 204"/>
                  <a:gd name="T17" fmla="*/ 92 h 95"/>
                  <a:gd name="T18" fmla="*/ 62 w 204"/>
                  <a:gd name="T19" fmla="*/ 94 h 95"/>
                  <a:gd name="T20" fmla="*/ 26 w 204"/>
                  <a:gd name="T21" fmla="*/ 92 h 95"/>
                  <a:gd name="T22" fmla="*/ 12 w 204"/>
                  <a:gd name="T23" fmla="*/ 88 h 95"/>
                  <a:gd name="T24" fmla="*/ 0 w 204"/>
                  <a:gd name="T25" fmla="*/ 73 h 95"/>
                  <a:gd name="T26" fmla="*/ 10 w 204"/>
                  <a:gd name="T27" fmla="*/ 52 h 95"/>
                  <a:gd name="T28" fmla="*/ 52 w 204"/>
                  <a:gd name="T29" fmla="*/ 41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
                  <a:gd name="T46" fmla="*/ 0 h 95"/>
                  <a:gd name="T47" fmla="*/ 204 w 204"/>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 h="95">
                    <a:moveTo>
                      <a:pt x="52" y="41"/>
                    </a:moveTo>
                    <a:lnTo>
                      <a:pt x="99" y="36"/>
                    </a:lnTo>
                    <a:lnTo>
                      <a:pt x="161" y="0"/>
                    </a:lnTo>
                    <a:lnTo>
                      <a:pt x="189" y="2"/>
                    </a:lnTo>
                    <a:lnTo>
                      <a:pt x="203" y="18"/>
                    </a:lnTo>
                    <a:lnTo>
                      <a:pt x="201" y="32"/>
                    </a:lnTo>
                    <a:lnTo>
                      <a:pt x="175" y="62"/>
                    </a:lnTo>
                    <a:lnTo>
                      <a:pt x="113" y="87"/>
                    </a:lnTo>
                    <a:lnTo>
                      <a:pt x="90" y="92"/>
                    </a:lnTo>
                    <a:lnTo>
                      <a:pt x="62" y="94"/>
                    </a:lnTo>
                    <a:lnTo>
                      <a:pt x="26" y="92"/>
                    </a:lnTo>
                    <a:lnTo>
                      <a:pt x="12" y="88"/>
                    </a:lnTo>
                    <a:lnTo>
                      <a:pt x="0" y="73"/>
                    </a:lnTo>
                    <a:lnTo>
                      <a:pt x="10" y="52"/>
                    </a:lnTo>
                    <a:lnTo>
                      <a:pt x="52" y="41"/>
                    </a:lnTo>
                  </a:path>
                </a:pathLst>
              </a:custGeom>
              <a:solidFill>
                <a:schemeClr val="hlink"/>
              </a:solidFill>
              <a:ln w="12700" cap="rnd">
                <a:solidFill>
                  <a:schemeClr val="hlink"/>
                </a:solidFill>
                <a:round/>
                <a:headEnd/>
                <a:tailEnd/>
              </a:ln>
            </p:spPr>
            <p:txBody>
              <a:bodyPr/>
              <a:lstStyle/>
              <a:p>
                <a:endParaRPr lang="en-US"/>
              </a:p>
            </p:txBody>
          </p:sp>
          <p:sp>
            <p:nvSpPr>
              <p:cNvPr id="40001" name="Oval 1080"/>
              <p:cNvSpPr>
                <a:spLocks noChangeArrowheads="1"/>
              </p:cNvSpPr>
              <p:nvPr/>
            </p:nvSpPr>
            <p:spPr bwMode="auto">
              <a:xfrm rot="3300000">
                <a:off x="4806" y="3610"/>
                <a:ext cx="23" cy="60"/>
              </a:xfrm>
              <a:prstGeom prst="ellipse">
                <a:avLst/>
              </a:prstGeom>
              <a:solidFill>
                <a:schemeClr val="hlink"/>
              </a:solidFill>
              <a:ln w="12700">
                <a:solidFill>
                  <a:schemeClr val="hlink"/>
                </a:solidFill>
                <a:round/>
                <a:headEnd/>
                <a:tailEnd/>
              </a:ln>
            </p:spPr>
            <p:txBody>
              <a:bodyPr wrap="none" anchor="ctr"/>
              <a:lstStyle/>
              <a:p>
                <a:endParaRPr lang="en-US"/>
              </a:p>
            </p:txBody>
          </p:sp>
        </p:grpSp>
        <p:sp>
          <p:nvSpPr>
            <p:cNvPr id="45113" name="Freeform 1081"/>
            <p:cNvSpPr>
              <a:spLocks/>
            </p:cNvSpPr>
            <p:nvPr/>
          </p:nvSpPr>
          <p:spPr bwMode="auto">
            <a:xfrm>
              <a:off x="3678" y="2565"/>
              <a:ext cx="590" cy="854"/>
            </a:xfrm>
            <a:custGeom>
              <a:avLst/>
              <a:gdLst/>
              <a:ahLst/>
              <a:cxnLst>
                <a:cxn ang="0">
                  <a:pos x="674" y="605"/>
                </a:cxn>
                <a:cxn ang="0">
                  <a:pos x="735" y="455"/>
                </a:cxn>
                <a:cxn ang="0">
                  <a:pos x="777" y="305"/>
                </a:cxn>
                <a:cxn ang="0">
                  <a:pos x="783" y="236"/>
                </a:cxn>
                <a:cxn ang="0">
                  <a:pos x="745" y="104"/>
                </a:cxn>
                <a:cxn ang="0">
                  <a:pos x="631" y="5"/>
                </a:cxn>
                <a:cxn ang="0">
                  <a:pos x="478" y="0"/>
                </a:cxn>
                <a:cxn ang="0">
                  <a:pos x="353" y="35"/>
                </a:cxn>
                <a:cxn ang="0">
                  <a:pos x="261" y="74"/>
                </a:cxn>
                <a:cxn ang="0">
                  <a:pos x="163" y="155"/>
                </a:cxn>
                <a:cxn ang="0">
                  <a:pos x="82" y="254"/>
                </a:cxn>
                <a:cxn ang="0">
                  <a:pos x="44" y="340"/>
                </a:cxn>
                <a:cxn ang="0">
                  <a:pos x="11" y="473"/>
                </a:cxn>
                <a:cxn ang="0">
                  <a:pos x="0" y="582"/>
                </a:cxn>
                <a:cxn ang="0">
                  <a:pos x="6" y="674"/>
                </a:cxn>
                <a:cxn ang="0">
                  <a:pos x="44" y="817"/>
                </a:cxn>
                <a:cxn ang="0">
                  <a:pos x="82" y="916"/>
                </a:cxn>
                <a:cxn ang="0">
                  <a:pos x="147" y="990"/>
                </a:cxn>
                <a:cxn ang="0">
                  <a:pos x="245" y="1054"/>
                </a:cxn>
                <a:cxn ang="0">
                  <a:pos x="376" y="1094"/>
                </a:cxn>
                <a:cxn ang="0">
                  <a:pos x="549" y="1082"/>
                </a:cxn>
                <a:cxn ang="0">
                  <a:pos x="609" y="1059"/>
                </a:cxn>
                <a:cxn ang="0">
                  <a:pos x="669" y="1002"/>
                </a:cxn>
                <a:cxn ang="0">
                  <a:pos x="685" y="916"/>
                </a:cxn>
                <a:cxn ang="0">
                  <a:pos x="680" y="771"/>
                </a:cxn>
                <a:cxn ang="0">
                  <a:pos x="674" y="605"/>
                </a:cxn>
              </a:cxnLst>
              <a:rect l="0" t="0" r="r" b="b"/>
              <a:pathLst>
                <a:path w="784" h="1095">
                  <a:moveTo>
                    <a:pt x="674" y="605"/>
                  </a:moveTo>
                  <a:lnTo>
                    <a:pt x="735" y="455"/>
                  </a:lnTo>
                  <a:lnTo>
                    <a:pt x="777" y="305"/>
                  </a:lnTo>
                  <a:lnTo>
                    <a:pt x="783" y="236"/>
                  </a:lnTo>
                  <a:lnTo>
                    <a:pt x="745" y="104"/>
                  </a:lnTo>
                  <a:lnTo>
                    <a:pt x="631" y="5"/>
                  </a:lnTo>
                  <a:lnTo>
                    <a:pt x="478" y="0"/>
                  </a:lnTo>
                  <a:lnTo>
                    <a:pt x="353" y="35"/>
                  </a:lnTo>
                  <a:lnTo>
                    <a:pt x="261" y="74"/>
                  </a:lnTo>
                  <a:lnTo>
                    <a:pt x="163" y="155"/>
                  </a:lnTo>
                  <a:lnTo>
                    <a:pt x="82" y="254"/>
                  </a:lnTo>
                  <a:lnTo>
                    <a:pt x="44" y="340"/>
                  </a:lnTo>
                  <a:lnTo>
                    <a:pt x="11" y="473"/>
                  </a:lnTo>
                  <a:lnTo>
                    <a:pt x="0" y="582"/>
                  </a:lnTo>
                  <a:lnTo>
                    <a:pt x="6" y="674"/>
                  </a:lnTo>
                  <a:lnTo>
                    <a:pt x="44" y="817"/>
                  </a:lnTo>
                  <a:lnTo>
                    <a:pt x="82" y="916"/>
                  </a:lnTo>
                  <a:lnTo>
                    <a:pt x="147" y="990"/>
                  </a:lnTo>
                  <a:lnTo>
                    <a:pt x="245" y="1054"/>
                  </a:lnTo>
                  <a:lnTo>
                    <a:pt x="376" y="1094"/>
                  </a:lnTo>
                  <a:lnTo>
                    <a:pt x="549" y="1082"/>
                  </a:lnTo>
                  <a:lnTo>
                    <a:pt x="609" y="1059"/>
                  </a:lnTo>
                  <a:lnTo>
                    <a:pt x="669" y="1002"/>
                  </a:lnTo>
                  <a:lnTo>
                    <a:pt x="685" y="916"/>
                  </a:lnTo>
                  <a:lnTo>
                    <a:pt x="680" y="771"/>
                  </a:lnTo>
                  <a:lnTo>
                    <a:pt x="674" y="605"/>
                  </a:lnTo>
                </a:path>
              </a:pathLst>
            </a:custGeom>
            <a:solidFill>
              <a:schemeClr val="bg1"/>
            </a:solidFill>
            <a:ln w="12700" cap="rnd" cmpd="sng">
              <a:solidFill>
                <a:schemeClr val="hlink"/>
              </a:solidFill>
              <a:prstDash val="solid"/>
              <a:round/>
              <a:headEnd type="none" w="med" len="med"/>
              <a:tailEnd type="none" w="med" len="med"/>
            </a:ln>
            <a:effectLst>
              <a:outerShdw dist="107763" dir="2700000" algn="ctr" rotWithShape="0">
                <a:srgbClr val="FF5008"/>
              </a:outerShdw>
            </a:effectLst>
          </p:spPr>
          <p:txBody>
            <a:bodyPr/>
            <a:lstStyle/>
            <a:p>
              <a:pPr>
                <a:defRPr/>
              </a:pPr>
              <a:endParaRPr lang="en-US"/>
            </a:p>
          </p:txBody>
        </p:sp>
        <p:sp>
          <p:nvSpPr>
            <p:cNvPr id="39992" name="Freeform 1082"/>
            <p:cNvSpPr>
              <a:spLocks/>
            </p:cNvSpPr>
            <p:nvPr/>
          </p:nvSpPr>
          <p:spPr bwMode="auto">
            <a:xfrm>
              <a:off x="3771" y="2961"/>
              <a:ext cx="631" cy="381"/>
            </a:xfrm>
            <a:custGeom>
              <a:avLst/>
              <a:gdLst>
                <a:gd name="T0" fmla="*/ 118 w 838"/>
                <a:gd name="T1" fmla="*/ 82 h 488"/>
                <a:gd name="T2" fmla="*/ 152 w 838"/>
                <a:gd name="T3" fmla="*/ 44 h 488"/>
                <a:gd name="T4" fmla="*/ 196 w 838"/>
                <a:gd name="T5" fmla="*/ 13 h 488"/>
                <a:gd name="T6" fmla="*/ 250 w 838"/>
                <a:gd name="T7" fmla="*/ 0 h 488"/>
                <a:gd name="T8" fmla="*/ 280 w 838"/>
                <a:gd name="T9" fmla="*/ 9 h 488"/>
                <a:gd name="T10" fmla="*/ 304 w 838"/>
                <a:gd name="T11" fmla="*/ 38 h 488"/>
                <a:gd name="T12" fmla="*/ 307 w 838"/>
                <a:gd name="T13" fmla="*/ 66 h 488"/>
                <a:gd name="T14" fmla="*/ 297 w 838"/>
                <a:gd name="T15" fmla="*/ 107 h 488"/>
                <a:gd name="T16" fmla="*/ 263 w 838"/>
                <a:gd name="T17" fmla="*/ 148 h 488"/>
                <a:gd name="T18" fmla="*/ 257 w 838"/>
                <a:gd name="T19" fmla="*/ 204 h 488"/>
                <a:gd name="T20" fmla="*/ 257 w 838"/>
                <a:gd name="T21" fmla="*/ 229 h 488"/>
                <a:gd name="T22" fmla="*/ 260 w 838"/>
                <a:gd name="T23" fmla="*/ 248 h 488"/>
                <a:gd name="T24" fmla="*/ 267 w 838"/>
                <a:gd name="T25" fmla="*/ 267 h 488"/>
                <a:gd name="T26" fmla="*/ 300 w 838"/>
                <a:gd name="T27" fmla="*/ 311 h 488"/>
                <a:gd name="T28" fmla="*/ 334 w 838"/>
                <a:gd name="T29" fmla="*/ 333 h 488"/>
                <a:gd name="T30" fmla="*/ 425 w 838"/>
                <a:gd name="T31" fmla="*/ 380 h 488"/>
                <a:gd name="T32" fmla="*/ 503 w 838"/>
                <a:gd name="T33" fmla="*/ 383 h 488"/>
                <a:gd name="T34" fmla="*/ 567 w 838"/>
                <a:gd name="T35" fmla="*/ 305 h 488"/>
                <a:gd name="T36" fmla="*/ 641 w 838"/>
                <a:gd name="T37" fmla="*/ 176 h 488"/>
                <a:gd name="T38" fmla="*/ 709 w 838"/>
                <a:gd name="T39" fmla="*/ 101 h 488"/>
                <a:gd name="T40" fmla="*/ 753 w 838"/>
                <a:gd name="T41" fmla="*/ 88 h 488"/>
                <a:gd name="T42" fmla="*/ 820 w 838"/>
                <a:gd name="T43" fmla="*/ 116 h 488"/>
                <a:gd name="T44" fmla="*/ 837 w 838"/>
                <a:gd name="T45" fmla="*/ 141 h 488"/>
                <a:gd name="T46" fmla="*/ 820 w 838"/>
                <a:gd name="T47" fmla="*/ 283 h 488"/>
                <a:gd name="T48" fmla="*/ 776 w 838"/>
                <a:gd name="T49" fmla="*/ 355 h 488"/>
                <a:gd name="T50" fmla="*/ 702 w 838"/>
                <a:gd name="T51" fmla="*/ 374 h 488"/>
                <a:gd name="T52" fmla="*/ 584 w 838"/>
                <a:gd name="T53" fmla="*/ 399 h 488"/>
                <a:gd name="T54" fmla="*/ 540 w 838"/>
                <a:gd name="T55" fmla="*/ 399 h 488"/>
                <a:gd name="T56" fmla="*/ 500 w 838"/>
                <a:gd name="T57" fmla="*/ 412 h 488"/>
                <a:gd name="T58" fmla="*/ 469 w 838"/>
                <a:gd name="T59" fmla="*/ 440 h 488"/>
                <a:gd name="T60" fmla="*/ 429 w 838"/>
                <a:gd name="T61" fmla="*/ 468 h 488"/>
                <a:gd name="T62" fmla="*/ 375 w 838"/>
                <a:gd name="T63" fmla="*/ 487 h 488"/>
                <a:gd name="T64" fmla="*/ 324 w 838"/>
                <a:gd name="T65" fmla="*/ 487 h 488"/>
                <a:gd name="T66" fmla="*/ 297 w 838"/>
                <a:gd name="T67" fmla="*/ 459 h 488"/>
                <a:gd name="T68" fmla="*/ 253 w 838"/>
                <a:gd name="T69" fmla="*/ 474 h 488"/>
                <a:gd name="T70" fmla="*/ 206 w 838"/>
                <a:gd name="T71" fmla="*/ 487 h 488"/>
                <a:gd name="T72" fmla="*/ 176 w 838"/>
                <a:gd name="T73" fmla="*/ 487 h 488"/>
                <a:gd name="T74" fmla="*/ 152 w 838"/>
                <a:gd name="T75" fmla="*/ 459 h 488"/>
                <a:gd name="T76" fmla="*/ 128 w 838"/>
                <a:gd name="T77" fmla="*/ 415 h 488"/>
                <a:gd name="T78" fmla="*/ 108 w 838"/>
                <a:gd name="T79" fmla="*/ 349 h 488"/>
                <a:gd name="T80" fmla="*/ 111 w 838"/>
                <a:gd name="T81" fmla="*/ 289 h 488"/>
                <a:gd name="T82" fmla="*/ 78 w 838"/>
                <a:gd name="T83" fmla="*/ 233 h 488"/>
                <a:gd name="T84" fmla="*/ 34 w 838"/>
                <a:gd name="T85" fmla="*/ 182 h 488"/>
                <a:gd name="T86" fmla="*/ 10 w 838"/>
                <a:gd name="T87" fmla="*/ 148 h 488"/>
                <a:gd name="T88" fmla="*/ 0 w 838"/>
                <a:gd name="T89" fmla="*/ 113 h 488"/>
                <a:gd name="T90" fmla="*/ 7 w 838"/>
                <a:gd name="T91" fmla="*/ 66 h 488"/>
                <a:gd name="T92" fmla="*/ 20 w 838"/>
                <a:gd name="T93" fmla="*/ 50 h 488"/>
                <a:gd name="T94" fmla="*/ 64 w 838"/>
                <a:gd name="T95" fmla="*/ 57 h 488"/>
                <a:gd name="T96" fmla="*/ 118 w 838"/>
                <a:gd name="T97" fmla="*/ 82 h 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8"/>
                <a:gd name="T148" fmla="*/ 0 h 488"/>
                <a:gd name="T149" fmla="*/ 838 w 838"/>
                <a:gd name="T150" fmla="*/ 488 h 4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8" h="488">
                  <a:moveTo>
                    <a:pt x="118" y="82"/>
                  </a:moveTo>
                  <a:lnTo>
                    <a:pt x="152" y="44"/>
                  </a:lnTo>
                  <a:lnTo>
                    <a:pt x="196" y="13"/>
                  </a:lnTo>
                  <a:lnTo>
                    <a:pt x="250" y="0"/>
                  </a:lnTo>
                  <a:lnTo>
                    <a:pt x="280" y="9"/>
                  </a:lnTo>
                  <a:lnTo>
                    <a:pt x="304" y="38"/>
                  </a:lnTo>
                  <a:lnTo>
                    <a:pt x="307" y="66"/>
                  </a:lnTo>
                  <a:lnTo>
                    <a:pt x="297" y="107"/>
                  </a:lnTo>
                  <a:lnTo>
                    <a:pt x="263" y="148"/>
                  </a:lnTo>
                  <a:lnTo>
                    <a:pt x="257" y="204"/>
                  </a:lnTo>
                  <a:lnTo>
                    <a:pt x="257" y="229"/>
                  </a:lnTo>
                  <a:lnTo>
                    <a:pt x="260" y="248"/>
                  </a:lnTo>
                  <a:lnTo>
                    <a:pt x="267" y="267"/>
                  </a:lnTo>
                  <a:lnTo>
                    <a:pt x="300" y="311"/>
                  </a:lnTo>
                  <a:lnTo>
                    <a:pt x="334" y="333"/>
                  </a:lnTo>
                  <a:lnTo>
                    <a:pt x="425" y="380"/>
                  </a:lnTo>
                  <a:lnTo>
                    <a:pt x="503" y="383"/>
                  </a:lnTo>
                  <a:lnTo>
                    <a:pt x="567" y="305"/>
                  </a:lnTo>
                  <a:lnTo>
                    <a:pt x="641" y="176"/>
                  </a:lnTo>
                  <a:lnTo>
                    <a:pt x="709" y="101"/>
                  </a:lnTo>
                  <a:lnTo>
                    <a:pt x="753" y="88"/>
                  </a:lnTo>
                  <a:lnTo>
                    <a:pt x="820" y="116"/>
                  </a:lnTo>
                  <a:lnTo>
                    <a:pt x="837" y="141"/>
                  </a:lnTo>
                  <a:lnTo>
                    <a:pt x="820" y="283"/>
                  </a:lnTo>
                  <a:lnTo>
                    <a:pt x="776" y="355"/>
                  </a:lnTo>
                  <a:lnTo>
                    <a:pt x="702" y="374"/>
                  </a:lnTo>
                  <a:lnTo>
                    <a:pt x="584" y="399"/>
                  </a:lnTo>
                  <a:lnTo>
                    <a:pt x="540" y="399"/>
                  </a:lnTo>
                  <a:lnTo>
                    <a:pt x="500" y="412"/>
                  </a:lnTo>
                  <a:lnTo>
                    <a:pt x="469" y="440"/>
                  </a:lnTo>
                  <a:lnTo>
                    <a:pt x="429" y="468"/>
                  </a:lnTo>
                  <a:lnTo>
                    <a:pt x="375" y="487"/>
                  </a:lnTo>
                  <a:lnTo>
                    <a:pt x="324" y="487"/>
                  </a:lnTo>
                  <a:lnTo>
                    <a:pt x="297" y="459"/>
                  </a:lnTo>
                  <a:lnTo>
                    <a:pt x="253" y="474"/>
                  </a:lnTo>
                  <a:lnTo>
                    <a:pt x="206" y="487"/>
                  </a:lnTo>
                  <a:lnTo>
                    <a:pt x="176" y="487"/>
                  </a:lnTo>
                  <a:lnTo>
                    <a:pt x="152" y="459"/>
                  </a:lnTo>
                  <a:lnTo>
                    <a:pt x="128" y="415"/>
                  </a:lnTo>
                  <a:lnTo>
                    <a:pt x="108" y="349"/>
                  </a:lnTo>
                  <a:lnTo>
                    <a:pt x="111" y="289"/>
                  </a:lnTo>
                  <a:lnTo>
                    <a:pt x="78" y="233"/>
                  </a:lnTo>
                  <a:lnTo>
                    <a:pt x="34" y="182"/>
                  </a:lnTo>
                  <a:lnTo>
                    <a:pt x="10" y="148"/>
                  </a:lnTo>
                  <a:lnTo>
                    <a:pt x="0" y="113"/>
                  </a:lnTo>
                  <a:lnTo>
                    <a:pt x="7" y="66"/>
                  </a:lnTo>
                  <a:lnTo>
                    <a:pt x="20" y="50"/>
                  </a:lnTo>
                  <a:lnTo>
                    <a:pt x="64" y="57"/>
                  </a:lnTo>
                  <a:lnTo>
                    <a:pt x="118" y="82"/>
                  </a:lnTo>
                </a:path>
              </a:pathLst>
            </a:custGeom>
            <a:solidFill>
              <a:srgbClr val="800000"/>
            </a:solidFill>
            <a:ln w="12700" cap="rnd">
              <a:solidFill>
                <a:schemeClr val="hlink"/>
              </a:solidFill>
              <a:round/>
              <a:headEnd/>
              <a:tailEnd/>
            </a:ln>
          </p:spPr>
          <p:txBody>
            <a:bodyPr/>
            <a:lstStyle/>
            <a:p>
              <a:endParaRPr lang="en-US"/>
            </a:p>
          </p:txBody>
        </p:sp>
        <p:sp>
          <p:nvSpPr>
            <p:cNvPr id="39993" name="Oval 1083"/>
            <p:cNvSpPr>
              <a:spLocks noChangeArrowheads="1"/>
            </p:cNvSpPr>
            <p:nvPr/>
          </p:nvSpPr>
          <p:spPr bwMode="auto">
            <a:xfrm rot="1140000">
              <a:off x="4336" y="2697"/>
              <a:ext cx="37" cy="155"/>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39994" name="Oval 1084"/>
            <p:cNvSpPr>
              <a:spLocks noChangeArrowheads="1"/>
            </p:cNvSpPr>
            <p:nvPr/>
          </p:nvSpPr>
          <p:spPr bwMode="auto">
            <a:xfrm rot="1140000">
              <a:off x="4254" y="2932"/>
              <a:ext cx="28" cy="113"/>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39995" name="Oval 1085"/>
            <p:cNvSpPr>
              <a:spLocks noChangeArrowheads="1"/>
            </p:cNvSpPr>
            <p:nvPr/>
          </p:nvSpPr>
          <p:spPr bwMode="auto">
            <a:xfrm rot="1140000">
              <a:off x="4209" y="3089"/>
              <a:ext cx="32" cy="118"/>
            </a:xfrm>
            <a:prstGeom prst="ellipse">
              <a:avLst/>
            </a:prstGeom>
            <a:solidFill>
              <a:schemeClr val="hlink"/>
            </a:solidFill>
            <a:ln w="12700">
              <a:solidFill>
                <a:schemeClr val="hlink"/>
              </a:solidFill>
              <a:round/>
              <a:headEnd/>
              <a:tailEnd/>
            </a:ln>
          </p:spPr>
          <p:txBody>
            <a:bodyPr wrap="none" anchor="ctr"/>
            <a:lstStyle/>
            <a:p>
              <a:endParaRPr lang="en-US"/>
            </a:p>
          </p:txBody>
        </p:sp>
      </p:grpSp>
      <p:grpSp>
        <p:nvGrpSpPr>
          <p:cNvPr id="39942" name="Group 1086"/>
          <p:cNvGrpSpPr>
            <a:grpSpLocks/>
          </p:cNvGrpSpPr>
          <p:nvPr/>
        </p:nvGrpSpPr>
        <p:grpSpPr bwMode="auto">
          <a:xfrm>
            <a:off x="3048000" y="3505200"/>
            <a:ext cx="1371600" cy="1295400"/>
            <a:chOff x="4216" y="2308"/>
            <a:chExt cx="1720" cy="1672"/>
          </a:xfrm>
        </p:grpSpPr>
        <p:grpSp>
          <p:nvGrpSpPr>
            <p:cNvPr id="39968" name="Group 1087"/>
            <p:cNvGrpSpPr>
              <a:grpSpLocks/>
            </p:cNvGrpSpPr>
            <p:nvPr/>
          </p:nvGrpSpPr>
          <p:grpSpPr bwMode="auto">
            <a:xfrm>
              <a:off x="4216" y="2308"/>
              <a:ext cx="1720" cy="1672"/>
              <a:chOff x="4216" y="2308"/>
              <a:chExt cx="1720" cy="1672"/>
            </a:xfrm>
          </p:grpSpPr>
          <p:grpSp>
            <p:nvGrpSpPr>
              <p:cNvPr id="39984" name="Group 1088"/>
              <p:cNvGrpSpPr>
                <a:grpSpLocks/>
              </p:cNvGrpSpPr>
              <p:nvPr/>
            </p:nvGrpSpPr>
            <p:grpSpPr bwMode="auto">
              <a:xfrm>
                <a:off x="4216" y="2308"/>
                <a:ext cx="1720" cy="1672"/>
                <a:chOff x="4216" y="2308"/>
                <a:chExt cx="1720" cy="1672"/>
              </a:xfrm>
            </p:grpSpPr>
            <p:sp>
              <p:nvSpPr>
                <p:cNvPr id="39986" name="Oval 1089"/>
                <p:cNvSpPr>
                  <a:spLocks noChangeArrowheads="1"/>
                </p:cNvSpPr>
                <p:nvPr/>
              </p:nvSpPr>
              <p:spPr bwMode="auto">
                <a:xfrm>
                  <a:off x="4216" y="2308"/>
                  <a:ext cx="1720" cy="1672"/>
                </a:xfrm>
                <a:prstGeom prst="ellipse">
                  <a:avLst/>
                </a:prstGeom>
                <a:solidFill>
                  <a:srgbClr val="FF5008"/>
                </a:solidFill>
                <a:ln w="12700">
                  <a:solidFill>
                    <a:srgbClr val="FF5008"/>
                  </a:solidFill>
                  <a:round/>
                  <a:headEnd/>
                  <a:tailEnd/>
                </a:ln>
              </p:spPr>
              <p:txBody>
                <a:bodyPr wrap="none" anchor="ctr"/>
                <a:lstStyle/>
                <a:p>
                  <a:endParaRPr lang="en-US"/>
                </a:p>
              </p:txBody>
            </p:sp>
            <p:sp>
              <p:nvSpPr>
                <p:cNvPr id="39987" name="Oval 1090"/>
                <p:cNvSpPr>
                  <a:spLocks noChangeArrowheads="1"/>
                </p:cNvSpPr>
                <p:nvPr/>
              </p:nvSpPr>
              <p:spPr bwMode="auto">
                <a:xfrm>
                  <a:off x="4378" y="2459"/>
                  <a:ext cx="1396" cy="1357"/>
                </a:xfrm>
                <a:prstGeom prst="ellipse">
                  <a:avLst/>
                </a:prstGeom>
                <a:solidFill>
                  <a:srgbClr val="FAFD00"/>
                </a:solidFill>
                <a:ln w="12700">
                  <a:solidFill>
                    <a:srgbClr val="FF5008"/>
                  </a:solidFill>
                  <a:round/>
                  <a:headEnd/>
                  <a:tailEnd/>
                </a:ln>
              </p:spPr>
              <p:txBody>
                <a:bodyPr wrap="none" anchor="ctr"/>
                <a:lstStyle/>
                <a:p>
                  <a:endParaRPr lang="en-US"/>
                </a:p>
              </p:txBody>
            </p:sp>
          </p:grpSp>
          <p:sp>
            <p:nvSpPr>
              <p:cNvPr id="39985" name="Freeform 1091"/>
              <p:cNvSpPr>
                <a:spLocks/>
              </p:cNvSpPr>
              <p:nvPr/>
            </p:nvSpPr>
            <p:spPr bwMode="auto">
              <a:xfrm>
                <a:off x="4455" y="2527"/>
                <a:ext cx="966" cy="1196"/>
              </a:xfrm>
              <a:custGeom>
                <a:avLst/>
                <a:gdLst>
                  <a:gd name="T0" fmla="*/ 831 w 966"/>
                  <a:gd name="T1" fmla="*/ 660 h 1196"/>
                  <a:gd name="T2" fmla="*/ 904 w 966"/>
                  <a:gd name="T3" fmla="*/ 497 h 1196"/>
                  <a:gd name="T4" fmla="*/ 958 w 966"/>
                  <a:gd name="T5" fmla="*/ 334 h 1196"/>
                  <a:gd name="T6" fmla="*/ 965 w 966"/>
                  <a:gd name="T7" fmla="*/ 258 h 1196"/>
                  <a:gd name="T8" fmla="*/ 918 w 966"/>
                  <a:gd name="T9" fmla="*/ 113 h 1196"/>
                  <a:gd name="T10" fmla="*/ 777 w 966"/>
                  <a:gd name="T11" fmla="*/ 7 h 1196"/>
                  <a:gd name="T12" fmla="*/ 589 w 966"/>
                  <a:gd name="T13" fmla="*/ 0 h 1196"/>
                  <a:gd name="T14" fmla="*/ 435 w 966"/>
                  <a:gd name="T15" fmla="*/ 37 h 1196"/>
                  <a:gd name="T16" fmla="*/ 322 w 966"/>
                  <a:gd name="T17" fmla="*/ 82 h 1196"/>
                  <a:gd name="T18" fmla="*/ 201 w 966"/>
                  <a:gd name="T19" fmla="*/ 170 h 1196"/>
                  <a:gd name="T20" fmla="*/ 100 w 966"/>
                  <a:gd name="T21" fmla="*/ 277 h 1196"/>
                  <a:gd name="T22" fmla="*/ 54 w 966"/>
                  <a:gd name="T23" fmla="*/ 371 h 1196"/>
                  <a:gd name="T24" fmla="*/ 13 w 966"/>
                  <a:gd name="T25" fmla="*/ 515 h 1196"/>
                  <a:gd name="T26" fmla="*/ 0 w 966"/>
                  <a:gd name="T27" fmla="*/ 635 h 1196"/>
                  <a:gd name="T28" fmla="*/ 7 w 966"/>
                  <a:gd name="T29" fmla="*/ 735 h 1196"/>
                  <a:gd name="T30" fmla="*/ 54 w 966"/>
                  <a:gd name="T31" fmla="*/ 893 h 1196"/>
                  <a:gd name="T32" fmla="*/ 100 w 966"/>
                  <a:gd name="T33" fmla="*/ 1000 h 1196"/>
                  <a:gd name="T34" fmla="*/ 181 w 966"/>
                  <a:gd name="T35" fmla="*/ 1082 h 1196"/>
                  <a:gd name="T36" fmla="*/ 301 w 966"/>
                  <a:gd name="T37" fmla="*/ 1151 h 1196"/>
                  <a:gd name="T38" fmla="*/ 462 w 966"/>
                  <a:gd name="T39" fmla="*/ 1195 h 1196"/>
                  <a:gd name="T40" fmla="*/ 677 w 966"/>
                  <a:gd name="T41" fmla="*/ 1183 h 1196"/>
                  <a:gd name="T42" fmla="*/ 750 w 966"/>
                  <a:gd name="T43" fmla="*/ 1158 h 1196"/>
                  <a:gd name="T44" fmla="*/ 824 w 966"/>
                  <a:gd name="T45" fmla="*/ 1094 h 1196"/>
                  <a:gd name="T46" fmla="*/ 845 w 966"/>
                  <a:gd name="T47" fmla="*/ 1000 h 1196"/>
                  <a:gd name="T48" fmla="*/ 838 w 966"/>
                  <a:gd name="T49" fmla="*/ 843 h 1196"/>
                  <a:gd name="T50" fmla="*/ 831 w 966"/>
                  <a:gd name="T51" fmla="*/ 660 h 11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6"/>
                  <a:gd name="T79" fmla="*/ 0 h 1196"/>
                  <a:gd name="T80" fmla="*/ 966 w 966"/>
                  <a:gd name="T81" fmla="*/ 1196 h 11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6" h="1196">
                    <a:moveTo>
                      <a:pt x="831" y="660"/>
                    </a:moveTo>
                    <a:lnTo>
                      <a:pt x="904" y="497"/>
                    </a:lnTo>
                    <a:lnTo>
                      <a:pt x="958" y="334"/>
                    </a:lnTo>
                    <a:lnTo>
                      <a:pt x="965" y="258"/>
                    </a:lnTo>
                    <a:lnTo>
                      <a:pt x="918" y="113"/>
                    </a:lnTo>
                    <a:lnTo>
                      <a:pt x="777" y="7"/>
                    </a:lnTo>
                    <a:lnTo>
                      <a:pt x="589" y="0"/>
                    </a:lnTo>
                    <a:lnTo>
                      <a:pt x="435" y="37"/>
                    </a:lnTo>
                    <a:lnTo>
                      <a:pt x="322" y="82"/>
                    </a:lnTo>
                    <a:lnTo>
                      <a:pt x="201" y="170"/>
                    </a:lnTo>
                    <a:lnTo>
                      <a:pt x="100" y="277"/>
                    </a:lnTo>
                    <a:lnTo>
                      <a:pt x="54" y="371"/>
                    </a:lnTo>
                    <a:lnTo>
                      <a:pt x="13" y="515"/>
                    </a:lnTo>
                    <a:lnTo>
                      <a:pt x="0" y="635"/>
                    </a:lnTo>
                    <a:lnTo>
                      <a:pt x="7" y="735"/>
                    </a:lnTo>
                    <a:lnTo>
                      <a:pt x="54" y="893"/>
                    </a:lnTo>
                    <a:lnTo>
                      <a:pt x="100" y="1000"/>
                    </a:lnTo>
                    <a:lnTo>
                      <a:pt x="181" y="1082"/>
                    </a:lnTo>
                    <a:lnTo>
                      <a:pt x="301" y="1151"/>
                    </a:lnTo>
                    <a:lnTo>
                      <a:pt x="462" y="1195"/>
                    </a:lnTo>
                    <a:lnTo>
                      <a:pt x="677" y="1183"/>
                    </a:lnTo>
                    <a:lnTo>
                      <a:pt x="750" y="1158"/>
                    </a:lnTo>
                    <a:lnTo>
                      <a:pt x="824" y="1094"/>
                    </a:lnTo>
                    <a:lnTo>
                      <a:pt x="845" y="1000"/>
                    </a:lnTo>
                    <a:lnTo>
                      <a:pt x="838" y="843"/>
                    </a:lnTo>
                    <a:lnTo>
                      <a:pt x="831" y="660"/>
                    </a:lnTo>
                  </a:path>
                </a:pathLst>
              </a:custGeom>
              <a:solidFill>
                <a:srgbClr val="FFFFFF"/>
              </a:solidFill>
              <a:ln w="12700" cap="rnd">
                <a:solidFill>
                  <a:schemeClr val="tx1"/>
                </a:solidFill>
                <a:round/>
                <a:headEnd/>
                <a:tailEnd/>
              </a:ln>
            </p:spPr>
            <p:txBody>
              <a:bodyPr/>
              <a:lstStyle/>
              <a:p>
                <a:endParaRPr lang="en-US"/>
              </a:p>
            </p:txBody>
          </p:sp>
        </p:grpSp>
        <p:sp>
          <p:nvSpPr>
            <p:cNvPr id="39969" name="Oval 1092"/>
            <p:cNvSpPr>
              <a:spLocks noChangeArrowheads="1"/>
            </p:cNvSpPr>
            <p:nvPr/>
          </p:nvSpPr>
          <p:spPr bwMode="auto">
            <a:xfrm>
              <a:off x="5532" y="3430"/>
              <a:ext cx="63" cy="97"/>
            </a:xfrm>
            <a:prstGeom prst="ellipse">
              <a:avLst/>
            </a:prstGeom>
            <a:solidFill>
              <a:schemeClr val="accent1"/>
            </a:solidFill>
            <a:ln w="12700">
              <a:solidFill>
                <a:srgbClr val="FF5008"/>
              </a:solidFill>
              <a:round/>
              <a:headEnd/>
              <a:tailEnd/>
            </a:ln>
          </p:spPr>
          <p:txBody>
            <a:bodyPr wrap="none" anchor="ctr"/>
            <a:lstStyle/>
            <a:p>
              <a:endParaRPr lang="en-US"/>
            </a:p>
          </p:txBody>
        </p:sp>
        <p:sp>
          <p:nvSpPr>
            <p:cNvPr id="39970" name="Oval 1093"/>
            <p:cNvSpPr>
              <a:spLocks noChangeArrowheads="1"/>
            </p:cNvSpPr>
            <p:nvPr/>
          </p:nvSpPr>
          <p:spPr bwMode="auto">
            <a:xfrm>
              <a:off x="5357" y="3538"/>
              <a:ext cx="42" cy="75"/>
            </a:xfrm>
            <a:prstGeom prst="ellipse">
              <a:avLst/>
            </a:prstGeom>
            <a:solidFill>
              <a:schemeClr val="accent1"/>
            </a:solidFill>
            <a:ln w="12700">
              <a:solidFill>
                <a:srgbClr val="FF5008"/>
              </a:solidFill>
              <a:round/>
              <a:headEnd/>
              <a:tailEnd/>
            </a:ln>
          </p:spPr>
          <p:txBody>
            <a:bodyPr wrap="none" anchor="ctr"/>
            <a:lstStyle/>
            <a:p>
              <a:endParaRPr lang="en-US"/>
            </a:p>
          </p:txBody>
        </p:sp>
        <p:sp>
          <p:nvSpPr>
            <p:cNvPr id="39971" name="Oval 1094"/>
            <p:cNvSpPr>
              <a:spLocks noChangeArrowheads="1"/>
            </p:cNvSpPr>
            <p:nvPr/>
          </p:nvSpPr>
          <p:spPr bwMode="auto">
            <a:xfrm>
              <a:off x="5414" y="2997"/>
              <a:ext cx="63" cy="97"/>
            </a:xfrm>
            <a:prstGeom prst="ellipse">
              <a:avLst/>
            </a:prstGeom>
            <a:solidFill>
              <a:schemeClr val="accent1"/>
            </a:solidFill>
            <a:ln w="12700">
              <a:solidFill>
                <a:srgbClr val="FF5008"/>
              </a:solidFill>
              <a:round/>
              <a:headEnd/>
              <a:tailEnd/>
            </a:ln>
          </p:spPr>
          <p:txBody>
            <a:bodyPr wrap="none" anchor="ctr"/>
            <a:lstStyle/>
            <a:p>
              <a:endParaRPr lang="en-US"/>
            </a:p>
          </p:txBody>
        </p:sp>
        <p:sp>
          <p:nvSpPr>
            <p:cNvPr id="39972" name="Oval 1095"/>
            <p:cNvSpPr>
              <a:spLocks noChangeArrowheads="1"/>
            </p:cNvSpPr>
            <p:nvPr/>
          </p:nvSpPr>
          <p:spPr bwMode="auto">
            <a:xfrm>
              <a:off x="5553" y="2803"/>
              <a:ext cx="39" cy="75"/>
            </a:xfrm>
            <a:prstGeom prst="ellipse">
              <a:avLst/>
            </a:prstGeom>
            <a:solidFill>
              <a:schemeClr val="accent1"/>
            </a:solidFill>
            <a:ln w="12700">
              <a:solidFill>
                <a:srgbClr val="FF5008"/>
              </a:solidFill>
              <a:round/>
              <a:headEnd/>
              <a:tailEnd/>
            </a:ln>
          </p:spPr>
          <p:txBody>
            <a:bodyPr wrap="none" anchor="ctr"/>
            <a:lstStyle/>
            <a:p>
              <a:endParaRPr lang="en-US"/>
            </a:p>
          </p:txBody>
        </p:sp>
        <p:sp>
          <p:nvSpPr>
            <p:cNvPr id="39973" name="Oval 1096"/>
            <p:cNvSpPr>
              <a:spLocks noChangeArrowheads="1"/>
            </p:cNvSpPr>
            <p:nvPr/>
          </p:nvSpPr>
          <p:spPr bwMode="auto">
            <a:xfrm>
              <a:off x="5556" y="3076"/>
              <a:ext cx="63" cy="97"/>
            </a:xfrm>
            <a:prstGeom prst="ellipse">
              <a:avLst/>
            </a:prstGeom>
            <a:solidFill>
              <a:schemeClr val="accent1"/>
            </a:solidFill>
            <a:ln w="12700">
              <a:solidFill>
                <a:srgbClr val="FF5008"/>
              </a:solidFill>
              <a:round/>
              <a:headEnd/>
              <a:tailEnd/>
            </a:ln>
          </p:spPr>
          <p:txBody>
            <a:bodyPr wrap="none" anchor="ctr"/>
            <a:lstStyle/>
            <a:p>
              <a:endParaRPr lang="en-US"/>
            </a:p>
          </p:txBody>
        </p:sp>
        <p:sp>
          <p:nvSpPr>
            <p:cNvPr id="39974" name="Oval 1097"/>
            <p:cNvSpPr>
              <a:spLocks noChangeArrowheads="1"/>
            </p:cNvSpPr>
            <p:nvPr/>
          </p:nvSpPr>
          <p:spPr bwMode="auto">
            <a:xfrm>
              <a:off x="5590" y="3286"/>
              <a:ext cx="63" cy="97"/>
            </a:xfrm>
            <a:prstGeom prst="ellipse">
              <a:avLst/>
            </a:prstGeom>
            <a:solidFill>
              <a:schemeClr val="accent1"/>
            </a:solidFill>
            <a:ln w="12700">
              <a:solidFill>
                <a:srgbClr val="FF5008"/>
              </a:solidFill>
              <a:round/>
              <a:headEnd/>
              <a:tailEnd/>
            </a:ln>
          </p:spPr>
          <p:txBody>
            <a:bodyPr wrap="none" anchor="ctr"/>
            <a:lstStyle/>
            <a:p>
              <a:endParaRPr lang="en-US"/>
            </a:p>
          </p:txBody>
        </p:sp>
        <p:sp>
          <p:nvSpPr>
            <p:cNvPr id="39975" name="Oval 1098"/>
            <p:cNvSpPr>
              <a:spLocks noChangeArrowheads="1"/>
            </p:cNvSpPr>
            <p:nvPr/>
          </p:nvSpPr>
          <p:spPr bwMode="auto">
            <a:xfrm>
              <a:off x="5357" y="3276"/>
              <a:ext cx="42" cy="74"/>
            </a:xfrm>
            <a:prstGeom prst="ellipse">
              <a:avLst/>
            </a:prstGeom>
            <a:solidFill>
              <a:schemeClr val="accent1"/>
            </a:solidFill>
            <a:ln w="12700">
              <a:solidFill>
                <a:srgbClr val="FF5008"/>
              </a:solidFill>
              <a:round/>
              <a:headEnd/>
              <a:tailEnd/>
            </a:ln>
          </p:spPr>
          <p:txBody>
            <a:bodyPr wrap="none" anchor="ctr"/>
            <a:lstStyle/>
            <a:p>
              <a:endParaRPr lang="en-US"/>
            </a:p>
          </p:txBody>
        </p:sp>
        <p:grpSp>
          <p:nvGrpSpPr>
            <p:cNvPr id="39976" name="Group 1099"/>
            <p:cNvGrpSpPr>
              <a:grpSpLocks/>
            </p:cNvGrpSpPr>
            <p:nvPr/>
          </p:nvGrpSpPr>
          <p:grpSpPr bwMode="auto">
            <a:xfrm>
              <a:off x="5400" y="2934"/>
              <a:ext cx="276" cy="579"/>
              <a:chOff x="5400" y="2934"/>
              <a:chExt cx="276" cy="579"/>
            </a:xfrm>
          </p:grpSpPr>
          <p:sp>
            <p:nvSpPr>
              <p:cNvPr id="39978" name="Freeform 1100"/>
              <p:cNvSpPr>
                <a:spLocks/>
              </p:cNvSpPr>
              <p:nvPr/>
            </p:nvSpPr>
            <p:spPr bwMode="auto">
              <a:xfrm>
                <a:off x="5400" y="2934"/>
                <a:ext cx="220" cy="579"/>
              </a:xfrm>
              <a:custGeom>
                <a:avLst/>
                <a:gdLst>
                  <a:gd name="T0" fmla="*/ 194 w 220"/>
                  <a:gd name="T1" fmla="*/ 0 h 579"/>
                  <a:gd name="T2" fmla="*/ 180 w 220"/>
                  <a:gd name="T3" fmla="*/ 12 h 579"/>
                  <a:gd name="T4" fmla="*/ 165 w 220"/>
                  <a:gd name="T5" fmla="*/ 12 h 579"/>
                  <a:gd name="T6" fmla="*/ 150 w 220"/>
                  <a:gd name="T7" fmla="*/ 23 h 579"/>
                  <a:gd name="T8" fmla="*/ 142 w 220"/>
                  <a:gd name="T9" fmla="*/ 41 h 579"/>
                  <a:gd name="T10" fmla="*/ 131 w 220"/>
                  <a:gd name="T11" fmla="*/ 58 h 579"/>
                  <a:gd name="T12" fmla="*/ 127 w 220"/>
                  <a:gd name="T13" fmla="*/ 76 h 579"/>
                  <a:gd name="T14" fmla="*/ 127 w 220"/>
                  <a:gd name="T15" fmla="*/ 93 h 579"/>
                  <a:gd name="T16" fmla="*/ 127 w 220"/>
                  <a:gd name="T17" fmla="*/ 111 h 579"/>
                  <a:gd name="T18" fmla="*/ 131 w 220"/>
                  <a:gd name="T19" fmla="*/ 128 h 579"/>
                  <a:gd name="T20" fmla="*/ 117 w 220"/>
                  <a:gd name="T21" fmla="*/ 146 h 579"/>
                  <a:gd name="T22" fmla="*/ 112 w 220"/>
                  <a:gd name="T23" fmla="*/ 163 h 579"/>
                  <a:gd name="T24" fmla="*/ 98 w 220"/>
                  <a:gd name="T25" fmla="*/ 181 h 579"/>
                  <a:gd name="T26" fmla="*/ 98 w 220"/>
                  <a:gd name="T27" fmla="*/ 198 h 579"/>
                  <a:gd name="T28" fmla="*/ 98 w 220"/>
                  <a:gd name="T29" fmla="*/ 216 h 579"/>
                  <a:gd name="T30" fmla="*/ 98 w 220"/>
                  <a:gd name="T31" fmla="*/ 233 h 579"/>
                  <a:gd name="T32" fmla="*/ 107 w 220"/>
                  <a:gd name="T33" fmla="*/ 251 h 579"/>
                  <a:gd name="T34" fmla="*/ 150 w 220"/>
                  <a:gd name="T35" fmla="*/ 275 h 579"/>
                  <a:gd name="T36" fmla="*/ 190 w 220"/>
                  <a:gd name="T37" fmla="*/ 280 h 579"/>
                  <a:gd name="T38" fmla="*/ 219 w 220"/>
                  <a:gd name="T39" fmla="*/ 286 h 579"/>
                  <a:gd name="T40" fmla="*/ 215 w 220"/>
                  <a:gd name="T41" fmla="*/ 303 h 579"/>
                  <a:gd name="T42" fmla="*/ 200 w 220"/>
                  <a:gd name="T43" fmla="*/ 321 h 579"/>
                  <a:gd name="T44" fmla="*/ 180 w 220"/>
                  <a:gd name="T45" fmla="*/ 338 h 579"/>
                  <a:gd name="T46" fmla="*/ 146 w 220"/>
                  <a:gd name="T47" fmla="*/ 345 h 579"/>
                  <a:gd name="T48" fmla="*/ 131 w 220"/>
                  <a:gd name="T49" fmla="*/ 356 h 579"/>
                  <a:gd name="T50" fmla="*/ 117 w 220"/>
                  <a:gd name="T51" fmla="*/ 362 h 579"/>
                  <a:gd name="T52" fmla="*/ 102 w 220"/>
                  <a:gd name="T53" fmla="*/ 362 h 579"/>
                  <a:gd name="T54" fmla="*/ 88 w 220"/>
                  <a:gd name="T55" fmla="*/ 373 h 579"/>
                  <a:gd name="T56" fmla="*/ 77 w 220"/>
                  <a:gd name="T57" fmla="*/ 391 h 579"/>
                  <a:gd name="T58" fmla="*/ 63 w 220"/>
                  <a:gd name="T59" fmla="*/ 403 h 579"/>
                  <a:gd name="T60" fmla="*/ 58 w 220"/>
                  <a:gd name="T61" fmla="*/ 420 h 579"/>
                  <a:gd name="T62" fmla="*/ 63 w 220"/>
                  <a:gd name="T63" fmla="*/ 438 h 579"/>
                  <a:gd name="T64" fmla="*/ 63 w 220"/>
                  <a:gd name="T65" fmla="*/ 455 h 579"/>
                  <a:gd name="T66" fmla="*/ 63 w 220"/>
                  <a:gd name="T67" fmla="*/ 473 h 579"/>
                  <a:gd name="T68" fmla="*/ 69 w 220"/>
                  <a:gd name="T69" fmla="*/ 490 h 579"/>
                  <a:gd name="T70" fmla="*/ 63 w 220"/>
                  <a:gd name="T71" fmla="*/ 508 h 579"/>
                  <a:gd name="T72" fmla="*/ 63 w 220"/>
                  <a:gd name="T73" fmla="*/ 525 h 579"/>
                  <a:gd name="T74" fmla="*/ 58 w 220"/>
                  <a:gd name="T75" fmla="*/ 543 h 579"/>
                  <a:gd name="T76" fmla="*/ 44 w 220"/>
                  <a:gd name="T77" fmla="*/ 543 h 579"/>
                  <a:gd name="T78" fmla="*/ 29 w 220"/>
                  <a:gd name="T79" fmla="*/ 543 h 579"/>
                  <a:gd name="T80" fmla="*/ 25 w 220"/>
                  <a:gd name="T81" fmla="*/ 560 h 579"/>
                  <a:gd name="T82" fmla="*/ 10 w 220"/>
                  <a:gd name="T83" fmla="*/ 566 h 579"/>
                  <a:gd name="T84" fmla="*/ 0 w 220"/>
                  <a:gd name="T85" fmla="*/ 560 h 579"/>
                  <a:gd name="T86" fmla="*/ 15 w 220"/>
                  <a:gd name="T87" fmla="*/ 578 h 5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0"/>
                  <a:gd name="T133" fmla="*/ 0 h 579"/>
                  <a:gd name="T134" fmla="*/ 220 w 220"/>
                  <a:gd name="T135" fmla="*/ 579 h 5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0" h="579">
                    <a:moveTo>
                      <a:pt x="194" y="0"/>
                    </a:moveTo>
                    <a:lnTo>
                      <a:pt x="180" y="12"/>
                    </a:lnTo>
                    <a:lnTo>
                      <a:pt x="165" y="12"/>
                    </a:lnTo>
                    <a:lnTo>
                      <a:pt x="150" y="23"/>
                    </a:lnTo>
                    <a:lnTo>
                      <a:pt x="142" y="41"/>
                    </a:lnTo>
                    <a:lnTo>
                      <a:pt x="131" y="58"/>
                    </a:lnTo>
                    <a:lnTo>
                      <a:pt x="127" y="76"/>
                    </a:lnTo>
                    <a:lnTo>
                      <a:pt x="127" y="93"/>
                    </a:lnTo>
                    <a:lnTo>
                      <a:pt x="127" y="111"/>
                    </a:lnTo>
                    <a:lnTo>
                      <a:pt x="131" y="128"/>
                    </a:lnTo>
                    <a:lnTo>
                      <a:pt x="117" y="146"/>
                    </a:lnTo>
                    <a:lnTo>
                      <a:pt x="112" y="163"/>
                    </a:lnTo>
                    <a:lnTo>
                      <a:pt x="98" y="181"/>
                    </a:lnTo>
                    <a:lnTo>
                      <a:pt x="98" y="198"/>
                    </a:lnTo>
                    <a:lnTo>
                      <a:pt x="98" y="216"/>
                    </a:lnTo>
                    <a:lnTo>
                      <a:pt x="98" y="233"/>
                    </a:lnTo>
                    <a:lnTo>
                      <a:pt x="107" y="251"/>
                    </a:lnTo>
                    <a:lnTo>
                      <a:pt x="150" y="275"/>
                    </a:lnTo>
                    <a:lnTo>
                      <a:pt x="190" y="280"/>
                    </a:lnTo>
                    <a:lnTo>
                      <a:pt x="219" y="286"/>
                    </a:lnTo>
                    <a:lnTo>
                      <a:pt x="215" y="303"/>
                    </a:lnTo>
                    <a:lnTo>
                      <a:pt x="200" y="321"/>
                    </a:lnTo>
                    <a:lnTo>
                      <a:pt x="180" y="338"/>
                    </a:lnTo>
                    <a:lnTo>
                      <a:pt x="146" y="345"/>
                    </a:lnTo>
                    <a:lnTo>
                      <a:pt x="131" y="356"/>
                    </a:lnTo>
                    <a:lnTo>
                      <a:pt x="117" y="362"/>
                    </a:lnTo>
                    <a:lnTo>
                      <a:pt x="102" y="362"/>
                    </a:lnTo>
                    <a:lnTo>
                      <a:pt x="88" y="373"/>
                    </a:lnTo>
                    <a:lnTo>
                      <a:pt x="77" y="391"/>
                    </a:lnTo>
                    <a:lnTo>
                      <a:pt x="63" y="403"/>
                    </a:lnTo>
                    <a:lnTo>
                      <a:pt x="58" y="420"/>
                    </a:lnTo>
                    <a:lnTo>
                      <a:pt x="63" y="438"/>
                    </a:lnTo>
                    <a:lnTo>
                      <a:pt x="63" y="455"/>
                    </a:lnTo>
                    <a:lnTo>
                      <a:pt x="63" y="473"/>
                    </a:lnTo>
                    <a:lnTo>
                      <a:pt x="69" y="490"/>
                    </a:lnTo>
                    <a:lnTo>
                      <a:pt x="63" y="508"/>
                    </a:lnTo>
                    <a:lnTo>
                      <a:pt x="63" y="525"/>
                    </a:lnTo>
                    <a:lnTo>
                      <a:pt x="58" y="543"/>
                    </a:lnTo>
                    <a:lnTo>
                      <a:pt x="44" y="543"/>
                    </a:lnTo>
                    <a:lnTo>
                      <a:pt x="29" y="543"/>
                    </a:lnTo>
                    <a:lnTo>
                      <a:pt x="25" y="560"/>
                    </a:lnTo>
                    <a:lnTo>
                      <a:pt x="10" y="566"/>
                    </a:lnTo>
                    <a:lnTo>
                      <a:pt x="0" y="560"/>
                    </a:lnTo>
                    <a:lnTo>
                      <a:pt x="15" y="578"/>
                    </a:lnTo>
                  </a:path>
                </a:pathLst>
              </a:custGeom>
              <a:noFill/>
              <a:ln w="76200" cap="rnd">
                <a:solidFill>
                  <a:srgbClr val="D6A927"/>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79" name="Freeform 1101"/>
              <p:cNvSpPr>
                <a:spLocks/>
              </p:cNvSpPr>
              <p:nvPr/>
            </p:nvSpPr>
            <p:spPr bwMode="auto">
              <a:xfrm>
                <a:off x="5576" y="2987"/>
                <a:ext cx="55" cy="1"/>
              </a:xfrm>
              <a:custGeom>
                <a:avLst/>
                <a:gdLst>
                  <a:gd name="T0" fmla="*/ 54 w 55"/>
                  <a:gd name="T1" fmla="*/ 0 h 1"/>
                  <a:gd name="T2" fmla="*/ 0 w 55"/>
                  <a:gd name="T3" fmla="*/ 0 h 1"/>
                  <a:gd name="T4" fmla="*/ 0 60000 65536"/>
                  <a:gd name="T5" fmla="*/ 0 60000 65536"/>
                  <a:gd name="T6" fmla="*/ 0 w 55"/>
                  <a:gd name="T7" fmla="*/ 0 h 1"/>
                  <a:gd name="T8" fmla="*/ 55 w 55"/>
                  <a:gd name="T9" fmla="*/ 1 h 1"/>
                </a:gdLst>
                <a:ahLst/>
                <a:cxnLst>
                  <a:cxn ang="T4">
                    <a:pos x="T0" y="T1"/>
                  </a:cxn>
                  <a:cxn ang="T5">
                    <a:pos x="T2" y="T3"/>
                  </a:cxn>
                </a:cxnLst>
                <a:rect l="T6" t="T7" r="T8" b="T9"/>
                <a:pathLst>
                  <a:path w="55" h="1">
                    <a:moveTo>
                      <a:pt x="54" y="0"/>
                    </a:moveTo>
                    <a:lnTo>
                      <a:pt x="0" y="0"/>
                    </a:lnTo>
                  </a:path>
                </a:pathLst>
              </a:custGeom>
              <a:noFill/>
              <a:ln w="50800" cap="rnd">
                <a:solidFill>
                  <a:srgbClr val="D6A927"/>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80" name="Freeform 1102"/>
              <p:cNvSpPr>
                <a:spLocks/>
              </p:cNvSpPr>
              <p:nvPr/>
            </p:nvSpPr>
            <p:spPr bwMode="auto">
              <a:xfrm>
                <a:off x="5554" y="3032"/>
                <a:ext cx="37" cy="41"/>
              </a:xfrm>
              <a:custGeom>
                <a:avLst/>
                <a:gdLst>
                  <a:gd name="T0" fmla="*/ 0 w 37"/>
                  <a:gd name="T1" fmla="*/ 40 h 41"/>
                  <a:gd name="T2" fmla="*/ 36 w 37"/>
                  <a:gd name="T3" fmla="*/ 0 h 41"/>
                  <a:gd name="T4" fmla="*/ 0 60000 65536"/>
                  <a:gd name="T5" fmla="*/ 0 60000 65536"/>
                  <a:gd name="T6" fmla="*/ 0 w 37"/>
                  <a:gd name="T7" fmla="*/ 0 h 41"/>
                  <a:gd name="T8" fmla="*/ 37 w 37"/>
                  <a:gd name="T9" fmla="*/ 41 h 41"/>
                </a:gdLst>
                <a:ahLst/>
                <a:cxnLst>
                  <a:cxn ang="T4">
                    <a:pos x="T0" y="T1"/>
                  </a:cxn>
                  <a:cxn ang="T5">
                    <a:pos x="T2" y="T3"/>
                  </a:cxn>
                </a:cxnLst>
                <a:rect l="T6" t="T7" r="T8" b="T9"/>
                <a:pathLst>
                  <a:path w="37" h="41">
                    <a:moveTo>
                      <a:pt x="0" y="40"/>
                    </a:moveTo>
                    <a:lnTo>
                      <a:pt x="36" y="0"/>
                    </a:lnTo>
                  </a:path>
                </a:pathLst>
              </a:custGeom>
              <a:noFill/>
              <a:ln w="50800" cap="rnd">
                <a:solidFill>
                  <a:srgbClr val="D6A927"/>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81" name="Freeform 1103"/>
              <p:cNvSpPr>
                <a:spLocks/>
              </p:cNvSpPr>
              <p:nvPr/>
            </p:nvSpPr>
            <p:spPr bwMode="auto">
              <a:xfrm>
                <a:off x="5470" y="3229"/>
                <a:ext cx="37" cy="41"/>
              </a:xfrm>
              <a:custGeom>
                <a:avLst/>
                <a:gdLst>
                  <a:gd name="T0" fmla="*/ 36 w 37"/>
                  <a:gd name="T1" fmla="*/ 40 h 41"/>
                  <a:gd name="T2" fmla="*/ 0 w 37"/>
                  <a:gd name="T3" fmla="*/ 0 h 41"/>
                  <a:gd name="T4" fmla="*/ 0 60000 65536"/>
                  <a:gd name="T5" fmla="*/ 0 60000 65536"/>
                  <a:gd name="T6" fmla="*/ 0 w 37"/>
                  <a:gd name="T7" fmla="*/ 0 h 41"/>
                  <a:gd name="T8" fmla="*/ 37 w 37"/>
                  <a:gd name="T9" fmla="*/ 41 h 41"/>
                </a:gdLst>
                <a:ahLst/>
                <a:cxnLst>
                  <a:cxn ang="T4">
                    <a:pos x="T0" y="T1"/>
                  </a:cxn>
                  <a:cxn ang="T5">
                    <a:pos x="T2" y="T3"/>
                  </a:cxn>
                </a:cxnLst>
                <a:rect l="T6" t="T7" r="T8" b="T9"/>
                <a:pathLst>
                  <a:path w="37" h="41">
                    <a:moveTo>
                      <a:pt x="36" y="40"/>
                    </a:moveTo>
                    <a:lnTo>
                      <a:pt x="0" y="0"/>
                    </a:lnTo>
                  </a:path>
                </a:pathLst>
              </a:custGeom>
              <a:noFill/>
              <a:ln w="50800" cap="rnd">
                <a:solidFill>
                  <a:srgbClr val="D6A927"/>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82" name="Freeform 1104"/>
              <p:cNvSpPr>
                <a:spLocks/>
              </p:cNvSpPr>
              <p:nvPr/>
            </p:nvSpPr>
            <p:spPr bwMode="auto">
              <a:xfrm>
                <a:off x="5639" y="3157"/>
                <a:ext cx="37" cy="41"/>
              </a:xfrm>
              <a:custGeom>
                <a:avLst/>
                <a:gdLst>
                  <a:gd name="T0" fmla="*/ 0 w 37"/>
                  <a:gd name="T1" fmla="*/ 40 h 41"/>
                  <a:gd name="T2" fmla="*/ 36 w 37"/>
                  <a:gd name="T3" fmla="*/ 0 h 41"/>
                  <a:gd name="T4" fmla="*/ 0 60000 65536"/>
                  <a:gd name="T5" fmla="*/ 0 60000 65536"/>
                  <a:gd name="T6" fmla="*/ 0 w 37"/>
                  <a:gd name="T7" fmla="*/ 0 h 41"/>
                  <a:gd name="T8" fmla="*/ 37 w 37"/>
                  <a:gd name="T9" fmla="*/ 41 h 41"/>
                </a:gdLst>
                <a:ahLst/>
                <a:cxnLst>
                  <a:cxn ang="T4">
                    <a:pos x="T0" y="T1"/>
                  </a:cxn>
                  <a:cxn ang="T5">
                    <a:pos x="T2" y="T3"/>
                  </a:cxn>
                </a:cxnLst>
                <a:rect l="T6" t="T7" r="T8" b="T9"/>
                <a:pathLst>
                  <a:path w="37" h="41">
                    <a:moveTo>
                      <a:pt x="0" y="40"/>
                    </a:moveTo>
                    <a:lnTo>
                      <a:pt x="36" y="0"/>
                    </a:lnTo>
                  </a:path>
                </a:pathLst>
              </a:custGeom>
              <a:noFill/>
              <a:ln w="50800" cap="rnd">
                <a:solidFill>
                  <a:srgbClr val="D6A927"/>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83" name="Freeform 1105"/>
              <p:cNvSpPr>
                <a:spLocks/>
              </p:cNvSpPr>
              <p:nvPr/>
            </p:nvSpPr>
            <p:spPr bwMode="auto">
              <a:xfrm>
                <a:off x="5495" y="3387"/>
                <a:ext cx="48" cy="21"/>
              </a:xfrm>
              <a:custGeom>
                <a:avLst/>
                <a:gdLst>
                  <a:gd name="T0" fmla="*/ 13 w 48"/>
                  <a:gd name="T1" fmla="*/ 20 h 21"/>
                  <a:gd name="T2" fmla="*/ 0 w 48"/>
                  <a:gd name="T3" fmla="*/ 20 h 21"/>
                  <a:gd name="T4" fmla="*/ 20 w 48"/>
                  <a:gd name="T5" fmla="*/ 17 h 21"/>
                  <a:gd name="T6" fmla="*/ 40 w 48"/>
                  <a:gd name="T7" fmla="*/ 10 h 21"/>
                  <a:gd name="T8" fmla="*/ 47 w 48"/>
                  <a:gd name="T9" fmla="*/ 0 h 21"/>
                  <a:gd name="T10" fmla="*/ 0 60000 65536"/>
                  <a:gd name="T11" fmla="*/ 0 60000 65536"/>
                  <a:gd name="T12" fmla="*/ 0 60000 65536"/>
                  <a:gd name="T13" fmla="*/ 0 60000 65536"/>
                  <a:gd name="T14" fmla="*/ 0 60000 65536"/>
                  <a:gd name="T15" fmla="*/ 0 w 48"/>
                  <a:gd name="T16" fmla="*/ 0 h 21"/>
                  <a:gd name="T17" fmla="*/ 48 w 48"/>
                  <a:gd name="T18" fmla="*/ 21 h 21"/>
                </a:gdLst>
                <a:ahLst/>
                <a:cxnLst>
                  <a:cxn ang="T10">
                    <a:pos x="T0" y="T1"/>
                  </a:cxn>
                  <a:cxn ang="T11">
                    <a:pos x="T2" y="T3"/>
                  </a:cxn>
                  <a:cxn ang="T12">
                    <a:pos x="T4" y="T5"/>
                  </a:cxn>
                  <a:cxn ang="T13">
                    <a:pos x="T6" y="T7"/>
                  </a:cxn>
                  <a:cxn ang="T14">
                    <a:pos x="T8" y="T9"/>
                  </a:cxn>
                </a:cxnLst>
                <a:rect l="T15" t="T16" r="T17" b="T18"/>
                <a:pathLst>
                  <a:path w="48" h="21">
                    <a:moveTo>
                      <a:pt x="13" y="20"/>
                    </a:moveTo>
                    <a:lnTo>
                      <a:pt x="0" y="20"/>
                    </a:lnTo>
                    <a:lnTo>
                      <a:pt x="20" y="17"/>
                    </a:lnTo>
                    <a:lnTo>
                      <a:pt x="40" y="10"/>
                    </a:lnTo>
                    <a:lnTo>
                      <a:pt x="47" y="0"/>
                    </a:lnTo>
                  </a:path>
                </a:pathLst>
              </a:custGeom>
              <a:noFill/>
              <a:ln w="50800" cap="rnd">
                <a:solidFill>
                  <a:srgbClr val="D6A927"/>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9977" name="Line 1106"/>
            <p:cNvSpPr>
              <a:spLocks noChangeShapeType="1"/>
            </p:cNvSpPr>
            <p:nvPr/>
          </p:nvSpPr>
          <p:spPr bwMode="auto">
            <a:xfrm flipV="1">
              <a:off x="5451" y="3364"/>
              <a:ext cx="22" cy="135"/>
            </a:xfrm>
            <a:prstGeom prst="line">
              <a:avLst/>
            </a:prstGeom>
            <a:noFill/>
            <a:ln w="50800">
              <a:solidFill>
                <a:srgbClr val="FAFD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9943" name="Group 1107"/>
          <p:cNvGrpSpPr>
            <a:grpSpLocks/>
          </p:cNvGrpSpPr>
          <p:nvPr/>
        </p:nvGrpSpPr>
        <p:grpSpPr bwMode="auto">
          <a:xfrm>
            <a:off x="1295400" y="3498850"/>
            <a:ext cx="1371600" cy="1301750"/>
            <a:chOff x="544" y="760"/>
            <a:chExt cx="1696" cy="1588"/>
          </a:xfrm>
        </p:grpSpPr>
        <p:grpSp>
          <p:nvGrpSpPr>
            <p:cNvPr id="39956" name="Group 1108"/>
            <p:cNvGrpSpPr>
              <a:grpSpLocks/>
            </p:cNvGrpSpPr>
            <p:nvPr/>
          </p:nvGrpSpPr>
          <p:grpSpPr bwMode="auto">
            <a:xfrm>
              <a:off x="544" y="760"/>
              <a:ext cx="1696" cy="1588"/>
              <a:chOff x="544" y="760"/>
              <a:chExt cx="1696" cy="1588"/>
            </a:xfrm>
          </p:grpSpPr>
          <p:grpSp>
            <p:nvGrpSpPr>
              <p:cNvPr id="39964" name="Group 1109"/>
              <p:cNvGrpSpPr>
                <a:grpSpLocks/>
              </p:cNvGrpSpPr>
              <p:nvPr/>
            </p:nvGrpSpPr>
            <p:grpSpPr bwMode="auto">
              <a:xfrm>
                <a:off x="544" y="760"/>
                <a:ext cx="1696" cy="1588"/>
                <a:chOff x="544" y="760"/>
                <a:chExt cx="1696" cy="1588"/>
              </a:xfrm>
            </p:grpSpPr>
            <p:sp>
              <p:nvSpPr>
                <p:cNvPr id="39966" name="Oval 1110"/>
                <p:cNvSpPr>
                  <a:spLocks noChangeArrowheads="1"/>
                </p:cNvSpPr>
                <p:nvPr/>
              </p:nvSpPr>
              <p:spPr bwMode="auto">
                <a:xfrm>
                  <a:off x="544" y="760"/>
                  <a:ext cx="1696" cy="1588"/>
                </a:xfrm>
                <a:prstGeom prst="ellipse">
                  <a:avLst/>
                </a:prstGeom>
                <a:solidFill>
                  <a:srgbClr val="FF5008"/>
                </a:solidFill>
                <a:ln w="12700">
                  <a:solidFill>
                    <a:srgbClr val="FF5008"/>
                  </a:solidFill>
                  <a:round/>
                  <a:headEnd/>
                  <a:tailEnd/>
                </a:ln>
              </p:spPr>
              <p:txBody>
                <a:bodyPr wrap="none" anchor="ctr"/>
                <a:lstStyle/>
                <a:p>
                  <a:endParaRPr lang="en-US"/>
                </a:p>
              </p:txBody>
            </p:sp>
            <p:sp>
              <p:nvSpPr>
                <p:cNvPr id="39967" name="Oval 1111"/>
                <p:cNvSpPr>
                  <a:spLocks noChangeArrowheads="1"/>
                </p:cNvSpPr>
                <p:nvPr/>
              </p:nvSpPr>
              <p:spPr bwMode="auto">
                <a:xfrm>
                  <a:off x="704" y="903"/>
                  <a:ext cx="1376" cy="1289"/>
                </a:xfrm>
                <a:prstGeom prst="ellipse">
                  <a:avLst/>
                </a:prstGeom>
                <a:solidFill>
                  <a:srgbClr val="FAFD00"/>
                </a:solidFill>
                <a:ln w="12700">
                  <a:solidFill>
                    <a:srgbClr val="FF5008"/>
                  </a:solidFill>
                  <a:round/>
                  <a:headEnd/>
                  <a:tailEnd/>
                </a:ln>
              </p:spPr>
              <p:txBody>
                <a:bodyPr wrap="none" anchor="ctr"/>
                <a:lstStyle/>
                <a:p>
                  <a:endParaRPr lang="en-US"/>
                </a:p>
              </p:txBody>
            </p:sp>
          </p:grpSp>
          <p:sp>
            <p:nvSpPr>
              <p:cNvPr id="39965" name="Oval 1112"/>
              <p:cNvSpPr>
                <a:spLocks noChangeArrowheads="1"/>
              </p:cNvSpPr>
              <p:nvPr/>
            </p:nvSpPr>
            <p:spPr bwMode="auto">
              <a:xfrm>
                <a:off x="701" y="960"/>
                <a:ext cx="1166" cy="1139"/>
              </a:xfrm>
              <a:prstGeom prst="ellipse">
                <a:avLst/>
              </a:prstGeom>
              <a:solidFill>
                <a:srgbClr val="FFFFFF"/>
              </a:solidFill>
              <a:ln w="12700">
                <a:solidFill>
                  <a:schemeClr val="hlink"/>
                </a:solidFill>
                <a:round/>
                <a:headEnd/>
                <a:tailEnd/>
              </a:ln>
            </p:spPr>
            <p:txBody>
              <a:bodyPr wrap="none" anchor="ctr"/>
              <a:lstStyle/>
              <a:p>
                <a:endParaRPr lang="en-US"/>
              </a:p>
            </p:txBody>
          </p:sp>
        </p:grpSp>
        <p:sp>
          <p:nvSpPr>
            <p:cNvPr id="39957" name="Oval 1113"/>
            <p:cNvSpPr>
              <a:spLocks noChangeArrowheads="1"/>
            </p:cNvSpPr>
            <p:nvPr/>
          </p:nvSpPr>
          <p:spPr bwMode="auto">
            <a:xfrm>
              <a:off x="1829" y="1131"/>
              <a:ext cx="41" cy="70"/>
            </a:xfrm>
            <a:prstGeom prst="ellipse">
              <a:avLst/>
            </a:prstGeom>
            <a:solidFill>
              <a:schemeClr val="accent1"/>
            </a:solidFill>
            <a:ln w="12700">
              <a:solidFill>
                <a:srgbClr val="FF5008"/>
              </a:solidFill>
              <a:round/>
              <a:headEnd/>
              <a:tailEnd/>
            </a:ln>
          </p:spPr>
          <p:txBody>
            <a:bodyPr wrap="none" anchor="ctr"/>
            <a:lstStyle/>
            <a:p>
              <a:endParaRPr lang="en-US"/>
            </a:p>
          </p:txBody>
        </p:sp>
        <p:sp>
          <p:nvSpPr>
            <p:cNvPr id="39958" name="Oval 1114"/>
            <p:cNvSpPr>
              <a:spLocks noChangeArrowheads="1"/>
            </p:cNvSpPr>
            <p:nvPr/>
          </p:nvSpPr>
          <p:spPr bwMode="auto">
            <a:xfrm>
              <a:off x="1885" y="1281"/>
              <a:ext cx="36" cy="70"/>
            </a:xfrm>
            <a:prstGeom prst="ellipse">
              <a:avLst/>
            </a:prstGeom>
            <a:solidFill>
              <a:schemeClr val="accent1"/>
            </a:solidFill>
            <a:ln w="12700">
              <a:solidFill>
                <a:srgbClr val="FF5008"/>
              </a:solidFill>
              <a:round/>
              <a:headEnd/>
              <a:tailEnd/>
            </a:ln>
          </p:spPr>
          <p:txBody>
            <a:bodyPr wrap="none" anchor="ctr"/>
            <a:lstStyle/>
            <a:p>
              <a:endParaRPr lang="en-US"/>
            </a:p>
          </p:txBody>
        </p:sp>
        <p:sp>
          <p:nvSpPr>
            <p:cNvPr id="39959" name="Oval 1115"/>
            <p:cNvSpPr>
              <a:spLocks noChangeArrowheads="1"/>
            </p:cNvSpPr>
            <p:nvPr/>
          </p:nvSpPr>
          <p:spPr bwMode="auto">
            <a:xfrm>
              <a:off x="1938" y="1380"/>
              <a:ext cx="36" cy="70"/>
            </a:xfrm>
            <a:prstGeom prst="ellipse">
              <a:avLst/>
            </a:prstGeom>
            <a:solidFill>
              <a:schemeClr val="accent1"/>
            </a:solidFill>
            <a:ln w="12700">
              <a:solidFill>
                <a:srgbClr val="FF5008"/>
              </a:solidFill>
              <a:round/>
              <a:headEnd/>
              <a:tailEnd/>
            </a:ln>
          </p:spPr>
          <p:txBody>
            <a:bodyPr wrap="none" anchor="ctr"/>
            <a:lstStyle/>
            <a:p>
              <a:endParaRPr lang="en-US"/>
            </a:p>
          </p:txBody>
        </p:sp>
        <p:sp>
          <p:nvSpPr>
            <p:cNvPr id="39960" name="Oval 1116"/>
            <p:cNvSpPr>
              <a:spLocks noChangeArrowheads="1"/>
            </p:cNvSpPr>
            <p:nvPr/>
          </p:nvSpPr>
          <p:spPr bwMode="auto">
            <a:xfrm>
              <a:off x="1938" y="1530"/>
              <a:ext cx="36" cy="70"/>
            </a:xfrm>
            <a:prstGeom prst="ellipse">
              <a:avLst/>
            </a:prstGeom>
            <a:solidFill>
              <a:schemeClr val="accent1"/>
            </a:solidFill>
            <a:ln w="12700">
              <a:solidFill>
                <a:srgbClr val="FF5008"/>
              </a:solidFill>
              <a:round/>
              <a:headEnd/>
              <a:tailEnd/>
            </a:ln>
          </p:spPr>
          <p:txBody>
            <a:bodyPr wrap="none" anchor="ctr"/>
            <a:lstStyle/>
            <a:p>
              <a:endParaRPr lang="en-US"/>
            </a:p>
          </p:txBody>
        </p:sp>
        <p:sp>
          <p:nvSpPr>
            <p:cNvPr id="39961" name="Oval 1117"/>
            <p:cNvSpPr>
              <a:spLocks noChangeArrowheads="1"/>
            </p:cNvSpPr>
            <p:nvPr/>
          </p:nvSpPr>
          <p:spPr bwMode="auto">
            <a:xfrm>
              <a:off x="1938" y="1680"/>
              <a:ext cx="36" cy="70"/>
            </a:xfrm>
            <a:prstGeom prst="ellipse">
              <a:avLst/>
            </a:prstGeom>
            <a:solidFill>
              <a:schemeClr val="accent1"/>
            </a:solidFill>
            <a:ln w="12700">
              <a:solidFill>
                <a:srgbClr val="FF5008"/>
              </a:solidFill>
              <a:round/>
              <a:headEnd/>
              <a:tailEnd/>
            </a:ln>
          </p:spPr>
          <p:txBody>
            <a:bodyPr wrap="none" anchor="ctr"/>
            <a:lstStyle/>
            <a:p>
              <a:endParaRPr lang="en-US"/>
            </a:p>
          </p:txBody>
        </p:sp>
        <p:sp>
          <p:nvSpPr>
            <p:cNvPr id="39962" name="Oval 1118"/>
            <p:cNvSpPr>
              <a:spLocks noChangeArrowheads="1"/>
            </p:cNvSpPr>
            <p:nvPr/>
          </p:nvSpPr>
          <p:spPr bwMode="auto">
            <a:xfrm>
              <a:off x="1885" y="1829"/>
              <a:ext cx="36" cy="70"/>
            </a:xfrm>
            <a:prstGeom prst="ellipse">
              <a:avLst/>
            </a:prstGeom>
            <a:solidFill>
              <a:schemeClr val="accent1"/>
            </a:solidFill>
            <a:ln w="12700">
              <a:solidFill>
                <a:srgbClr val="FF5008"/>
              </a:solidFill>
              <a:round/>
              <a:headEnd/>
              <a:tailEnd/>
            </a:ln>
          </p:spPr>
          <p:txBody>
            <a:bodyPr wrap="none" anchor="ctr"/>
            <a:lstStyle/>
            <a:p>
              <a:endParaRPr lang="en-US"/>
            </a:p>
          </p:txBody>
        </p:sp>
        <p:sp>
          <p:nvSpPr>
            <p:cNvPr id="39963" name="Oval 1119"/>
            <p:cNvSpPr>
              <a:spLocks noChangeArrowheads="1"/>
            </p:cNvSpPr>
            <p:nvPr/>
          </p:nvSpPr>
          <p:spPr bwMode="auto">
            <a:xfrm>
              <a:off x="1779" y="1929"/>
              <a:ext cx="35" cy="70"/>
            </a:xfrm>
            <a:prstGeom prst="ellipse">
              <a:avLst/>
            </a:prstGeom>
            <a:solidFill>
              <a:schemeClr val="accent1"/>
            </a:solidFill>
            <a:ln w="12700">
              <a:solidFill>
                <a:srgbClr val="FF5008"/>
              </a:solidFill>
              <a:round/>
              <a:headEnd/>
              <a:tailEnd/>
            </a:ln>
          </p:spPr>
          <p:txBody>
            <a:bodyPr wrap="none" anchor="ctr"/>
            <a:lstStyle/>
            <a:p>
              <a:endParaRPr lang="en-US"/>
            </a:p>
          </p:txBody>
        </p:sp>
      </p:grpSp>
      <p:sp>
        <p:nvSpPr>
          <p:cNvPr id="39944" name="Rectangle 1120"/>
          <p:cNvSpPr>
            <a:spLocks noChangeArrowheads="1"/>
          </p:cNvSpPr>
          <p:nvPr/>
        </p:nvSpPr>
        <p:spPr bwMode="auto">
          <a:xfrm>
            <a:off x="1295400" y="4953000"/>
            <a:ext cx="14478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0" hangingPunct="0">
              <a:spcBef>
                <a:spcPct val="50000"/>
              </a:spcBef>
            </a:pPr>
            <a:r>
              <a:rPr lang="en-US" sz="2000" b="1" dirty="0">
                <a:latin typeface="Arial Narrow" pitchFamily="34" charset="0"/>
              </a:rPr>
              <a:t>Fatty streak</a:t>
            </a:r>
          </a:p>
        </p:txBody>
      </p:sp>
      <p:sp>
        <p:nvSpPr>
          <p:cNvPr id="39945" name="Rectangle 1121"/>
          <p:cNvSpPr>
            <a:spLocks noChangeArrowheads="1"/>
          </p:cNvSpPr>
          <p:nvPr/>
        </p:nvSpPr>
        <p:spPr bwMode="auto">
          <a:xfrm>
            <a:off x="2819400" y="4953000"/>
            <a:ext cx="21336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0" hangingPunct="0">
              <a:spcBef>
                <a:spcPct val="50000"/>
              </a:spcBef>
            </a:pPr>
            <a:r>
              <a:rPr lang="en-US" sz="2000" b="1">
                <a:latin typeface="Arial Narrow" pitchFamily="34" charset="0"/>
              </a:rPr>
              <a:t>Transitional plaque</a:t>
            </a:r>
          </a:p>
        </p:txBody>
      </p:sp>
      <p:sp>
        <p:nvSpPr>
          <p:cNvPr id="39946" name="Rectangle 1122"/>
          <p:cNvSpPr>
            <a:spLocks noChangeArrowheads="1"/>
          </p:cNvSpPr>
          <p:nvPr/>
        </p:nvSpPr>
        <p:spPr bwMode="auto">
          <a:xfrm>
            <a:off x="4800600" y="4953000"/>
            <a:ext cx="19812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2000" b="1">
                <a:latin typeface="Arial Narrow" pitchFamily="34" charset="0"/>
              </a:rPr>
              <a:t>Mature  plaque</a:t>
            </a:r>
          </a:p>
        </p:txBody>
      </p:sp>
      <p:sp>
        <p:nvSpPr>
          <p:cNvPr id="39947" name="Rectangle 1123"/>
          <p:cNvSpPr>
            <a:spLocks noChangeArrowheads="1"/>
          </p:cNvSpPr>
          <p:nvPr/>
        </p:nvSpPr>
        <p:spPr bwMode="auto">
          <a:xfrm>
            <a:off x="6629400" y="4864100"/>
            <a:ext cx="243840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r>
              <a:rPr lang="en-US" sz="2000" b="1">
                <a:latin typeface="Arial Narrow" pitchFamily="34" charset="0"/>
              </a:rPr>
              <a:t>Ruptured  plaque  with </a:t>
            </a:r>
          </a:p>
          <a:p>
            <a:pPr algn="ctr" eaLnBrk="0" hangingPunct="0"/>
            <a:r>
              <a:rPr lang="en-US" sz="2000" b="1">
                <a:latin typeface="Arial Narrow" pitchFamily="34" charset="0"/>
              </a:rPr>
              <a:t>thrombus  formation</a:t>
            </a:r>
          </a:p>
        </p:txBody>
      </p:sp>
      <p:grpSp>
        <p:nvGrpSpPr>
          <p:cNvPr id="39948" name="Group 1134"/>
          <p:cNvGrpSpPr>
            <a:grpSpLocks/>
          </p:cNvGrpSpPr>
          <p:nvPr/>
        </p:nvGrpSpPr>
        <p:grpSpPr bwMode="auto">
          <a:xfrm>
            <a:off x="1143000" y="1123950"/>
            <a:ext cx="7696200" cy="1543050"/>
            <a:chOff x="720" y="708"/>
            <a:chExt cx="4848" cy="972"/>
          </a:xfrm>
        </p:grpSpPr>
        <p:pic>
          <p:nvPicPr>
            <p:cNvPr id="39949" name="Picture 1044"/>
            <p:cNvPicPr>
              <a:picLocks noChangeAspect="1" noChangeArrowheads="1"/>
            </p:cNvPicPr>
            <p:nvPr/>
          </p:nvPicPr>
          <p:blipFill>
            <a:blip r:embed="rId3">
              <a:extLst>
                <a:ext uri="{28A0092B-C50C-407E-A947-70E740481C1C}">
                  <a14:useLocalDpi xmlns:a14="http://schemas.microsoft.com/office/drawing/2010/main" xmlns="" val="0"/>
                </a:ext>
              </a:extLst>
            </a:blip>
            <a:srcRect l="4762" t="67235" r="952" b="2689"/>
            <a:stretch>
              <a:fillRect/>
            </a:stretch>
          </p:blipFill>
          <p:spPr bwMode="auto">
            <a:xfrm>
              <a:off x="720" y="864"/>
              <a:ext cx="4848" cy="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50" name="AutoShape 1128"/>
            <p:cNvSpPr>
              <a:spLocks noChangeArrowheads="1"/>
            </p:cNvSpPr>
            <p:nvPr/>
          </p:nvSpPr>
          <p:spPr bwMode="auto">
            <a:xfrm rot="-2470879">
              <a:off x="2060" y="722"/>
              <a:ext cx="201" cy="214"/>
            </a:xfrm>
            <a:prstGeom prst="pentagon">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51" name="AutoShape 1129"/>
            <p:cNvSpPr>
              <a:spLocks noChangeArrowheads="1"/>
            </p:cNvSpPr>
            <p:nvPr/>
          </p:nvSpPr>
          <p:spPr bwMode="auto">
            <a:xfrm rot="-2470879">
              <a:off x="3639" y="716"/>
              <a:ext cx="201" cy="214"/>
            </a:xfrm>
            <a:prstGeom prst="pentagon">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52" name="AutoShape 1130"/>
            <p:cNvSpPr>
              <a:spLocks noChangeArrowheads="1"/>
            </p:cNvSpPr>
            <p:nvPr/>
          </p:nvSpPr>
          <p:spPr bwMode="auto">
            <a:xfrm rot="-2470879">
              <a:off x="2853" y="729"/>
              <a:ext cx="201" cy="214"/>
            </a:xfrm>
            <a:prstGeom prst="pentagon">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53" name="AutoShape 1131"/>
            <p:cNvSpPr>
              <a:spLocks noChangeArrowheads="1"/>
            </p:cNvSpPr>
            <p:nvPr/>
          </p:nvSpPr>
          <p:spPr bwMode="auto">
            <a:xfrm rot="-2470879">
              <a:off x="1269" y="735"/>
              <a:ext cx="201" cy="214"/>
            </a:xfrm>
            <a:prstGeom prst="pentagon">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54" name="AutoShape 1132"/>
            <p:cNvSpPr>
              <a:spLocks noChangeArrowheads="1"/>
            </p:cNvSpPr>
            <p:nvPr/>
          </p:nvSpPr>
          <p:spPr bwMode="auto">
            <a:xfrm rot="-2470879">
              <a:off x="4440" y="723"/>
              <a:ext cx="201" cy="214"/>
            </a:xfrm>
            <a:prstGeom prst="pentagon">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55" name="AutoShape 1133"/>
            <p:cNvSpPr>
              <a:spLocks noChangeArrowheads="1"/>
            </p:cNvSpPr>
            <p:nvPr/>
          </p:nvSpPr>
          <p:spPr bwMode="auto">
            <a:xfrm rot="-2470879">
              <a:off x="5232" y="708"/>
              <a:ext cx="201" cy="214"/>
            </a:xfrm>
            <a:prstGeom prst="pentagon">
              <a:avLst/>
            </a:prstGeom>
            <a:solidFill>
              <a:schemeClr val="bg1"/>
            </a:solidFill>
            <a:ln w="9525">
              <a:solidFill>
                <a:schemeClr val="bg1"/>
              </a:solidFill>
              <a:miter lim="800000"/>
              <a:headEnd/>
              <a:tailEnd/>
            </a:ln>
          </p:spPr>
          <p:txBody>
            <a:bodyPr wrap="none" anchor="ctr"/>
            <a:lstStyle/>
            <a:p>
              <a:endParaRPr lang="en-US"/>
            </a:p>
          </p:txBody>
        </p:sp>
      </p:gr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5_sec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685800"/>
            <a:ext cx="3352800" cy="226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Text Box 4"/>
          <p:cNvSpPr txBox="1">
            <a:spLocks noChangeArrowheads="1"/>
          </p:cNvSpPr>
          <p:nvPr/>
        </p:nvSpPr>
        <p:spPr bwMode="auto">
          <a:xfrm>
            <a:off x="1703388" y="2895600"/>
            <a:ext cx="173355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type="none" w="lg" len="lg"/>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2200" b="1" dirty="0">
                <a:latin typeface="Arial Narrow" pitchFamily="34" charset="0"/>
              </a:rPr>
              <a:t>Normal vessel</a:t>
            </a:r>
          </a:p>
        </p:txBody>
      </p:sp>
      <p:pic>
        <p:nvPicPr>
          <p:cNvPr id="40964" name="Picture 6" descr="13_sec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0200" y="685800"/>
            <a:ext cx="36576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5" name="Text Box 7"/>
          <p:cNvSpPr txBox="1">
            <a:spLocks noChangeArrowheads="1"/>
          </p:cNvSpPr>
          <p:nvPr/>
        </p:nvSpPr>
        <p:spPr bwMode="auto">
          <a:xfrm>
            <a:off x="6172200" y="2924175"/>
            <a:ext cx="266065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type="none" w="lg" len="lg"/>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2200" b="1" dirty="0">
                <a:latin typeface="Arial Narrow" pitchFamily="34" charset="0"/>
              </a:rPr>
              <a:t>Atherosclerotic plaque</a:t>
            </a:r>
          </a:p>
        </p:txBody>
      </p:sp>
      <p:sp>
        <p:nvSpPr>
          <p:cNvPr id="40966" name="Text Box 8"/>
          <p:cNvSpPr txBox="1">
            <a:spLocks noChangeArrowheads="1"/>
          </p:cNvSpPr>
          <p:nvPr/>
        </p:nvSpPr>
        <p:spPr bwMode="auto">
          <a:xfrm>
            <a:off x="2286000" y="5791200"/>
            <a:ext cx="5140325" cy="831850"/>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b="1">
                <a:latin typeface="Arial Narrow" pitchFamily="34" charset="0"/>
              </a:rPr>
              <a:t>Atheromas contain a core of lipid, largely  </a:t>
            </a:r>
          </a:p>
          <a:p>
            <a:pPr eaLnBrk="1" hangingPunct="1"/>
            <a:r>
              <a:rPr lang="en-US" b="1">
                <a:latin typeface="Arial Narrow" pitchFamily="34" charset="0"/>
              </a:rPr>
              <a:t>cholesterol, surrounded by a fibrous cap</a:t>
            </a:r>
          </a:p>
        </p:txBody>
      </p:sp>
      <p:pic>
        <p:nvPicPr>
          <p:cNvPr id="40967"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l="57408" t="3217" r="7407" b="43782"/>
          <a:stretch>
            <a:fillRect/>
          </a:stretch>
        </p:blipFill>
        <p:spPr bwMode="auto">
          <a:xfrm>
            <a:off x="3505200" y="3352800"/>
            <a:ext cx="25908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8" name="WordArt 11"/>
          <p:cNvSpPr>
            <a:spLocks noChangeArrowheads="1" noChangeShapeType="1" noTextEdit="1"/>
          </p:cNvSpPr>
          <p:nvPr/>
        </p:nvSpPr>
        <p:spPr bwMode="auto">
          <a:xfrm>
            <a:off x="3505200" y="152400"/>
            <a:ext cx="28194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Pathogenesis</a:t>
            </a:r>
          </a:p>
        </p:txBody>
      </p:sp>
      <p:sp>
        <p:nvSpPr>
          <p:cNvPr id="40969" name="AutoShape 12"/>
          <p:cNvSpPr>
            <a:spLocks noChangeArrowheads="1"/>
          </p:cNvSpPr>
          <p:nvPr/>
        </p:nvSpPr>
        <p:spPr bwMode="auto">
          <a:xfrm>
            <a:off x="7924800" y="6324600"/>
            <a:ext cx="838200" cy="381000"/>
          </a:xfrm>
          <a:prstGeom prst="rightArrow">
            <a:avLst>
              <a:gd name="adj1" fmla="val 50000"/>
              <a:gd name="adj2" fmla="val 55000"/>
            </a:avLst>
          </a:prstGeom>
          <a:solidFill>
            <a:srgbClr val="33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37_sec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1676400"/>
            <a:ext cx="3776663" cy="283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Text Box 3"/>
          <p:cNvSpPr txBox="1">
            <a:spLocks noChangeArrowheads="1"/>
          </p:cNvSpPr>
          <p:nvPr/>
        </p:nvSpPr>
        <p:spPr bwMode="auto">
          <a:xfrm>
            <a:off x="1933575" y="4648200"/>
            <a:ext cx="2333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type="none" w="lg" len="lg"/>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b="1">
                <a:latin typeface="Arial" charset="0"/>
              </a:rPr>
              <a:t>Plaque rupture</a:t>
            </a:r>
          </a:p>
        </p:txBody>
      </p:sp>
      <p:pic>
        <p:nvPicPr>
          <p:cNvPr id="41988" name="Picture 4" descr="53_sec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05400" y="1676400"/>
            <a:ext cx="3886200" cy="281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9" name="Text Box 5"/>
          <p:cNvSpPr txBox="1">
            <a:spLocks noChangeArrowheads="1"/>
          </p:cNvSpPr>
          <p:nvPr/>
        </p:nvSpPr>
        <p:spPr bwMode="auto">
          <a:xfrm rot="10800000" flipV="1">
            <a:off x="5837238" y="4648200"/>
            <a:ext cx="26971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b="1">
                <a:latin typeface="Arial" charset="0"/>
              </a:rPr>
              <a:t>Vessel occlusion</a:t>
            </a:r>
          </a:p>
        </p:txBody>
      </p:sp>
      <p:sp>
        <p:nvSpPr>
          <p:cNvPr id="41990" name="WordArt 7"/>
          <p:cNvSpPr>
            <a:spLocks noChangeArrowheads="1" noChangeShapeType="1" noTextEdit="1"/>
          </p:cNvSpPr>
          <p:nvPr/>
        </p:nvSpPr>
        <p:spPr bwMode="auto">
          <a:xfrm>
            <a:off x="3352800" y="304800"/>
            <a:ext cx="28956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Pathogenesis</a:t>
            </a:r>
          </a:p>
        </p:txBody>
      </p:sp>
      <p:sp>
        <p:nvSpPr>
          <p:cNvPr id="41991" name="AutoShape 9"/>
          <p:cNvSpPr>
            <a:spLocks noChangeArrowheads="1"/>
          </p:cNvSpPr>
          <p:nvPr/>
        </p:nvSpPr>
        <p:spPr bwMode="auto">
          <a:xfrm>
            <a:off x="7924800" y="6324600"/>
            <a:ext cx="838200" cy="381000"/>
          </a:xfrm>
          <a:prstGeom prst="rightArrow">
            <a:avLst>
              <a:gd name="adj1" fmla="val 50000"/>
              <a:gd name="adj2" fmla="val 55000"/>
            </a:avLst>
          </a:prstGeom>
          <a:solidFill>
            <a:srgbClr val="33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2"/>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490663"/>
            <a:ext cx="8153400" cy="285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3011" name="Rectangle 3"/>
          <p:cNvSpPr>
            <a:spLocks noChangeArrowheads="1"/>
          </p:cNvSpPr>
          <p:nvPr/>
        </p:nvSpPr>
        <p:spPr bwMode="auto">
          <a:xfrm>
            <a:off x="1241003" y="966788"/>
            <a:ext cx="743794" cy="5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168275" indent="-168275" algn="ctr" defTabSz="909638" eaLnBrk="0" hangingPunct="0">
              <a:lnSpc>
                <a:spcPct val="80000"/>
              </a:lnSpc>
              <a:tabLst>
                <a:tab pos="4859338" algn="l"/>
              </a:tabLst>
            </a:pPr>
            <a:r>
              <a:rPr lang="en-US" sz="2000" b="1" dirty="0">
                <a:latin typeface="Arial Narrow" pitchFamily="34" charset="0"/>
              </a:rPr>
              <a:t>Foam</a:t>
            </a:r>
          </a:p>
          <a:p>
            <a:pPr marL="168275" indent="-168275" algn="ctr" defTabSz="909638" eaLnBrk="0" hangingPunct="0">
              <a:lnSpc>
                <a:spcPct val="80000"/>
              </a:lnSpc>
              <a:tabLst>
                <a:tab pos="4859338" algn="l"/>
              </a:tabLst>
            </a:pPr>
            <a:r>
              <a:rPr lang="en-US" sz="2000" b="1" dirty="0">
                <a:latin typeface="Arial Narrow" pitchFamily="34" charset="0"/>
              </a:rPr>
              <a:t>cells</a:t>
            </a:r>
          </a:p>
        </p:txBody>
      </p:sp>
      <p:sp>
        <p:nvSpPr>
          <p:cNvPr id="43012" name="Rectangle 4"/>
          <p:cNvSpPr>
            <a:spLocks noChangeArrowheads="1"/>
          </p:cNvSpPr>
          <p:nvPr/>
        </p:nvSpPr>
        <p:spPr bwMode="auto">
          <a:xfrm>
            <a:off x="2312000" y="966788"/>
            <a:ext cx="860814" cy="5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168275" indent="-168275" algn="ctr" defTabSz="909638" eaLnBrk="0" hangingPunct="0">
              <a:lnSpc>
                <a:spcPct val="80000"/>
              </a:lnSpc>
              <a:tabLst>
                <a:tab pos="4859338" algn="l"/>
              </a:tabLst>
            </a:pPr>
            <a:r>
              <a:rPr lang="en-US" sz="2000" b="1" dirty="0">
                <a:latin typeface="Arial Narrow" pitchFamily="34" charset="0"/>
              </a:rPr>
              <a:t>Fatty</a:t>
            </a:r>
          </a:p>
          <a:p>
            <a:pPr marL="168275" indent="-168275" algn="ctr" defTabSz="909638" eaLnBrk="0" hangingPunct="0">
              <a:lnSpc>
                <a:spcPct val="80000"/>
              </a:lnSpc>
              <a:tabLst>
                <a:tab pos="4859338" algn="l"/>
              </a:tabLst>
            </a:pPr>
            <a:r>
              <a:rPr lang="en-US" sz="2000" b="1" dirty="0">
                <a:latin typeface="Arial Narrow" pitchFamily="34" charset="0"/>
              </a:rPr>
              <a:t>streak </a:t>
            </a:r>
          </a:p>
        </p:txBody>
      </p:sp>
      <p:sp>
        <p:nvSpPr>
          <p:cNvPr id="43013" name="Rectangle 5"/>
          <p:cNvSpPr>
            <a:spLocks noChangeArrowheads="1"/>
          </p:cNvSpPr>
          <p:nvPr/>
        </p:nvSpPr>
        <p:spPr bwMode="auto">
          <a:xfrm>
            <a:off x="3253795" y="966788"/>
            <a:ext cx="1433086" cy="5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168275" indent="-168275" algn="ctr" defTabSz="909638" eaLnBrk="0" hangingPunct="0">
              <a:lnSpc>
                <a:spcPct val="80000"/>
              </a:lnSpc>
              <a:tabLst>
                <a:tab pos="4859338" algn="l"/>
              </a:tabLst>
            </a:pPr>
            <a:r>
              <a:rPr lang="en-US" sz="2000" b="1" dirty="0">
                <a:latin typeface="Arial Narrow" pitchFamily="34" charset="0"/>
              </a:rPr>
              <a:t>Intermediate</a:t>
            </a:r>
          </a:p>
          <a:p>
            <a:pPr marL="168275" indent="-168275" algn="ctr" defTabSz="909638" eaLnBrk="0" hangingPunct="0">
              <a:lnSpc>
                <a:spcPct val="80000"/>
              </a:lnSpc>
              <a:tabLst>
                <a:tab pos="4859338" algn="l"/>
              </a:tabLst>
            </a:pPr>
            <a:r>
              <a:rPr lang="en-US" sz="2000" b="1" dirty="0">
                <a:latin typeface="Arial Narrow" pitchFamily="34" charset="0"/>
              </a:rPr>
              <a:t>lesion </a:t>
            </a:r>
          </a:p>
        </p:txBody>
      </p:sp>
      <p:sp>
        <p:nvSpPr>
          <p:cNvPr id="43014" name="Rectangle 6"/>
          <p:cNvSpPr>
            <a:spLocks noChangeArrowheads="1"/>
          </p:cNvSpPr>
          <p:nvPr/>
        </p:nvSpPr>
        <p:spPr bwMode="auto">
          <a:xfrm>
            <a:off x="4631452" y="1066800"/>
            <a:ext cx="116538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168275" indent="-168275" algn="ctr" defTabSz="909638" eaLnBrk="0" hangingPunct="0">
              <a:lnSpc>
                <a:spcPct val="80000"/>
              </a:lnSpc>
              <a:tabLst>
                <a:tab pos="4859338" algn="l"/>
              </a:tabLst>
            </a:pPr>
            <a:r>
              <a:rPr lang="en-US" sz="2000" b="1" dirty="0">
                <a:latin typeface="Arial Narrow" pitchFamily="34" charset="0"/>
              </a:rPr>
              <a:t>Atheroma</a:t>
            </a:r>
          </a:p>
        </p:txBody>
      </p:sp>
      <p:sp>
        <p:nvSpPr>
          <p:cNvPr id="43015" name="Rectangle 7"/>
          <p:cNvSpPr>
            <a:spLocks noChangeArrowheads="1"/>
          </p:cNvSpPr>
          <p:nvPr/>
        </p:nvSpPr>
        <p:spPr bwMode="auto">
          <a:xfrm>
            <a:off x="5910420" y="914400"/>
            <a:ext cx="952185" cy="5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168275" indent="-168275" algn="ctr" defTabSz="909638" eaLnBrk="0" hangingPunct="0">
              <a:lnSpc>
                <a:spcPct val="80000"/>
              </a:lnSpc>
              <a:tabLst>
                <a:tab pos="4859338" algn="l"/>
              </a:tabLst>
            </a:pPr>
            <a:r>
              <a:rPr lang="en-US" sz="2000" b="1">
                <a:latin typeface="Arial Narrow" pitchFamily="34" charset="0"/>
              </a:rPr>
              <a:t>Fibrous</a:t>
            </a:r>
          </a:p>
          <a:p>
            <a:pPr marL="168275" indent="-168275" algn="ctr" defTabSz="909638" eaLnBrk="0" hangingPunct="0">
              <a:lnSpc>
                <a:spcPct val="80000"/>
              </a:lnSpc>
              <a:tabLst>
                <a:tab pos="4859338" algn="l"/>
              </a:tabLst>
            </a:pPr>
            <a:r>
              <a:rPr lang="en-US" sz="2000" b="1">
                <a:latin typeface="Arial Narrow" pitchFamily="34" charset="0"/>
              </a:rPr>
              <a:t>plaque</a:t>
            </a:r>
          </a:p>
        </p:txBody>
      </p:sp>
      <p:sp>
        <p:nvSpPr>
          <p:cNvPr id="43016" name="Rectangle 8"/>
          <p:cNvSpPr>
            <a:spLocks noChangeArrowheads="1"/>
          </p:cNvSpPr>
          <p:nvPr/>
        </p:nvSpPr>
        <p:spPr bwMode="auto">
          <a:xfrm>
            <a:off x="6629400" y="914400"/>
            <a:ext cx="2362200"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marL="168275" indent="-168275" algn="ctr" defTabSz="909638" eaLnBrk="0" hangingPunct="0">
              <a:lnSpc>
                <a:spcPct val="80000"/>
              </a:lnSpc>
              <a:tabLst>
                <a:tab pos="4859338" algn="l"/>
              </a:tabLst>
            </a:pPr>
            <a:r>
              <a:rPr lang="en-US" sz="2000" b="1">
                <a:latin typeface="Arial Narrow" pitchFamily="34" charset="0"/>
              </a:rPr>
              <a:t>Complicated</a:t>
            </a:r>
          </a:p>
          <a:p>
            <a:pPr marL="168275" indent="-168275" algn="ctr" defTabSz="909638" eaLnBrk="0" hangingPunct="0">
              <a:lnSpc>
                <a:spcPct val="80000"/>
              </a:lnSpc>
              <a:tabLst>
                <a:tab pos="4859338" algn="l"/>
              </a:tabLst>
            </a:pPr>
            <a:r>
              <a:rPr lang="en-US" sz="2000" b="1">
                <a:latin typeface="Arial Narrow" pitchFamily="34" charset="0"/>
              </a:rPr>
              <a:t>lesion/rupture</a:t>
            </a:r>
          </a:p>
        </p:txBody>
      </p:sp>
      <p:sp>
        <p:nvSpPr>
          <p:cNvPr id="43017" name="Rectangle 9"/>
          <p:cNvSpPr>
            <a:spLocks noChangeArrowheads="1"/>
          </p:cNvSpPr>
          <p:nvPr/>
        </p:nvSpPr>
        <p:spPr bwMode="auto">
          <a:xfrm>
            <a:off x="4343400" y="6400800"/>
            <a:ext cx="4471988"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168275" indent="-168275" algn="ctr" defTabSz="909638" eaLnBrk="0" hangingPunct="0">
              <a:lnSpc>
                <a:spcPct val="80000"/>
              </a:lnSpc>
              <a:tabLst>
                <a:tab pos="4859338" algn="l"/>
              </a:tabLst>
            </a:pPr>
            <a:r>
              <a:rPr lang="en-US" sz="1600" b="1" i="1">
                <a:solidFill>
                  <a:srgbClr val="0066FF"/>
                </a:solidFill>
                <a:latin typeface="Arial Narrow" pitchFamily="34" charset="0"/>
              </a:rPr>
              <a:t>Pepine CJ. Am J Cardiol. 1998; 82 (suppl 104):23S-27S</a:t>
            </a:r>
          </a:p>
        </p:txBody>
      </p:sp>
      <p:sp>
        <p:nvSpPr>
          <p:cNvPr id="43018" name="Rectangle 14"/>
          <p:cNvSpPr>
            <a:spLocks noChangeArrowheads="1"/>
          </p:cNvSpPr>
          <p:nvPr/>
        </p:nvSpPr>
        <p:spPr bwMode="auto">
          <a:xfrm>
            <a:off x="1560513" y="4905375"/>
            <a:ext cx="1363662" cy="577850"/>
          </a:xfrm>
          <a:prstGeom prst="rect">
            <a:avLst/>
          </a:prstGeom>
          <a:solidFill>
            <a:srgbClr val="3399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168275" indent="-168275" algn="ctr" defTabSz="909638" eaLnBrk="0" hangingPunct="0">
              <a:lnSpc>
                <a:spcPct val="80000"/>
              </a:lnSpc>
              <a:tabLst>
                <a:tab pos="4859338" algn="l"/>
              </a:tabLst>
            </a:pPr>
            <a:r>
              <a:rPr lang="en-US" sz="2000" b="1">
                <a:solidFill>
                  <a:schemeClr val="bg1"/>
                </a:solidFill>
                <a:latin typeface="Arial" charset="0"/>
              </a:rPr>
              <a:t>From first</a:t>
            </a:r>
          </a:p>
          <a:p>
            <a:pPr marL="168275" indent="-168275" algn="ctr" defTabSz="909638" eaLnBrk="0" hangingPunct="0">
              <a:lnSpc>
                <a:spcPct val="80000"/>
              </a:lnSpc>
              <a:tabLst>
                <a:tab pos="4859338" algn="l"/>
              </a:tabLst>
            </a:pPr>
            <a:r>
              <a:rPr lang="en-US" sz="2000" b="1">
                <a:solidFill>
                  <a:schemeClr val="bg1"/>
                </a:solidFill>
                <a:latin typeface="Arial" charset="0"/>
              </a:rPr>
              <a:t>decade</a:t>
            </a:r>
          </a:p>
        </p:txBody>
      </p:sp>
      <p:sp>
        <p:nvSpPr>
          <p:cNvPr id="43019" name="Rectangle 15"/>
          <p:cNvSpPr>
            <a:spLocks noChangeArrowheads="1"/>
          </p:cNvSpPr>
          <p:nvPr/>
        </p:nvSpPr>
        <p:spPr bwMode="auto">
          <a:xfrm>
            <a:off x="4044950" y="4905375"/>
            <a:ext cx="1449388" cy="577850"/>
          </a:xfrm>
          <a:prstGeom prst="rect">
            <a:avLst/>
          </a:prstGeom>
          <a:solidFill>
            <a:srgbClr val="3399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168275" indent="-168275" algn="ctr" defTabSz="909638" eaLnBrk="0" hangingPunct="0">
              <a:lnSpc>
                <a:spcPct val="80000"/>
              </a:lnSpc>
              <a:tabLst>
                <a:tab pos="4859338" algn="l"/>
              </a:tabLst>
            </a:pPr>
            <a:r>
              <a:rPr lang="en-US" sz="2000" b="1">
                <a:solidFill>
                  <a:schemeClr val="bg1"/>
                </a:solidFill>
                <a:latin typeface="Arial" charset="0"/>
              </a:rPr>
              <a:t>From third</a:t>
            </a:r>
          </a:p>
          <a:p>
            <a:pPr marL="168275" indent="-168275" algn="ctr" defTabSz="909638" eaLnBrk="0" hangingPunct="0">
              <a:lnSpc>
                <a:spcPct val="80000"/>
              </a:lnSpc>
              <a:tabLst>
                <a:tab pos="4859338" algn="l"/>
              </a:tabLst>
            </a:pPr>
            <a:r>
              <a:rPr lang="en-US" sz="2000" b="1">
                <a:solidFill>
                  <a:schemeClr val="bg1"/>
                </a:solidFill>
                <a:latin typeface="Arial" charset="0"/>
              </a:rPr>
              <a:t>decade</a:t>
            </a:r>
          </a:p>
        </p:txBody>
      </p:sp>
      <p:sp>
        <p:nvSpPr>
          <p:cNvPr id="43020" name="Rectangle 16"/>
          <p:cNvSpPr>
            <a:spLocks noChangeArrowheads="1"/>
          </p:cNvSpPr>
          <p:nvPr/>
        </p:nvSpPr>
        <p:spPr bwMode="auto">
          <a:xfrm>
            <a:off x="6483350" y="4905375"/>
            <a:ext cx="1619250" cy="577850"/>
          </a:xfrm>
          <a:prstGeom prst="rect">
            <a:avLst/>
          </a:prstGeom>
          <a:solidFill>
            <a:srgbClr val="3399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168275" indent="-168275" algn="ctr" defTabSz="909638" eaLnBrk="0" hangingPunct="0">
              <a:lnSpc>
                <a:spcPct val="80000"/>
              </a:lnSpc>
              <a:tabLst>
                <a:tab pos="4859338" algn="l"/>
              </a:tabLst>
            </a:pPr>
            <a:r>
              <a:rPr lang="en-US" sz="2000" b="1">
                <a:solidFill>
                  <a:schemeClr val="bg1"/>
                </a:solidFill>
                <a:latin typeface="Arial" charset="0"/>
              </a:rPr>
              <a:t>From fourth</a:t>
            </a:r>
          </a:p>
          <a:p>
            <a:pPr marL="168275" indent="-168275" algn="ctr" defTabSz="909638" eaLnBrk="0" hangingPunct="0">
              <a:lnSpc>
                <a:spcPct val="80000"/>
              </a:lnSpc>
              <a:tabLst>
                <a:tab pos="4859338" algn="l"/>
              </a:tabLst>
            </a:pPr>
            <a:r>
              <a:rPr lang="en-US" sz="2000" b="1">
                <a:solidFill>
                  <a:schemeClr val="bg1"/>
                </a:solidFill>
                <a:latin typeface="Arial" charset="0"/>
              </a:rPr>
              <a:t>decade</a:t>
            </a:r>
          </a:p>
        </p:txBody>
      </p:sp>
      <p:sp>
        <p:nvSpPr>
          <p:cNvPr id="43021" name="Rectangle 18"/>
          <p:cNvSpPr>
            <a:spLocks noChangeArrowheads="1"/>
          </p:cNvSpPr>
          <p:nvPr/>
        </p:nvSpPr>
        <p:spPr bwMode="auto">
          <a:xfrm>
            <a:off x="2438400" y="4386263"/>
            <a:ext cx="4900613"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90488" tIns="44450" rIns="90488" bIns="44450">
            <a:spAutoFit/>
          </a:bodyPr>
          <a:lstStyle/>
          <a:p>
            <a:pPr marL="168275" indent="-168275" algn="ctr" defTabSz="909638" eaLnBrk="0" hangingPunct="0">
              <a:lnSpc>
                <a:spcPct val="80000"/>
              </a:lnSpc>
              <a:tabLst>
                <a:tab pos="4859338" algn="l"/>
              </a:tabLst>
            </a:pPr>
            <a:r>
              <a:rPr lang="en-US" sz="2200" b="1" dirty="0">
                <a:latin typeface="Arial Narrow" pitchFamily="34" charset="0"/>
              </a:rPr>
              <a:t>Endothelial dysfunction</a:t>
            </a:r>
          </a:p>
        </p:txBody>
      </p:sp>
      <p:sp>
        <p:nvSpPr>
          <p:cNvPr id="43022" name="Line 19"/>
          <p:cNvSpPr>
            <a:spLocks noChangeShapeType="1"/>
          </p:cNvSpPr>
          <p:nvPr/>
        </p:nvSpPr>
        <p:spPr bwMode="auto">
          <a:xfrm flipV="1">
            <a:off x="6324600" y="4572000"/>
            <a:ext cx="2590800" cy="0"/>
          </a:xfrm>
          <a:prstGeom prst="line">
            <a:avLst/>
          </a:prstGeom>
          <a:noFill/>
          <a:ln w="28575">
            <a:solidFill>
              <a:srgbClr val="0066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3023" name="Line 20"/>
          <p:cNvSpPr>
            <a:spLocks noChangeShapeType="1"/>
          </p:cNvSpPr>
          <p:nvPr/>
        </p:nvSpPr>
        <p:spPr bwMode="auto">
          <a:xfrm>
            <a:off x="1157288" y="4543425"/>
            <a:ext cx="2286000" cy="0"/>
          </a:xfrm>
          <a:prstGeom prst="line">
            <a:avLst/>
          </a:prstGeom>
          <a:noFill/>
          <a:ln w="28575">
            <a:solidFill>
              <a:srgbClr val="0066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024" name="Rectangle 22"/>
          <p:cNvSpPr>
            <a:spLocks noChangeArrowheads="1"/>
          </p:cNvSpPr>
          <p:nvPr/>
        </p:nvSpPr>
        <p:spPr bwMode="auto">
          <a:xfrm>
            <a:off x="1066800" y="5532438"/>
            <a:ext cx="4876800" cy="609600"/>
          </a:xfrm>
          <a:prstGeom prst="rect">
            <a:avLst/>
          </a:prstGeom>
          <a:solidFill>
            <a:srgbClr val="CC3300"/>
          </a:solidFill>
          <a:ln>
            <a:noFill/>
          </a:ln>
          <a:effectLst>
            <a:prstShdw prst="shdw17" dist="17961" dir="2700000">
              <a:srgbClr val="7A1F00"/>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2000" b="1">
                <a:solidFill>
                  <a:schemeClr val="bg1"/>
                </a:solidFill>
                <a:latin typeface="Arial" charset="0"/>
              </a:rPr>
              <a:t>Growth mainly by lipid accumulation</a:t>
            </a:r>
          </a:p>
        </p:txBody>
      </p:sp>
      <p:sp>
        <p:nvSpPr>
          <p:cNvPr id="43025" name="Rectangle 23"/>
          <p:cNvSpPr>
            <a:spLocks noChangeArrowheads="1"/>
          </p:cNvSpPr>
          <p:nvPr/>
        </p:nvSpPr>
        <p:spPr bwMode="auto">
          <a:xfrm>
            <a:off x="6019800" y="5532438"/>
            <a:ext cx="1219200" cy="609600"/>
          </a:xfrm>
          <a:prstGeom prst="rect">
            <a:avLst/>
          </a:prstGeom>
          <a:solidFill>
            <a:srgbClr val="CC3300"/>
          </a:solidFill>
          <a:ln>
            <a:noFill/>
          </a:ln>
          <a:effectLst>
            <a:prstShdw prst="shdw17" dist="17961" dir="2700000">
              <a:srgbClr val="7A1F00"/>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600" b="1">
                <a:solidFill>
                  <a:schemeClr val="bg1"/>
                </a:solidFill>
                <a:latin typeface="Arial Narrow" pitchFamily="34" charset="0"/>
              </a:rPr>
              <a:t>Smooth muscle</a:t>
            </a:r>
          </a:p>
          <a:p>
            <a:pPr algn="ctr"/>
            <a:r>
              <a:rPr lang="en-US" sz="1600" b="1">
                <a:solidFill>
                  <a:schemeClr val="bg1"/>
                </a:solidFill>
                <a:latin typeface="Arial Narrow" pitchFamily="34" charset="0"/>
              </a:rPr>
              <a:t>and collagen</a:t>
            </a:r>
          </a:p>
        </p:txBody>
      </p:sp>
      <p:sp>
        <p:nvSpPr>
          <p:cNvPr id="43026" name="Rectangle 24"/>
          <p:cNvSpPr>
            <a:spLocks noChangeArrowheads="1"/>
          </p:cNvSpPr>
          <p:nvPr/>
        </p:nvSpPr>
        <p:spPr bwMode="auto">
          <a:xfrm>
            <a:off x="7315200" y="5532438"/>
            <a:ext cx="1219200" cy="609600"/>
          </a:xfrm>
          <a:prstGeom prst="rect">
            <a:avLst/>
          </a:prstGeom>
          <a:solidFill>
            <a:srgbClr val="CC3300"/>
          </a:solidFill>
          <a:ln>
            <a:noFill/>
          </a:ln>
          <a:effectLst>
            <a:prstShdw prst="shdw17" dist="17961" dir="2700000">
              <a:srgbClr val="7A1F00"/>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600" b="1">
                <a:solidFill>
                  <a:schemeClr val="bg1"/>
                </a:solidFill>
                <a:latin typeface="Arial Narrow" pitchFamily="34" charset="0"/>
              </a:rPr>
              <a:t>Thrombosis,</a:t>
            </a:r>
          </a:p>
          <a:p>
            <a:pPr algn="ctr"/>
            <a:r>
              <a:rPr lang="en-US" sz="1600" b="1">
                <a:solidFill>
                  <a:schemeClr val="bg1"/>
                </a:solidFill>
                <a:latin typeface="Arial Narrow" pitchFamily="34" charset="0"/>
              </a:rPr>
              <a:t>haematoma</a:t>
            </a:r>
          </a:p>
        </p:txBody>
      </p:sp>
      <p:sp>
        <p:nvSpPr>
          <p:cNvPr id="43027" name="WordArt 25"/>
          <p:cNvSpPr>
            <a:spLocks noChangeArrowheads="1" noChangeShapeType="1" noTextEdit="1"/>
          </p:cNvSpPr>
          <p:nvPr/>
        </p:nvSpPr>
        <p:spPr bwMode="auto">
          <a:xfrm>
            <a:off x="2438400" y="228600"/>
            <a:ext cx="50292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Atherosclerosis Timeline</a:t>
            </a:r>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l="1923" t="2689" b="1987"/>
          <a:stretch>
            <a:fillRect/>
          </a:stretch>
        </p:blipFill>
        <p:spPr bwMode="auto">
          <a:xfrm>
            <a:off x="1114425" y="990600"/>
            <a:ext cx="77724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Text Box 3"/>
          <p:cNvSpPr txBox="1">
            <a:spLocks noChangeArrowheads="1"/>
          </p:cNvSpPr>
          <p:nvPr/>
        </p:nvSpPr>
        <p:spPr bwMode="auto">
          <a:xfrm>
            <a:off x="3079750" y="55578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US">
              <a:latin typeface="Monotype Corsiva" pitchFamily="66" charset="0"/>
            </a:endParaRPr>
          </a:p>
        </p:txBody>
      </p:sp>
      <p:sp>
        <p:nvSpPr>
          <p:cNvPr id="44036" name="Text Box 5"/>
          <p:cNvSpPr txBox="1">
            <a:spLocks noChangeArrowheads="1"/>
          </p:cNvSpPr>
          <p:nvPr/>
        </p:nvSpPr>
        <p:spPr bwMode="auto">
          <a:xfrm>
            <a:off x="1371600" y="4648200"/>
            <a:ext cx="3962400" cy="1569660"/>
          </a:xfrm>
          <a:prstGeom prst="rect">
            <a:avLst/>
          </a:prstGeom>
          <a:noFill/>
          <a:ln w="952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marL="457200" indent="-4572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20000"/>
              </a:lnSpc>
            </a:pPr>
            <a:r>
              <a:rPr lang="en-US" sz="2000" b="1" dirty="0">
                <a:latin typeface="Arial Narrow" pitchFamily="34" charset="0"/>
              </a:rPr>
              <a:t>1. Normal coronary artery</a:t>
            </a:r>
          </a:p>
          <a:p>
            <a:pPr eaLnBrk="1" hangingPunct="1">
              <a:lnSpc>
                <a:spcPct val="120000"/>
              </a:lnSpc>
            </a:pPr>
            <a:r>
              <a:rPr lang="en-US" sz="2000" b="1" dirty="0">
                <a:latin typeface="Arial Narrow" pitchFamily="34" charset="0"/>
              </a:rPr>
              <a:t>2. Lesion initiation </a:t>
            </a:r>
            <a:r>
              <a:rPr lang="en-US" sz="2000" b="1" dirty="0" smtClean="0">
                <a:latin typeface="Arial Narrow" pitchFamily="34" charset="0"/>
              </a:rPr>
              <a:t>and accumulation of  extra </a:t>
            </a:r>
            <a:r>
              <a:rPr lang="en-US" sz="2000" b="1" dirty="0">
                <a:latin typeface="Arial Narrow" pitchFamily="34" charset="0"/>
              </a:rPr>
              <a:t>cellular lipid</a:t>
            </a:r>
          </a:p>
          <a:p>
            <a:pPr eaLnBrk="1" hangingPunct="1">
              <a:lnSpc>
                <a:spcPct val="120000"/>
              </a:lnSpc>
            </a:pPr>
            <a:r>
              <a:rPr lang="en-US" sz="2000" b="1" dirty="0">
                <a:latin typeface="Arial Narrow" pitchFamily="34" charset="0"/>
              </a:rPr>
              <a:t>3. Evolution to the </a:t>
            </a:r>
            <a:r>
              <a:rPr lang="en-US" sz="2000" b="1" dirty="0" err="1">
                <a:latin typeface="Arial Narrow" pitchFamily="34" charset="0"/>
              </a:rPr>
              <a:t>fibrof-atty</a:t>
            </a:r>
            <a:r>
              <a:rPr lang="en-US" sz="2000" b="1" dirty="0">
                <a:latin typeface="Arial Narrow" pitchFamily="34" charset="0"/>
              </a:rPr>
              <a:t> stage</a:t>
            </a:r>
          </a:p>
        </p:txBody>
      </p:sp>
      <p:sp>
        <p:nvSpPr>
          <p:cNvPr id="44037" name="Text Box 6"/>
          <p:cNvSpPr txBox="1">
            <a:spLocks noChangeArrowheads="1"/>
          </p:cNvSpPr>
          <p:nvPr/>
        </p:nvSpPr>
        <p:spPr bwMode="auto">
          <a:xfrm>
            <a:off x="5486400" y="4648200"/>
            <a:ext cx="3657600" cy="1562100"/>
          </a:xfrm>
          <a:prstGeom prst="rect">
            <a:avLst/>
          </a:prstGeom>
          <a:noFill/>
          <a:ln w="952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20000"/>
              </a:lnSpc>
            </a:pPr>
            <a:r>
              <a:rPr lang="en-US" sz="2000" b="1">
                <a:latin typeface="Arial Narrow" pitchFamily="34" charset="0"/>
              </a:rPr>
              <a:t>4. Lesion progression</a:t>
            </a:r>
          </a:p>
          <a:p>
            <a:pPr eaLnBrk="1" hangingPunct="1">
              <a:lnSpc>
                <a:spcPct val="120000"/>
              </a:lnSpc>
            </a:pPr>
            <a:r>
              <a:rPr lang="en-US" sz="2000" b="1">
                <a:latin typeface="Arial Narrow" pitchFamily="34" charset="0"/>
              </a:rPr>
              <a:t>5. Complicated plaque: disruption</a:t>
            </a:r>
          </a:p>
          <a:p>
            <a:pPr eaLnBrk="1" hangingPunct="1">
              <a:lnSpc>
                <a:spcPct val="120000"/>
              </a:lnSpc>
            </a:pPr>
            <a:r>
              <a:rPr lang="en-US" sz="2000" b="1">
                <a:latin typeface="Arial Narrow" pitchFamily="34" charset="0"/>
              </a:rPr>
              <a:t>6. Thrombus resorption, collagen  </a:t>
            </a:r>
          </a:p>
          <a:p>
            <a:pPr eaLnBrk="1" hangingPunct="1">
              <a:lnSpc>
                <a:spcPct val="120000"/>
              </a:lnSpc>
            </a:pPr>
            <a:r>
              <a:rPr lang="en-US" sz="2000" b="1">
                <a:latin typeface="Arial Narrow" pitchFamily="34" charset="0"/>
              </a:rPr>
              <a:t>    accumulation and SMC growth</a:t>
            </a:r>
          </a:p>
        </p:txBody>
      </p:sp>
      <p:sp>
        <p:nvSpPr>
          <p:cNvPr id="44038" name="WordArt 7"/>
          <p:cNvSpPr>
            <a:spLocks noChangeArrowheads="1" noChangeShapeType="1" noTextEdit="1"/>
          </p:cNvSpPr>
          <p:nvPr/>
        </p:nvSpPr>
        <p:spPr bwMode="auto">
          <a:xfrm>
            <a:off x="1752600" y="323850"/>
            <a:ext cx="6477000" cy="36195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“Timeline” of </a:t>
            </a:r>
            <a:r>
              <a:rPr lang="en-US" sz="2000" kern="10" dirty="0" err="1">
                <a:solidFill>
                  <a:schemeClr val="tx2">
                    <a:lumMod val="75000"/>
                  </a:schemeClr>
                </a:solidFill>
                <a:latin typeface="Arial Black"/>
              </a:rPr>
              <a:t>Atherogenesis</a:t>
            </a:r>
            <a:endParaRPr lang="en-US" sz="2000" kern="10" dirty="0">
              <a:solidFill>
                <a:schemeClr val="tx2">
                  <a:lumMod val="75000"/>
                </a:schemeClr>
              </a:solidFill>
              <a:latin typeface="Arial Black"/>
            </a:endParaRP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02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200" y="3505200"/>
            <a:ext cx="47244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9" name="Picture 1027"/>
          <p:cNvPicPr>
            <a:picLocks noChangeAspect="1" noChangeArrowheads="1"/>
          </p:cNvPicPr>
          <p:nvPr/>
        </p:nvPicPr>
        <p:blipFill>
          <a:blip r:embed="rId4">
            <a:extLst>
              <a:ext uri="{28A0092B-C50C-407E-A947-70E740481C1C}">
                <a14:useLocalDpi xmlns:a14="http://schemas.microsoft.com/office/drawing/2010/main" xmlns="" val="0"/>
              </a:ext>
            </a:extLst>
          </a:blip>
          <a:srcRect l="3198" t="-3114" r="3279" b="4694"/>
          <a:stretch>
            <a:fillRect/>
          </a:stretch>
        </p:blipFill>
        <p:spPr bwMode="auto">
          <a:xfrm>
            <a:off x="4267200" y="-22225"/>
            <a:ext cx="4724400" cy="331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Rectangle 1029"/>
          <p:cNvSpPr>
            <a:spLocks noChangeArrowheads="1"/>
          </p:cNvSpPr>
          <p:nvPr/>
        </p:nvSpPr>
        <p:spPr bwMode="auto">
          <a:xfrm>
            <a:off x="4238625" y="47625"/>
            <a:ext cx="4800600" cy="3276600"/>
          </a:xfrm>
          <a:prstGeom prst="rect">
            <a:avLst/>
          </a:prstGeom>
          <a:noFill/>
          <a:ln w="38100">
            <a:solidFill>
              <a:srgbClr val="CC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061" name="Rectangle 1031"/>
          <p:cNvSpPr>
            <a:spLocks noChangeArrowheads="1"/>
          </p:cNvSpPr>
          <p:nvPr/>
        </p:nvSpPr>
        <p:spPr bwMode="auto">
          <a:xfrm>
            <a:off x="1219200" y="3505200"/>
            <a:ext cx="4724400" cy="3200400"/>
          </a:xfrm>
          <a:prstGeom prst="rect">
            <a:avLst/>
          </a:prstGeom>
          <a:noFill/>
          <a:ln w="38100">
            <a:solidFill>
              <a:srgbClr val="CC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Grp="1" noChangeAspect="1"/>
          </p:cNvGraphicFramePr>
          <p:nvPr>
            <p:ph idx="1"/>
          </p:nvPr>
        </p:nvGraphicFramePr>
        <p:xfrm>
          <a:off x="1609725" y="1481138"/>
          <a:ext cx="5922963" cy="4525962"/>
        </p:xfrm>
        <a:graphic>
          <a:graphicData uri="http://schemas.openxmlformats.org/presentationml/2006/ole">
            <p:oleObj spid="_x0000_s2061" name="Photo Editor Photo" r:id="rId4" imgW="8640381" imgH="6601746" progId="">
              <p:embed/>
            </p:oleObj>
          </a:graphicData>
        </a:graphic>
      </p:graphicFrame>
      <p:sp>
        <p:nvSpPr>
          <p:cNvPr id="2051" name="Rectangle 3"/>
          <p:cNvSpPr>
            <a:spLocks noGrp="1" noChangeArrowheads="1"/>
          </p:cNvSpPr>
          <p:nvPr>
            <p:ph type="body" idx="4294967295"/>
          </p:nvPr>
        </p:nvSpPr>
        <p:spPr bwMode="auto">
          <a:xfrm>
            <a:off x="1676400" y="838200"/>
            <a:ext cx="7467600" cy="1485900"/>
          </a:xfrm>
          <a:solidFill>
            <a:srgbClr val="FFFFFF"/>
          </a:solidFill>
          <a:ln>
            <a:solidFill>
              <a:srgbClr val="3399FF"/>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z="2600" b="1" smtClean="0">
                <a:latin typeface="Arial Narrow" pitchFamily="34" charset="0"/>
              </a:rPr>
              <a:t>The  “lipid hypothesis” - lowering serum cholesterol lowers risk of incidence of CHD events</a:t>
            </a:r>
          </a:p>
          <a:p>
            <a:pPr eaLnBrk="1" hangingPunct="1"/>
            <a:r>
              <a:rPr lang="en-US" sz="2600" b="1" smtClean="0">
                <a:latin typeface="Arial Narrow" pitchFamily="34" charset="0"/>
              </a:rPr>
              <a:t>Lowering s. chol by 10% reduces CHD risk by 20-30%</a:t>
            </a:r>
            <a:endParaRPr lang="en-GB" sz="2600" b="1" smtClean="0">
              <a:latin typeface="Arial Narrow" pitchFamily="34" charset="0"/>
            </a:endParaRPr>
          </a:p>
        </p:txBody>
      </p:sp>
      <p:sp>
        <p:nvSpPr>
          <p:cNvPr id="2052" name="Text Box 5"/>
          <p:cNvSpPr txBox="1">
            <a:spLocks noChangeArrowheads="1"/>
          </p:cNvSpPr>
          <p:nvPr/>
        </p:nvSpPr>
        <p:spPr bwMode="auto">
          <a:xfrm>
            <a:off x="2565400" y="6400800"/>
            <a:ext cx="4826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1600" b="1">
                <a:solidFill>
                  <a:srgbClr val="3399FF"/>
                </a:solidFill>
                <a:latin typeface="Arial Narrow" pitchFamily="34" charset="0"/>
              </a:rPr>
              <a:t>* Multiple Risk Factor Intervention Trial Research (MRFIT)</a:t>
            </a:r>
            <a:endParaRPr lang="en-GB" sz="1600" b="1">
              <a:solidFill>
                <a:srgbClr val="3399FF"/>
              </a:solidFill>
              <a:latin typeface="Arial Narrow" pitchFamily="34" charset="0"/>
            </a:endParaRPr>
          </a:p>
        </p:txBody>
      </p:sp>
      <p:sp>
        <p:nvSpPr>
          <p:cNvPr id="2053" name="WordArt 6"/>
          <p:cNvSpPr>
            <a:spLocks noChangeArrowheads="1" noChangeShapeType="1" noTextEdit="1"/>
          </p:cNvSpPr>
          <p:nvPr/>
        </p:nvSpPr>
        <p:spPr bwMode="auto">
          <a:xfrm>
            <a:off x="1219200" y="247650"/>
            <a:ext cx="7543800" cy="36195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Rationale for Cholesterol Management</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038600" y="3592286"/>
            <a:ext cx="5105400" cy="28194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20000"/>
              </a:lnSpc>
            </a:pPr>
            <a:r>
              <a:rPr lang="en-US" altLang="zh-CN" b="1" u="sng">
                <a:latin typeface="Arial Narrow" pitchFamily="34" charset="0"/>
                <a:ea typeface="SimSun" pitchFamily="2" charset="-122"/>
              </a:rPr>
              <a:t>Potentially changeable with treatment:</a:t>
            </a:r>
          </a:p>
          <a:p>
            <a:pPr eaLnBrk="1" hangingPunct="1">
              <a:lnSpc>
                <a:spcPct val="120000"/>
              </a:lnSpc>
            </a:pPr>
            <a:r>
              <a:rPr lang="en-US" altLang="zh-CN" b="1">
                <a:latin typeface="Arial Narrow" pitchFamily="34" charset="0"/>
                <a:ea typeface="SimSun" pitchFamily="2" charset="-122"/>
                <a:sym typeface="Wingdings" pitchFamily="2" charset="2"/>
              </a:rPr>
              <a:t></a:t>
            </a:r>
            <a:r>
              <a:rPr lang="en-US" altLang="zh-CN" b="1">
                <a:latin typeface="Arial Narrow" pitchFamily="34" charset="0"/>
                <a:ea typeface="SimSun" pitchFamily="2" charset="-122"/>
              </a:rPr>
              <a:t> Hypertension</a:t>
            </a:r>
          </a:p>
          <a:p>
            <a:pPr eaLnBrk="1" hangingPunct="1">
              <a:lnSpc>
                <a:spcPct val="120000"/>
              </a:lnSpc>
            </a:pPr>
            <a:r>
              <a:rPr lang="en-US" altLang="zh-CN" b="1">
                <a:latin typeface="Arial Narrow" pitchFamily="34" charset="0"/>
                <a:ea typeface="SimSun" pitchFamily="2" charset="-122"/>
                <a:sym typeface="Wingdings" pitchFamily="2" charset="2"/>
              </a:rPr>
              <a:t></a:t>
            </a:r>
            <a:r>
              <a:rPr lang="pt-BR" altLang="zh-CN" b="1">
                <a:latin typeface="Arial Narrow" pitchFamily="34" charset="0"/>
                <a:ea typeface="SimSun" pitchFamily="2" charset="-122"/>
              </a:rPr>
              <a:t> Diabetes Mellitus	</a:t>
            </a:r>
          </a:p>
          <a:p>
            <a:pPr eaLnBrk="1" hangingPunct="1">
              <a:lnSpc>
                <a:spcPct val="120000"/>
              </a:lnSpc>
            </a:pPr>
            <a:r>
              <a:rPr lang="en-US" altLang="zh-CN" b="1">
                <a:latin typeface="Arial Narrow" pitchFamily="34" charset="0"/>
                <a:ea typeface="SimSun" pitchFamily="2" charset="-122"/>
                <a:sym typeface="Wingdings" pitchFamily="2" charset="2"/>
              </a:rPr>
              <a:t></a:t>
            </a:r>
            <a:r>
              <a:rPr lang="pt-BR" altLang="zh-CN" b="1">
                <a:latin typeface="Arial Narrow" pitchFamily="34" charset="0"/>
                <a:ea typeface="SimSun" pitchFamily="2" charset="-122"/>
              </a:rPr>
              <a:t> Hyperlipedemia (Dyslipidemia)</a:t>
            </a:r>
          </a:p>
          <a:p>
            <a:pPr eaLnBrk="1" hangingPunct="1">
              <a:lnSpc>
                <a:spcPct val="120000"/>
              </a:lnSpc>
            </a:pPr>
            <a:r>
              <a:rPr lang="en-US" altLang="zh-CN" b="1">
                <a:latin typeface="Arial Narrow" pitchFamily="34" charset="0"/>
                <a:ea typeface="SimSun" pitchFamily="2" charset="-122"/>
                <a:sym typeface="Wingdings" pitchFamily="2" charset="2"/>
              </a:rPr>
              <a:t></a:t>
            </a:r>
            <a:r>
              <a:rPr lang="pt-BR" altLang="zh-CN" b="1">
                <a:latin typeface="Arial Narrow" pitchFamily="34" charset="0"/>
                <a:ea typeface="SimSun" pitchFamily="2" charset="-122"/>
              </a:rPr>
              <a:t> Obesity	    </a:t>
            </a:r>
          </a:p>
          <a:p>
            <a:pPr eaLnBrk="1" hangingPunct="1">
              <a:lnSpc>
                <a:spcPct val="120000"/>
              </a:lnSpc>
            </a:pPr>
            <a:r>
              <a:rPr lang="en-US" altLang="zh-CN" b="1">
                <a:latin typeface="Arial Narrow" pitchFamily="34" charset="0"/>
                <a:ea typeface="SimSun" pitchFamily="2" charset="-122"/>
                <a:sym typeface="Wingdings" pitchFamily="2" charset="2"/>
              </a:rPr>
              <a:t></a:t>
            </a:r>
            <a:r>
              <a:rPr lang="en-US" altLang="zh-CN" b="1">
                <a:latin typeface="Arial Narrow" pitchFamily="34" charset="0"/>
                <a:ea typeface="SimSun" pitchFamily="2" charset="-122"/>
              </a:rPr>
              <a:t> Cigarette smoking </a:t>
            </a:r>
            <a:endParaRPr lang="en-US" b="1">
              <a:latin typeface="Arial Narrow" pitchFamily="34" charset="0"/>
            </a:endParaRPr>
          </a:p>
        </p:txBody>
      </p:sp>
      <p:sp>
        <p:nvSpPr>
          <p:cNvPr id="10243" name="Text Box 3"/>
          <p:cNvSpPr txBox="1">
            <a:spLocks noChangeArrowheads="1"/>
          </p:cNvSpPr>
          <p:nvPr/>
        </p:nvSpPr>
        <p:spPr bwMode="auto">
          <a:xfrm>
            <a:off x="1371600" y="943429"/>
            <a:ext cx="4964113" cy="23622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20000"/>
              </a:lnSpc>
            </a:pPr>
            <a:r>
              <a:rPr lang="en-US" altLang="zh-CN" b="1" u="sng" dirty="0">
                <a:latin typeface="Arial Narrow" pitchFamily="34" charset="0"/>
                <a:ea typeface="SimSun" pitchFamily="2" charset="-122"/>
              </a:rPr>
              <a:t>Fixed:</a:t>
            </a:r>
          </a:p>
          <a:p>
            <a:pPr eaLnBrk="1" hangingPunct="1">
              <a:lnSpc>
                <a:spcPct val="120000"/>
              </a:lnSpc>
            </a:pPr>
            <a:r>
              <a:rPr lang="en-US" altLang="zh-CN" b="1" dirty="0">
                <a:latin typeface="Arial Narrow" pitchFamily="34" charset="0"/>
                <a:ea typeface="SimSun" pitchFamily="2" charset="-122"/>
                <a:sym typeface="Wingdings" pitchFamily="2" charset="2"/>
              </a:rPr>
              <a:t></a:t>
            </a:r>
            <a:r>
              <a:rPr lang="en-US" altLang="zh-CN" b="1" dirty="0">
                <a:latin typeface="Arial Narrow" pitchFamily="34" charset="0"/>
                <a:ea typeface="SimSun" pitchFamily="2" charset="-122"/>
              </a:rPr>
              <a:t> Age</a:t>
            </a:r>
          </a:p>
          <a:p>
            <a:pPr eaLnBrk="1" hangingPunct="1">
              <a:lnSpc>
                <a:spcPct val="120000"/>
              </a:lnSpc>
            </a:pPr>
            <a:r>
              <a:rPr lang="en-US" altLang="zh-CN" b="1" dirty="0">
                <a:latin typeface="Arial Narrow" pitchFamily="34" charset="0"/>
                <a:ea typeface="SimSun" pitchFamily="2" charset="-122"/>
                <a:sym typeface="Wingdings" pitchFamily="2" charset="2"/>
              </a:rPr>
              <a:t></a:t>
            </a:r>
            <a:r>
              <a:rPr lang="en-US" altLang="zh-CN" b="1" dirty="0">
                <a:latin typeface="Arial Narrow" pitchFamily="34" charset="0"/>
                <a:ea typeface="SimSun" pitchFamily="2" charset="-122"/>
              </a:rPr>
              <a:t> Male sex</a:t>
            </a:r>
          </a:p>
          <a:p>
            <a:pPr eaLnBrk="1" hangingPunct="1">
              <a:lnSpc>
                <a:spcPct val="120000"/>
              </a:lnSpc>
            </a:pPr>
            <a:r>
              <a:rPr lang="en-US" altLang="zh-CN" b="1" dirty="0">
                <a:latin typeface="Arial Narrow" pitchFamily="34" charset="0"/>
                <a:ea typeface="SimSun" pitchFamily="2" charset="-122"/>
                <a:sym typeface="Wingdings" pitchFamily="2" charset="2"/>
              </a:rPr>
              <a:t></a:t>
            </a:r>
            <a:r>
              <a:rPr lang="en-US" altLang="zh-CN" b="1" dirty="0">
                <a:latin typeface="Arial Narrow" pitchFamily="34" charset="0"/>
                <a:ea typeface="SimSun" pitchFamily="2" charset="-122"/>
              </a:rPr>
              <a:t> Heredity (+</a:t>
            </a:r>
            <a:r>
              <a:rPr lang="en-US" altLang="zh-CN" b="1" dirty="0" err="1">
                <a:latin typeface="Arial Narrow" pitchFamily="34" charset="0"/>
                <a:ea typeface="SimSun" pitchFamily="2" charset="-122"/>
              </a:rPr>
              <a:t>ve</a:t>
            </a:r>
            <a:r>
              <a:rPr lang="en-US" altLang="zh-CN" b="1" dirty="0">
                <a:latin typeface="Arial Narrow" pitchFamily="34" charset="0"/>
                <a:ea typeface="SimSun" pitchFamily="2" charset="-122"/>
              </a:rPr>
              <a:t> F/H)</a:t>
            </a:r>
          </a:p>
          <a:p>
            <a:pPr eaLnBrk="1" hangingPunct="1">
              <a:lnSpc>
                <a:spcPct val="120000"/>
              </a:lnSpc>
            </a:pPr>
            <a:r>
              <a:rPr lang="en-US" altLang="zh-CN" b="1" dirty="0">
                <a:latin typeface="Arial Narrow" pitchFamily="34" charset="0"/>
                <a:ea typeface="SimSun" pitchFamily="2" charset="-122"/>
                <a:sym typeface="Wingdings" pitchFamily="2" charset="2"/>
              </a:rPr>
              <a:t></a:t>
            </a:r>
            <a:r>
              <a:rPr lang="en-US" altLang="zh-CN" b="1" dirty="0">
                <a:latin typeface="Arial Narrow" pitchFamily="34" charset="0"/>
                <a:ea typeface="SimSun" pitchFamily="2" charset="-122"/>
              </a:rPr>
              <a:t> Deletion Polymorphism in ACE Gene</a:t>
            </a:r>
            <a:endParaRPr lang="en-US" b="1" dirty="0">
              <a:latin typeface="Arial Narrow" pitchFamily="34" charset="0"/>
            </a:endParaRPr>
          </a:p>
        </p:txBody>
      </p:sp>
      <p:sp>
        <p:nvSpPr>
          <p:cNvPr id="10244" name="WordArt 4"/>
          <p:cNvSpPr>
            <a:spLocks noChangeArrowheads="1" noChangeShapeType="1" noTextEdit="1"/>
          </p:cNvSpPr>
          <p:nvPr/>
        </p:nvSpPr>
        <p:spPr bwMode="auto">
          <a:xfrm>
            <a:off x="2057400" y="228600"/>
            <a:ext cx="58674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Cardio vascular risk factors</a:t>
            </a:r>
          </a:p>
        </p:txBody>
      </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bwMode="auto">
          <a:xfrm>
            <a:off x="1371600" y="1905000"/>
            <a:ext cx="7543800" cy="3352800"/>
          </a:xfrm>
          <a:solidFill>
            <a:srgbClr val="FFFFFF"/>
          </a:solidFill>
          <a:ln>
            <a:solidFill>
              <a:srgbClr val="3399FF"/>
            </a:solidFill>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160000"/>
              </a:lnSpc>
            </a:pPr>
            <a:r>
              <a:rPr lang="en-US" sz="2400" b="1" dirty="0" smtClean="0">
                <a:latin typeface="Arial Narrow" pitchFamily="34" charset="0"/>
              </a:rPr>
              <a:t>Third report of NCEP on Detection, Evaluation, and Treatment of High blood cholesterol in adults, (Adult treatment panel [ATP] III focus on comprehensive approach involving both therapeutic lifestyle changes (TLC) and, when appropriate drug treatment.</a:t>
            </a:r>
          </a:p>
        </p:txBody>
      </p:sp>
      <p:sp>
        <p:nvSpPr>
          <p:cNvPr id="46083" name="WordArt 4"/>
          <p:cNvSpPr>
            <a:spLocks noChangeArrowheads="1" noChangeShapeType="1" noTextEdit="1"/>
          </p:cNvSpPr>
          <p:nvPr/>
        </p:nvSpPr>
        <p:spPr bwMode="auto">
          <a:xfrm>
            <a:off x="2362200" y="400050"/>
            <a:ext cx="5181600" cy="28575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ATP III Recommendations</a:t>
            </a:r>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1828800" y="2438400"/>
            <a:ext cx="6477000" cy="1530350"/>
          </a:xfrm>
          <a:solidFill>
            <a:srgbClr val="CC3300"/>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lnSpc>
                <a:spcPct val="120000"/>
              </a:lnSpc>
            </a:pPr>
            <a:r>
              <a:rPr lang="en-US" sz="4000" b="1" smtClean="0">
                <a:solidFill>
                  <a:schemeClr val="bg1"/>
                </a:solidFill>
                <a:latin typeface="Arial" charset="0"/>
              </a:rPr>
              <a:t>Approach to Cholesterol Management</a:t>
            </a:r>
            <a:endParaRPr lang="en-GB" sz="4000" b="1" smtClean="0">
              <a:solidFill>
                <a:schemeClr val="bg1"/>
              </a:solidFill>
              <a:latin typeface="Arial" charset="0"/>
            </a:endParaRP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bwMode="auto">
          <a:xfrm>
            <a:off x="1371600" y="914400"/>
            <a:ext cx="7620000" cy="5181600"/>
          </a:xfrm>
          <a:noFill/>
          <a:ln>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FF0000"/>
                </a:solidFill>
                <a:latin typeface="Arial Narrow" pitchFamily="34" charset="0"/>
              </a:rPr>
              <a:t>Age</a:t>
            </a:r>
          </a:p>
          <a:p>
            <a:pPr eaLnBrk="1" hangingPunct="1">
              <a:buFontTx/>
              <a:buNone/>
            </a:pPr>
            <a:r>
              <a:rPr lang="en-US" sz="2800" b="1" dirty="0" smtClean="0">
                <a:solidFill>
                  <a:srgbClr val="FF0000"/>
                </a:solidFill>
                <a:latin typeface="Arial Narrow" pitchFamily="34" charset="0"/>
              </a:rPr>
              <a:t>•  Gender		 </a:t>
            </a:r>
          </a:p>
          <a:p>
            <a:pPr eaLnBrk="1" hangingPunct="1"/>
            <a:r>
              <a:rPr lang="en-US" sz="2800" b="1" dirty="0" smtClean="0">
                <a:solidFill>
                  <a:srgbClr val="FF0000"/>
                </a:solidFill>
                <a:latin typeface="Arial Narrow" pitchFamily="34" charset="0"/>
              </a:rPr>
              <a:t>Lifestyle</a:t>
            </a:r>
          </a:p>
          <a:p>
            <a:pPr lvl="1" eaLnBrk="1" hangingPunct="1"/>
            <a:r>
              <a:rPr lang="en-US" b="1" dirty="0" smtClean="0">
                <a:latin typeface="Arial Narrow" pitchFamily="34" charset="0"/>
              </a:rPr>
              <a:t>Daily diet (saturated </a:t>
            </a:r>
            <a:r>
              <a:rPr lang="en-US" b="1" dirty="0" err="1" smtClean="0">
                <a:latin typeface="Arial Narrow" pitchFamily="34" charset="0"/>
              </a:rPr>
              <a:t>fat,cholesterol</a:t>
            </a:r>
            <a:r>
              <a:rPr lang="en-US" b="1" dirty="0" smtClean="0">
                <a:latin typeface="Arial Narrow" pitchFamily="34" charset="0"/>
              </a:rPr>
              <a:t>, carbohydrates, calories)</a:t>
            </a:r>
          </a:p>
          <a:p>
            <a:pPr eaLnBrk="1" hangingPunct="1"/>
            <a:r>
              <a:rPr lang="en-US" sz="2800" b="1" dirty="0" smtClean="0">
                <a:solidFill>
                  <a:srgbClr val="FF0000"/>
                </a:solidFill>
                <a:latin typeface="Arial Narrow" pitchFamily="34" charset="0"/>
              </a:rPr>
              <a:t>Tobacco use</a:t>
            </a:r>
          </a:p>
          <a:p>
            <a:pPr eaLnBrk="1" hangingPunct="1"/>
            <a:r>
              <a:rPr lang="en-US" sz="2800" b="1" dirty="0" smtClean="0">
                <a:solidFill>
                  <a:srgbClr val="FF0000"/>
                </a:solidFill>
                <a:latin typeface="Arial Narrow" pitchFamily="34" charset="0"/>
              </a:rPr>
              <a:t>Physical activity</a:t>
            </a:r>
          </a:p>
          <a:p>
            <a:pPr lvl="1" eaLnBrk="1" hangingPunct="1"/>
            <a:r>
              <a:rPr lang="en-US" b="1" dirty="0" smtClean="0">
                <a:latin typeface="Arial Narrow" pitchFamily="34" charset="0"/>
              </a:rPr>
              <a:t>30-60 min/d or ≥ 3times/</a:t>
            </a:r>
            <a:r>
              <a:rPr lang="en-US" b="1" dirty="0" err="1" smtClean="0">
                <a:latin typeface="Arial Narrow" pitchFamily="34" charset="0"/>
              </a:rPr>
              <a:t>wk</a:t>
            </a:r>
            <a:endParaRPr lang="en-US" b="1" dirty="0" smtClean="0">
              <a:latin typeface="Arial Narrow" pitchFamily="34" charset="0"/>
            </a:endParaRPr>
          </a:p>
          <a:p>
            <a:pPr lvl="1" eaLnBrk="1" hangingPunct="1"/>
            <a:r>
              <a:rPr lang="en-US" b="1" dirty="0" smtClean="0">
                <a:latin typeface="Arial Narrow" pitchFamily="34" charset="0"/>
              </a:rPr>
              <a:t>aerobic exercise (walking, cycling, jogging, </a:t>
            </a:r>
            <a:r>
              <a:rPr lang="en-US" b="1" dirty="0" err="1" smtClean="0">
                <a:latin typeface="Arial Narrow" pitchFamily="34" charset="0"/>
              </a:rPr>
              <a:t>etc</a:t>
            </a:r>
            <a:r>
              <a:rPr lang="en-US" b="1" dirty="0" smtClean="0">
                <a:latin typeface="Arial Narrow" pitchFamily="34" charset="0"/>
              </a:rPr>
              <a:t>)</a:t>
            </a:r>
          </a:p>
          <a:p>
            <a:pPr eaLnBrk="1" hangingPunct="1"/>
            <a:r>
              <a:rPr lang="en-US" sz="2800" b="1" dirty="0" smtClean="0">
                <a:solidFill>
                  <a:srgbClr val="FF0000"/>
                </a:solidFill>
                <a:latin typeface="Arial Narrow" pitchFamily="34" charset="0"/>
              </a:rPr>
              <a:t>Nature of occupation (e.g. sedentary)</a:t>
            </a:r>
          </a:p>
        </p:txBody>
      </p:sp>
      <p:sp>
        <p:nvSpPr>
          <p:cNvPr id="48131" name="WordArt 4"/>
          <p:cNvSpPr>
            <a:spLocks noChangeArrowheads="1" noChangeShapeType="1" noTextEdit="1"/>
          </p:cNvSpPr>
          <p:nvPr/>
        </p:nvSpPr>
        <p:spPr bwMode="auto">
          <a:xfrm>
            <a:off x="3962400" y="314325"/>
            <a:ext cx="1752600" cy="371475"/>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kern="10" dirty="0">
                <a:solidFill>
                  <a:schemeClr val="tx2">
                    <a:lumMod val="75000"/>
                  </a:schemeClr>
                </a:solidFill>
                <a:latin typeface="Arial Black"/>
              </a:rPr>
              <a:t>History</a:t>
            </a:r>
          </a:p>
        </p:txBody>
      </p:sp>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idx="1"/>
          </p:nvPr>
        </p:nvSpPr>
        <p:spPr bwMode="auto">
          <a:xfrm>
            <a:off x="1371600" y="914400"/>
            <a:ext cx="7772400" cy="5562600"/>
          </a:xfrm>
          <a:noFill/>
          <a:ln>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800" b="1" dirty="0" smtClean="0">
                <a:solidFill>
                  <a:srgbClr val="FF0000"/>
                </a:solidFill>
                <a:latin typeface="Arial Narrow" pitchFamily="34" charset="0"/>
              </a:rPr>
              <a:t>CHD/Atherosclerosis (Patient/ Family) </a:t>
            </a:r>
          </a:p>
          <a:p>
            <a:pPr lvl="1" eaLnBrk="1" hangingPunct="1">
              <a:lnSpc>
                <a:spcPct val="80000"/>
              </a:lnSpc>
            </a:pPr>
            <a:r>
              <a:rPr lang="en-US" b="1" dirty="0" smtClean="0">
                <a:latin typeface="Arial Narrow" pitchFamily="34" charset="0"/>
              </a:rPr>
              <a:t>Ml</a:t>
            </a:r>
          </a:p>
          <a:p>
            <a:pPr lvl="1" eaLnBrk="1" hangingPunct="1">
              <a:lnSpc>
                <a:spcPct val="80000"/>
              </a:lnSpc>
            </a:pPr>
            <a:r>
              <a:rPr lang="en-US" b="1" dirty="0" smtClean="0">
                <a:latin typeface="Arial Narrow" pitchFamily="34" charset="0"/>
              </a:rPr>
              <a:t>Angina</a:t>
            </a:r>
          </a:p>
          <a:p>
            <a:pPr lvl="1" eaLnBrk="1" hangingPunct="1">
              <a:lnSpc>
                <a:spcPct val="80000"/>
              </a:lnSpc>
            </a:pPr>
            <a:r>
              <a:rPr lang="en-US" b="1" dirty="0" smtClean="0">
                <a:latin typeface="Arial Narrow" pitchFamily="34" charset="0"/>
              </a:rPr>
              <a:t>CABG</a:t>
            </a:r>
          </a:p>
          <a:p>
            <a:pPr lvl="1" eaLnBrk="1" hangingPunct="1">
              <a:lnSpc>
                <a:spcPct val="80000"/>
              </a:lnSpc>
            </a:pPr>
            <a:r>
              <a:rPr lang="en-US" b="1" dirty="0" smtClean="0">
                <a:latin typeface="Arial Narrow" pitchFamily="34" charset="0"/>
              </a:rPr>
              <a:t>PCI</a:t>
            </a:r>
          </a:p>
          <a:p>
            <a:pPr lvl="1" eaLnBrk="1" hangingPunct="1">
              <a:lnSpc>
                <a:spcPct val="80000"/>
              </a:lnSpc>
            </a:pPr>
            <a:r>
              <a:rPr lang="en-US" b="1" dirty="0" smtClean="0">
                <a:latin typeface="Arial Narrow" pitchFamily="34" charset="0"/>
              </a:rPr>
              <a:t>PAD</a:t>
            </a:r>
          </a:p>
          <a:p>
            <a:pPr lvl="1" eaLnBrk="1" hangingPunct="1">
              <a:lnSpc>
                <a:spcPct val="80000"/>
              </a:lnSpc>
            </a:pPr>
            <a:r>
              <a:rPr lang="en-US" b="1" dirty="0" smtClean="0">
                <a:latin typeface="Arial Narrow" pitchFamily="34" charset="0"/>
              </a:rPr>
              <a:t>AAA</a:t>
            </a:r>
          </a:p>
          <a:p>
            <a:pPr lvl="1" eaLnBrk="1" hangingPunct="1">
              <a:lnSpc>
                <a:spcPct val="80000"/>
              </a:lnSpc>
            </a:pPr>
            <a:r>
              <a:rPr lang="en-US" b="1" dirty="0" smtClean="0">
                <a:latin typeface="Arial Narrow" pitchFamily="34" charset="0"/>
              </a:rPr>
              <a:t>Carotid artery disease (symptomatic)</a:t>
            </a:r>
          </a:p>
          <a:p>
            <a:pPr eaLnBrk="1" hangingPunct="1">
              <a:lnSpc>
                <a:spcPct val="80000"/>
              </a:lnSpc>
            </a:pPr>
            <a:r>
              <a:rPr lang="en-US" sz="2800" b="1" dirty="0" smtClean="0">
                <a:solidFill>
                  <a:srgbClr val="FF0000"/>
                </a:solidFill>
                <a:latin typeface="Arial Narrow" pitchFamily="34" charset="0"/>
              </a:rPr>
              <a:t>Family (premature) CHD</a:t>
            </a:r>
          </a:p>
          <a:p>
            <a:pPr lvl="1" eaLnBrk="1" hangingPunct="1">
              <a:lnSpc>
                <a:spcPct val="80000"/>
              </a:lnSpc>
            </a:pPr>
            <a:r>
              <a:rPr lang="en-US" b="1" dirty="0" smtClean="0">
                <a:latin typeface="Arial Narrow" pitchFamily="34" charset="0"/>
              </a:rPr>
              <a:t>&lt; 55 </a:t>
            </a:r>
            <a:r>
              <a:rPr lang="en-US" b="1" dirty="0" err="1" smtClean="0">
                <a:latin typeface="Arial Narrow" pitchFamily="34" charset="0"/>
              </a:rPr>
              <a:t>yr</a:t>
            </a:r>
            <a:r>
              <a:rPr lang="en-US" b="1" dirty="0" smtClean="0">
                <a:latin typeface="Arial Narrow" pitchFamily="34" charset="0"/>
              </a:rPr>
              <a:t> in male relative</a:t>
            </a:r>
          </a:p>
          <a:p>
            <a:pPr lvl="1" eaLnBrk="1" hangingPunct="1">
              <a:lnSpc>
                <a:spcPct val="80000"/>
              </a:lnSpc>
            </a:pPr>
            <a:r>
              <a:rPr lang="en-US" b="1" dirty="0" smtClean="0">
                <a:latin typeface="Arial Narrow" pitchFamily="34" charset="0"/>
              </a:rPr>
              <a:t>&lt; 65 </a:t>
            </a:r>
            <a:r>
              <a:rPr lang="en-US" b="1" dirty="0" err="1" smtClean="0">
                <a:latin typeface="Arial Narrow" pitchFamily="34" charset="0"/>
              </a:rPr>
              <a:t>yr</a:t>
            </a:r>
            <a:r>
              <a:rPr lang="en-US" b="1" dirty="0" smtClean="0">
                <a:latin typeface="Arial Narrow" pitchFamily="34" charset="0"/>
              </a:rPr>
              <a:t> in female relative</a:t>
            </a:r>
          </a:p>
          <a:p>
            <a:pPr eaLnBrk="1" hangingPunct="1">
              <a:lnSpc>
                <a:spcPct val="80000"/>
              </a:lnSpc>
            </a:pPr>
            <a:r>
              <a:rPr lang="en-US" sz="2800" b="1" dirty="0" smtClean="0">
                <a:solidFill>
                  <a:srgbClr val="FF0000"/>
                </a:solidFill>
                <a:latin typeface="Arial Narrow" pitchFamily="34" charset="0"/>
              </a:rPr>
              <a:t>Diabetes/Hyperglycemia</a:t>
            </a:r>
            <a:endParaRPr lang="en-GB" sz="2800" b="1" dirty="0" smtClean="0">
              <a:solidFill>
                <a:srgbClr val="FF0000"/>
              </a:solidFill>
              <a:latin typeface="Arial Narrow" pitchFamily="34" charset="0"/>
            </a:endParaRPr>
          </a:p>
        </p:txBody>
      </p:sp>
      <p:sp>
        <p:nvSpPr>
          <p:cNvPr id="49155" name="WordArt 3"/>
          <p:cNvSpPr>
            <a:spLocks noChangeArrowheads="1" noChangeShapeType="1" noTextEdit="1"/>
          </p:cNvSpPr>
          <p:nvPr/>
        </p:nvSpPr>
        <p:spPr bwMode="auto">
          <a:xfrm>
            <a:off x="3733800" y="228600"/>
            <a:ext cx="20574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kern="10" dirty="0">
                <a:solidFill>
                  <a:schemeClr val="tx2">
                    <a:lumMod val="75000"/>
                  </a:schemeClr>
                </a:solidFill>
                <a:latin typeface="Arial Black"/>
              </a:rPr>
              <a:t>History</a:t>
            </a:r>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bwMode="auto">
          <a:xfrm>
            <a:off x="1600200" y="2009775"/>
            <a:ext cx="7086600" cy="2181225"/>
          </a:xfrm>
          <a:noFill/>
          <a:ln>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40000"/>
              </a:lnSpc>
            </a:pPr>
            <a:r>
              <a:rPr lang="en-US" sz="2800" b="1" smtClean="0">
                <a:latin typeface="Arial Narrow" pitchFamily="34" charset="0"/>
              </a:rPr>
              <a:t>Antihypertensive medications</a:t>
            </a:r>
          </a:p>
          <a:p>
            <a:pPr eaLnBrk="1" hangingPunct="1">
              <a:lnSpc>
                <a:spcPct val="140000"/>
              </a:lnSpc>
            </a:pPr>
            <a:r>
              <a:rPr lang="en-US" sz="2800" b="1" smtClean="0">
                <a:latin typeface="Arial Narrow" pitchFamily="34" charset="0"/>
              </a:rPr>
              <a:t>Medications causing secondary dyslipidemia</a:t>
            </a:r>
          </a:p>
          <a:p>
            <a:pPr eaLnBrk="1" hangingPunct="1">
              <a:lnSpc>
                <a:spcPct val="140000"/>
              </a:lnSpc>
            </a:pPr>
            <a:r>
              <a:rPr lang="en-US" sz="2800" b="1" smtClean="0">
                <a:latin typeface="Arial Narrow" pitchFamily="34" charset="0"/>
              </a:rPr>
              <a:t>Other</a:t>
            </a:r>
            <a:endParaRPr lang="en-GB" sz="2800" b="1" smtClean="0">
              <a:latin typeface="Arial Narrow" pitchFamily="34" charset="0"/>
            </a:endParaRPr>
          </a:p>
        </p:txBody>
      </p:sp>
      <p:sp>
        <p:nvSpPr>
          <p:cNvPr id="50179" name="WordArt 4"/>
          <p:cNvSpPr>
            <a:spLocks noChangeArrowheads="1" noChangeShapeType="1" noTextEdit="1"/>
          </p:cNvSpPr>
          <p:nvPr/>
        </p:nvSpPr>
        <p:spPr bwMode="auto">
          <a:xfrm>
            <a:off x="3505200" y="304800"/>
            <a:ext cx="28194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kern="10" dirty="0">
                <a:solidFill>
                  <a:schemeClr val="tx2">
                    <a:lumMod val="75000"/>
                  </a:schemeClr>
                </a:solidFill>
                <a:latin typeface="Arial Black"/>
              </a:rPr>
              <a:t>Drug History</a:t>
            </a:r>
          </a:p>
        </p:txBody>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bwMode="auto">
          <a:xfrm>
            <a:off x="1828800" y="1143000"/>
            <a:ext cx="6577013" cy="4876800"/>
          </a:xfrm>
          <a:solidFill>
            <a:srgbClr val="FFFFFF"/>
          </a:solidFill>
          <a:ln>
            <a:solidFill>
              <a:srgbClr val="0066FF"/>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pPr>
            <a:r>
              <a:rPr lang="en-US" sz="2800" b="1" dirty="0" smtClean="0">
                <a:solidFill>
                  <a:srgbClr val="FF0000"/>
                </a:solidFill>
                <a:latin typeface="Arial Narrow" pitchFamily="34" charset="0"/>
              </a:rPr>
              <a:t>Height / Weight</a:t>
            </a:r>
          </a:p>
          <a:p>
            <a:pPr eaLnBrk="1" hangingPunct="1">
              <a:lnSpc>
                <a:spcPct val="120000"/>
              </a:lnSpc>
            </a:pPr>
            <a:r>
              <a:rPr lang="en-US" sz="2800" b="1" dirty="0" smtClean="0">
                <a:solidFill>
                  <a:srgbClr val="FF0000"/>
                </a:solidFill>
                <a:latin typeface="Arial Narrow" pitchFamily="34" charset="0"/>
              </a:rPr>
              <a:t>Waist circumference</a:t>
            </a:r>
          </a:p>
          <a:p>
            <a:pPr lvl="1" eaLnBrk="1" hangingPunct="1">
              <a:lnSpc>
                <a:spcPct val="120000"/>
              </a:lnSpc>
            </a:pPr>
            <a:r>
              <a:rPr lang="en-US" b="1" dirty="0" smtClean="0">
                <a:latin typeface="Arial Narrow" pitchFamily="34" charset="0"/>
              </a:rPr>
              <a:t>Abdominal obesity</a:t>
            </a:r>
            <a:br>
              <a:rPr lang="en-US" b="1" dirty="0" smtClean="0">
                <a:latin typeface="Arial Narrow" pitchFamily="34" charset="0"/>
              </a:rPr>
            </a:br>
            <a:r>
              <a:rPr lang="en-US" b="1" dirty="0" smtClean="0">
                <a:latin typeface="Arial Narrow" pitchFamily="34" charset="0"/>
              </a:rPr>
              <a:t>&gt; 88 cm (&gt; 35 in)female</a:t>
            </a:r>
            <a:br>
              <a:rPr lang="en-US" b="1" dirty="0" smtClean="0">
                <a:latin typeface="Arial Narrow" pitchFamily="34" charset="0"/>
              </a:rPr>
            </a:br>
            <a:r>
              <a:rPr lang="en-US" b="1" dirty="0" smtClean="0">
                <a:latin typeface="Arial Narrow" pitchFamily="34" charset="0"/>
              </a:rPr>
              <a:t>&gt; 102 cm ( &gt; 40 in) male</a:t>
            </a:r>
          </a:p>
          <a:p>
            <a:pPr eaLnBrk="1" hangingPunct="1">
              <a:lnSpc>
                <a:spcPct val="120000"/>
              </a:lnSpc>
            </a:pPr>
            <a:r>
              <a:rPr lang="en-US" sz="2800" b="1" dirty="0" smtClean="0">
                <a:solidFill>
                  <a:srgbClr val="FF0000"/>
                </a:solidFill>
                <a:latin typeface="Arial Narrow" pitchFamily="34" charset="0"/>
              </a:rPr>
              <a:t>Hypertension</a:t>
            </a:r>
          </a:p>
          <a:p>
            <a:pPr lvl="1" eaLnBrk="1" hangingPunct="1">
              <a:lnSpc>
                <a:spcPct val="120000"/>
              </a:lnSpc>
            </a:pPr>
            <a:r>
              <a:rPr lang="en-US" b="1" dirty="0" smtClean="0">
                <a:latin typeface="Arial Narrow" pitchFamily="34" charset="0"/>
              </a:rPr>
              <a:t>≥140/90 mm Hg</a:t>
            </a:r>
          </a:p>
          <a:p>
            <a:pPr lvl="1" eaLnBrk="1" hangingPunct="1">
              <a:lnSpc>
                <a:spcPct val="120000"/>
              </a:lnSpc>
            </a:pPr>
            <a:r>
              <a:rPr lang="en-US" b="1" dirty="0" smtClean="0">
                <a:latin typeface="Arial Narrow" pitchFamily="34" charset="0"/>
              </a:rPr>
              <a:t>≥130/85 mm Hg (if metabolic syndrome)</a:t>
            </a:r>
            <a:r>
              <a:rPr lang="en-GB" b="1" dirty="0" smtClean="0">
                <a:latin typeface="Arial Narrow" pitchFamily="34" charset="0"/>
              </a:rPr>
              <a:t>  </a:t>
            </a:r>
          </a:p>
          <a:p>
            <a:pPr eaLnBrk="1" hangingPunct="1"/>
            <a:endParaRPr lang="en-GB" sz="2800" b="1" dirty="0" smtClean="0">
              <a:latin typeface="Arial Narrow" pitchFamily="34" charset="0"/>
            </a:endParaRPr>
          </a:p>
        </p:txBody>
      </p:sp>
      <p:sp>
        <p:nvSpPr>
          <p:cNvPr id="51203" name="WordArt 5"/>
          <p:cNvSpPr>
            <a:spLocks noChangeArrowheads="1" noChangeShapeType="1" noTextEdit="1"/>
          </p:cNvSpPr>
          <p:nvPr/>
        </p:nvSpPr>
        <p:spPr bwMode="auto">
          <a:xfrm>
            <a:off x="3276600" y="304800"/>
            <a:ext cx="32004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kern="10" dirty="0">
                <a:solidFill>
                  <a:schemeClr val="tx2">
                    <a:lumMod val="75000"/>
                  </a:schemeClr>
                </a:solidFill>
                <a:latin typeface="Arial Black"/>
              </a:rPr>
              <a:t>Examination</a:t>
            </a:r>
          </a:p>
        </p:txBody>
      </p:sp>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2"/>
          <p:cNvSpPr>
            <a:spLocks noChangeArrowheads="1" noChangeShapeType="1" noTextEdit="1"/>
          </p:cNvSpPr>
          <p:nvPr/>
        </p:nvSpPr>
        <p:spPr bwMode="auto">
          <a:xfrm>
            <a:off x="1447800" y="304800"/>
            <a:ext cx="71628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it-IT" sz="1800" kern="10" dirty="0">
                <a:solidFill>
                  <a:schemeClr val="tx2">
                    <a:lumMod val="75000"/>
                  </a:schemeClr>
                </a:solidFill>
                <a:latin typeface="Arial Black"/>
              </a:rPr>
              <a:t>Criteria for Accurate Lipid Profile</a:t>
            </a:r>
            <a:endParaRPr lang="en-US" sz="1800" kern="10" dirty="0">
              <a:solidFill>
                <a:schemeClr val="tx2">
                  <a:lumMod val="75000"/>
                </a:schemeClr>
              </a:solidFill>
              <a:latin typeface="Arial Black"/>
            </a:endParaRPr>
          </a:p>
        </p:txBody>
      </p:sp>
      <p:sp>
        <p:nvSpPr>
          <p:cNvPr id="52227" name="Text Box 3"/>
          <p:cNvSpPr txBox="1">
            <a:spLocks noChangeArrowheads="1"/>
          </p:cNvSpPr>
          <p:nvPr/>
        </p:nvSpPr>
        <p:spPr bwMode="auto">
          <a:xfrm>
            <a:off x="1447800" y="1665288"/>
            <a:ext cx="7696200" cy="3194721"/>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80000"/>
              </a:lnSpc>
            </a:pPr>
            <a:r>
              <a:rPr lang="en-US" sz="2800" b="1" dirty="0">
                <a:latin typeface="Tahoma" pitchFamily="34" charset="0"/>
                <a:cs typeface="Tahoma" pitchFamily="34" charset="0"/>
                <a:sym typeface="Wingdings" pitchFamily="2" charset="2"/>
              </a:rPr>
              <a:t> </a:t>
            </a:r>
            <a:r>
              <a:rPr lang="en-US" sz="2800" b="1" dirty="0">
                <a:latin typeface="Tahoma" pitchFamily="34" charset="0"/>
                <a:cs typeface="Tahoma" pitchFamily="34" charset="0"/>
              </a:rPr>
              <a:t>Patient   should   fast   for   14   hours </a:t>
            </a:r>
          </a:p>
          <a:p>
            <a:pPr eaLnBrk="1" hangingPunct="1">
              <a:lnSpc>
                <a:spcPct val="180000"/>
              </a:lnSpc>
            </a:pPr>
            <a:r>
              <a:rPr lang="en-US" sz="2800" b="1" dirty="0">
                <a:solidFill>
                  <a:srgbClr val="FF0000"/>
                </a:solidFill>
                <a:latin typeface="Arial" charset="0"/>
              </a:rPr>
              <a:t>    (water &amp; fat free liquid allowed)</a:t>
            </a:r>
          </a:p>
          <a:p>
            <a:pPr eaLnBrk="1" hangingPunct="1">
              <a:lnSpc>
                <a:spcPct val="180000"/>
              </a:lnSpc>
            </a:pPr>
            <a:r>
              <a:rPr lang="en-US" sz="2800" b="1" dirty="0">
                <a:latin typeface="Tahoma" pitchFamily="34" charset="0"/>
                <a:cs typeface="Tahoma" pitchFamily="34" charset="0"/>
                <a:sym typeface="Wingdings" pitchFamily="2" charset="2"/>
              </a:rPr>
              <a:t> </a:t>
            </a:r>
            <a:r>
              <a:rPr lang="en-US" sz="2800" b="1" dirty="0">
                <a:latin typeface="Tahoma" pitchFamily="34" charset="0"/>
                <a:cs typeface="Tahoma" pitchFamily="34" charset="0"/>
              </a:rPr>
              <a:t>Normal   diet   preceding   two   weeks</a:t>
            </a:r>
          </a:p>
          <a:p>
            <a:pPr eaLnBrk="1" hangingPunct="1">
              <a:lnSpc>
                <a:spcPct val="180000"/>
              </a:lnSpc>
            </a:pPr>
            <a:r>
              <a:rPr lang="en-US" sz="2800" b="1" dirty="0">
                <a:latin typeface="Tahoma" pitchFamily="34" charset="0"/>
                <a:cs typeface="Tahoma" pitchFamily="34" charset="0"/>
                <a:sym typeface="Wingdings" pitchFamily="2" charset="2"/>
              </a:rPr>
              <a:t> </a:t>
            </a:r>
            <a:r>
              <a:rPr lang="en-US" sz="2800" b="1" dirty="0">
                <a:latin typeface="Tahoma" pitchFamily="34" charset="0"/>
                <a:cs typeface="Tahoma" pitchFamily="34" charset="0"/>
              </a:rPr>
              <a:t>Previous night meal should be fat free</a:t>
            </a:r>
          </a:p>
        </p:txBody>
      </p:sp>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bwMode="auto">
          <a:xfrm>
            <a:off x="1752600" y="1219200"/>
            <a:ext cx="6237288" cy="4852988"/>
          </a:xfrm>
          <a:noFill/>
          <a:ln>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pPr>
            <a:r>
              <a:rPr lang="en-US" sz="2800" b="1" dirty="0" smtClean="0">
                <a:solidFill>
                  <a:srgbClr val="FF0000"/>
                </a:solidFill>
                <a:latin typeface="Arial" charset="0"/>
              </a:rPr>
              <a:t>Lipids</a:t>
            </a:r>
          </a:p>
          <a:p>
            <a:pPr lvl="1" eaLnBrk="1" hangingPunct="1">
              <a:lnSpc>
                <a:spcPct val="120000"/>
              </a:lnSpc>
            </a:pPr>
            <a:r>
              <a:rPr lang="en-US" b="1" dirty="0" smtClean="0">
                <a:latin typeface="Arial" charset="0"/>
              </a:rPr>
              <a:t>Fasting lipoprotein profile</a:t>
            </a:r>
          </a:p>
          <a:p>
            <a:pPr lvl="2" eaLnBrk="1" hangingPunct="1">
              <a:lnSpc>
                <a:spcPct val="120000"/>
              </a:lnSpc>
            </a:pPr>
            <a:r>
              <a:rPr lang="en-US" sz="2800" b="1" dirty="0" smtClean="0">
                <a:latin typeface="Arial" charset="0"/>
              </a:rPr>
              <a:t>TC</a:t>
            </a:r>
          </a:p>
          <a:p>
            <a:pPr lvl="2" eaLnBrk="1" hangingPunct="1">
              <a:lnSpc>
                <a:spcPct val="120000"/>
              </a:lnSpc>
            </a:pPr>
            <a:r>
              <a:rPr lang="en-US" sz="2800" b="1" dirty="0" smtClean="0">
                <a:latin typeface="Arial" charset="0"/>
              </a:rPr>
              <a:t>LDL-C</a:t>
            </a:r>
          </a:p>
          <a:p>
            <a:pPr lvl="2" eaLnBrk="1" hangingPunct="1">
              <a:lnSpc>
                <a:spcPct val="120000"/>
              </a:lnSpc>
            </a:pPr>
            <a:r>
              <a:rPr lang="en-US" sz="2800" b="1" dirty="0" smtClean="0">
                <a:latin typeface="Arial" charset="0"/>
              </a:rPr>
              <a:t>HDL-C</a:t>
            </a:r>
          </a:p>
          <a:p>
            <a:pPr lvl="2" eaLnBrk="1" hangingPunct="1">
              <a:lnSpc>
                <a:spcPct val="120000"/>
              </a:lnSpc>
            </a:pPr>
            <a:r>
              <a:rPr lang="en-US" sz="2800" b="1" dirty="0" smtClean="0">
                <a:latin typeface="Arial" charset="0"/>
              </a:rPr>
              <a:t>TG</a:t>
            </a:r>
          </a:p>
          <a:p>
            <a:pPr lvl="1" eaLnBrk="1" hangingPunct="1">
              <a:lnSpc>
                <a:spcPct val="120000"/>
              </a:lnSpc>
            </a:pPr>
            <a:r>
              <a:rPr lang="en-US" b="1" dirty="0" smtClean="0">
                <a:latin typeface="Arial" charset="0"/>
              </a:rPr>
              <a:t>Non-HDL-C (LDL-C + VLDL-C)</a:t>
            </a:r>
            <a:br>
              <a:rPr lang="en-US" b="1" dirty="0" smtClean="0">
                <a:latin typeface="Arial" charset="0"/>
              </a:rPr>
            </a:br>
            <a:r>
              <a:rPr lang="en-US" b="1" dirty="0" smtClean="0">
                <a:latin typeface="Arial" charset="0"/>
              </a:rPr>
              <a:t>in patients with TG ≥200 mg/dl</a:t>
            </a:r>
            <a:endParaRPr lang="en-GB" b="1" dirty="0" smtClean="0">
              <a:latin typeface="Arial" charset="0"/>
            </a:endParaRPr>
          </a:p>
        </p:txBody>
      </p:sp>
      <p:sp>
        <p:nvSpPr>
          <p:cNvPr id="53251" name="WordArt 5"/>
          <p:cNvSpPr>
            <a:spLocks noChangeArrowheads="1" noChangeShapeType="1" noTextEdit="1"/>
          </p:cNvSpPr>
          <p:nvPr/>
        </p:nvSpPr>
        <p:spPr bwMode="auto">
          <a:xfrm>
            <a:off x="3733800" y="304800"/>
            <a:ext cx="21336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Lab Test</a:t>
            </a:r>
          </a:p>
        </p:txBody>
      </p:sp>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bwMode="auto">
          <a:xfrm>
            <a:off x="1371600" y="1371600"/>
            <a:ext cx="7397750" cy="4343400"/>
          </a:xfrm>
          <a:noFill/>
          <a:ln>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30000"/>
              </a:lnSpc>
              <a:tabLst>
                <a:tab pos="4478338" algn="l"/>
              </a:tabLst>
            </a:pPr>
            <a:r>
              <a:rPr lang="en-US" sz="2800" b="1" dirty="0" smtClean="0">
                <a:solidFill>
                  <a:srgbClr val="FF0000"/>
                </a:solidFill>
                <a:latin typeface="Arial" charset="0"/>
              </a:rPr>
              <a:t>Fasting plasma glucose (FPG)</a:t>
            </a:r>
            <a:r>
              <a:rPr lang="en-GB" sz="2800" b="1" dirty="0" smtClean="0">
                <a:solidFill>
                  <a:srgbClr val="FF0000"/>
                </a:solidFill>
                <a:latin typeface="Arial" charset="0"/>
              </a:rPr>
              <a:t> </a:t>
            </a:r>
          </a:p>
          <a:p>
            <a:pPr lvl="1" eaLnBrk="1" hangingPunct="1">
              <a:lnSpc>
                <a:spcPct val="130000"/>
              </a:lnSpc>
              <a:tabLst>
                <a:tab pos="4478338" algn="l"/>
              </a:tabLst>
            </a:pPr>
            <a:r>
              <a:rPr lang="en-US" sz="2400" b="1" dirty="0" smtClean="0">
                <a:latin typeface="Arial" charset="0"/>
              </a:rPr>
              <a:t>111-125 mg/</a:t>
            </a:r>
            <a:r>
              <a:rPr lang="en-US" sz="2400" b="1" dirty="0" err="1" smtClean="0">
                <a:latin typeface="Arial" charset="0"/>
              </a:rPr>
              <a:t>dL</a:t>
            </a:r>
            <a:r>
              <a:rPr lang="en-US" sz="2400" b="1" dirty="0" smtClean="0">
                <a:latin typeface="Arial" charset="0"/>
              </a:rPr>
              <a:t> = impaired </a:t>
            </a:r>
          </a:p>
          <a:p>
            <a:pPr lvl="1" eaLnBrk="1" hangingPunct="1">
              <a:lnSpc>
                <a:spcPct val="130000"/>
              </a:lnSpc>
              <a:tabLst>
                <a:tab pos="4478338" algn="l"/>
              </a:tabLst>
            </a:pPr>
            <a:r>
              <a:rPr lang="en-US" sz="2400" b="1" dirty="0" smtClean="0">
                <a:latin typeface="Arial" charset="0"/>
              </a:rPr>
              <a:t>≥ 126 mg/</a:t>
            </a:r>
            <a:r>
              <a:rPr lang="en-US" sz="2400" b="1" dirty="0" err="1" smtClean="0">
                <a:latin typeface="Arial" charset="0"/>
              </a:rPr>
              <a:t>dL</a:t>
            </a:r>
            <a:r>
              <a:rPr lang="en-US" sz="2400" b="1" dirty="0" smtClean="0">
                <a:latin typeface="Arial" charset="0"/>
              </a:rPr>
              <a:t> = diabetes</a:t>
            </a:r>
          </a:p>
          <a:p>
            <a:pPr eaLnBrk="1" hangingPunct="1">
              <a:lnSpc>
                <a:spcPct val="130000"/>
              </a:lnSpc>
              <a:tabLst>
                <a:tab pos="4478338" algn="l"/>
              </a:tabLst>
            </a:pPr>
            <a:r>
              <a:rPr lang="en-US" sz="2800" b="1" dirty="0" smtClean="0">
                <a:solidFill>
                  <a:srgbClr val="FF0000"/>
                </a:solidFill>
                <a:latin typeface="Arial" charset="0"/>
              </a:rPr>
              <a:t>Clinical chemistry</a:t>
            </a:r>
          </a:p>
          <a:p>
            <a:pPr lvl="1" eaLnBrk="1" hangingPunct="1">
              <a:lnSpc>
                <a:spcPct val="130000"/>
              </a:lnSpc>
              <a:tabLst>
                <a:tab pos="4478338" algn="l"/>
              </a:tabLst>
            </a:pPr>
            <a:r>
              <a:rPr lang="en-US" sz="2400" b="1" dirty="0" smtClean="0">
                <a:latin typeface="Arial" charset="0"/>
              </a:rPr>
              <a:t>Hepatic function 	May indicate</a:t>
            </a:r>
          </a:p>
          <a:p>
            <a:pPr lvl="1" eaLnBrk="1" hangingPunct="1">
              <a:lnSpc>
                <a:spcPct val="130000"/>
              </a:lnSpc>
              <a:tabLst>
                <a:tab pos="4478338" algn="l"/>
              </a:tabLst>
            </a:pPr>
            <a:r>
              <a:rPr lang="en-US" sz="2400" b="1" dirty="0" smtClean="0">
                <a:latin typeface="Arial" charset="0"/>
              </a:rPr>
              <a:t>Renal function	cause of </a:t>
            </a:r>
          </a:p>
          <a:p>
            <a:pPr lvl="1" eaLnBrk="1" hangingPunct="1">
              <a:lnSpc>
                <a:spcPct val="130000"/>
              </a:lnSpc>
              <a:tabLst>
                <a:tab pos="4478338" algn="l"/>
              </a:tabLst>
            </a:pPr>
            <a:r>
              <a:rPr lang="en-US" sz="2400" b="1" dirty="0" smtClean="0">
                <a:latin typeface="Arial" charset="0"/>
              </a:rPr>
              <a:t>Thyroid function	</a:t>
            </a:r>
            <a:r>
              <a:rPr lang="en-GB" sz="2400" b="1" dirty="0" smtClean="0">
                <a:latin typeface="Arial" charset="0"/>
              </a:rPr>
              <a:t>2</a:t>
            </a:r>
            <a:r>
              <a:rPr lang="en-US" sz="2400" b="1" dirty="0" err="1" smtClean="0">
                <a:latin typeface="Arial" charset="0"/>
              </a:rPr>
              <a:t>ry</a:t>
            </a:r>
            <a:r>
              <a:rPr lang="en-US" sz="2400" b="1" dirty="0" smtClean="0">
                <a:latin typeface="Arial" charset="0"/>
              </a:rPr>
              <a:t> dyslipidemia</a:t>
            </a:r>
            <a:r>
              <a:rPr lang="en-GB" sz="2000" b="1" dirty="0" smtClean="0">
                <a:latin typeface="Arial" charset="0"/>
              </a:rPr>
              <a:t> </a:t>
            </a:r>
          </a:p>
        </p:txBody>
      </p:sp>
      <p:sp>
        <p:nvSpPr>
          <p:cNvPr id="54275" name="AutoShape 4"/>
          <p:cNvSpPr>
            <a:spLocks/>
          </p:cNvSpPr>
          <p:nvPr/>
        </p:nvSpPr>
        <p:spPr bwMode="auto">
          <a:xfrm>
            <a:off x="5000625" y="4038600"/>
            <a:ext cx="328613" cy="1289050"/>
          </a:xfrm>
          <a:prstGeom prst="rightBrace">
            <a:avLst>
              <a:gd name="adj1" fmla="val 32689"/>
              <a:gd name="adj2" fmla="val 50000"/>
            </a:avLst>
          </a:prstGeom>
          <a:noFill/>
          <a:ln w="19050">
            <a:solidFill>
              <a:srgbClr val="0066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276" name="WordArt 6"/>
          <p:cNvSpPr>
            <a:spLocks noChangeArrowheads="1" noChangeShapeType="1" noTextEdit="1"/>
          </p:cNvSpPr>
          <p:nvPr/>
        </p:nvSpPr>
        <p:spPr bwMode="auto">
          <a:xfrm>
            <a:off x="4114800" y="304800"/>
            <a:ext cx="19050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Lab Test</a:t>
            </a:r>
          </a:p>
        </p:txBody>
      </p:sp>
    </p:spTree>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idx="1"/>
          </p:nvPr>
        </p:nvSpPr>
        <p:spPr bwMode="auto">
          <a:xfrm>
            <a:off x="1371600" y="1219200"/>
            <a:ext cx="7315200" cy="4267200"/>
          </a:xfrm>
          <a:noFill/>
          <a:ln>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pPr>
            <a:r>
              <a:rPr lang="en-US" sz="2800" b="1" dirty="0" smtClean="0">
                <a:solidFill>
                  <a:srgbClr val="FF0000"/>
                </a:solidFill>
                <a:latin typeface="Arial" charset="0"/>
              </a:rPr>
              <a:t>Emerging risk factors</a:t>
            </a:r>
          </a:p>
          <a:p>
            <a:pPr lvl="1" eaLnBrk="1" hangingPunct="1">
              <a:lnSpc>
                <a:spcPct val="120000"/>
              </a:lnSpc>
            </a:pPr>
            <a:r>
              <a:rPr lang="en-US" b="1" dirty="0" smtClean="0">
                <a:latin typeface="Arial" charset="0"/>
              </a:rPr>
              <a:t>Lipoprotein(a)</a:t>
            </a:r>
          </a:p>
          <a:p>
            <a:pPr lvl="1" eaLnBrk="1" hangingPunct="1">
              <a:lnSpc>
                <a:spcPct val="120000"/>
              </a:lnSpc>
            </a:pPr>
            <a:r>
              <a:rPr lang="en-US" b="1" dirty="0" err="1" smtClean="0">
                <a:latin typeface="Arial" charset="0"/>
              </a:rPr>
              <a:t>Homocysteine</a:t>
            </a:r>
            <a:endParaRPr lang="en-US" b="1" dirty="0" smtClean="0">
              <a:latin typeface="Arial" charset="0"/>
            </a:endParaRPr>
          </a:p>
          <a:p>
            <a:pPr lvl="1" eaLnBrk="1" hangingPunct="1">
              <a:lnSpc>
                <a:spcPct val="120000"/>
              </a:lnSpc>
            </a:pPr>
            <a:r>
              <a:rPr lang="en-US" b="1" dirty="0" err="1" smtClean="0">
                <a:latin typeface="Arial" charset="0"/>
              </a:rPr>
              <a:t>Prothrombotic</a:t>
            </a:r>
            <a:r>
              <a:rPr lang="en-US" b="1" dirty="0" smtClean="0">
                <a:latin typeface="Arial" charset="0"/>
              </a:rPr>
              <a:t> factors (</a:t>
            </a:r>
            <a:r>
              <a:rPr lang="en-US" b="1" dirty="0" err="1" smtClean="0">
                <a:latin typeface="Arial" charset="0"/>
              </a:rPr>
              <a:t>eg</a:t>
            </a:r>
            <a:r>
              <a:rPr lang="en-US" b="1" dirty="0" smtClean="0">
                <a:latin typeface="Arial" charset="0"/>
              </a:rPr>
              <a:t> fibrinogen conc.)</a:t>
            </a:r>
          </a:p>
          <a:p>
            <a:pPr lvl="1" eaLnBrk="1" hangingPunct="1">
              <a:lnSpc>
                <a:spcPct val="120000"/>
              </a:lnSpc>
            </a:pPr>
            <a:r>
              <a:rPr lang="en-US" b="1" dirty="0" err="1" smtClean="0">
                <a:latin typeface="Arial" charset="0"/>
              </a:rPr>
              <a:t>Proinflammatory</a:t>
            </a:r>
            <a:r>
              <a:rPr lang="en-US" b="1" dirty="0" smtClean="0">
                <a:latin typeface="Arial" charset="0"/>
              </a:rPr>
              <a:t> factors (</a:t>
            </a:r>
            <a:r>
              <a:rPr lang="en-US" b="1" dirty="0" err="1" smtClean="0">
                <a:latin typeface="Arial" charset="0"/>
              </a:rPr>
              <a:t>eg</a:t>
            </a:r>
            <a:r>
              <a:rPr lang="en-US" b="1" dirty="0" smtClean="0">
                <a:latin typeface="Arial" charset="0"/>
              </a:rPr>
              <a:t> CRP)</a:t>
            </a:r>
          </a:p>
          <a:p>
            <a:pPr lvl="1" eaLnBrk="1" hangingPunct="1">
              <a:lnSpc>
                <a:spcPct val="120000"/>
              </a:lnSpc>
            </a:pPr>
            <a:r>
              <a:rPr lang="en-US" b="1" dirty="0" smtClean="0">
                <a:latin typeface="Arial" charset="0"/>
              </a:rPr>
              <a:t>impaired fasting plasma glucose</a:t>
            </a:r>
            <a:endParaRPr lang="en-GB" b="1" dirty="0" smtClean="0">
              <a:latin typeface="Arial" charset="0"/>
            </a:endParaRPr>
          </a:p>
        </p:txBody>
      </p:sp>
      <p:sp>
        <p:nvSpPr>
          <p:cNvPr id="55299" name="WordArt 3"/>
          <p:cNvSpPr>
            <a:spLocks noChangeArrowheads="1" noChangeShapeType="1" noTextEdit="1"/>
          </p:cNvSpPr>
          <p:nvPr/>
        </p:nvSpPr>
        <p:spPr bwMode="auto">
          <a:xfrm>
            <a:off x="3810000" y="304800"/>
            <a:ext cx="21336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Lab Test</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WordArt 3"/>
          <p:cNvSpPr>
            <a:spLocks noChangeArrowheads="1" noChangeShapeType="1" noTextEdit="1"/>
          </p:cNvSpPr>
          <p:nvPr/>
        </p:nvSpPr>
        <p:spPr bwMode="auto">
          <a:xfrm>
            <a:off x="3048000" y="228600"/>
            <a:ext cx="32766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Introduction</a:t>
            </a:r>
          </a:p>
        </p:txBody>
      </p:sp>
      <p:sp>
        <p:nvSpPr>
          <p:cNvPr id="2" name="Rectangle 1"/>
          <p:cNvSpPr/>
          <p:nvPr/>
        </p:nvSpPr>
        <p:spPr>
          <a:xfrm>
            <a:off x="1371600" y="914400"/>
            <a:ext cx="7772400" cy="4967514"/>
          </a:xfrm>
          <a:prstGeom prst="rect">
            <a:avLst/>
          </a:prstGeom>
        </p:spPr>
        <p:txBody>
          <a:bodyPr wrap="square">
            <a:spAutoFit/>
          </a:bodyPr>
          <a:lstStyle/>
          <a:p>
            <a:pPr marL="342900" indent="-342900">
              <a:spcBef>
                <a:spcPct val="20000"/>
              </a:spcBef>
              <a:buFontTx/>
              <a:buChar char="•"/>
              <a:defRPr/>
            </a:pPr>
            <a:r>
              <a:rPr lang="en-US" b="1" dirty="0">
                <a:latin typeface="Arial Narrow" pitchFamily="34" charset="0"/>
              </a:rPr>
              <a:t>Lipids      are      no      longer      </a:t>
            </a:r>
            <a:r>
              <a:rPr lang="en-US" b="1" dirty="0" smtClean="0">
                <a:latin typeface="Arial Narrow" pitchFamily="34" charset="0"/>
              </a:rPr>
              <a:t>a      cardiologic     </a:t>
            </a:r>
            <a:r>
              <a:rPr lang="en-US" b="1" dirty="0">
                <a:latin typeface="Arial Narrow" pitchFamily="34" charset="0"/>
              </a:rPr>
              <a:t>curiosity</a:t>
            </a:r>
          </a:p>
          <a:p>
            <a:pPr marL="342900" indent="-342900">
              <a:spcBef>
                <a:spcPct val="20000"/>
              </a:spcBef>
              <a:buFontTx/>
              <a:buChar char="•"/>
              <a:defRPr/>
            </a:pPr>
            <a:endParaRPr lang="en-US" b="1" dirty="0" smtClean="0">
              <a:latin typeface="Arial Narrow" pitchFamily="34" charset="0"/>
            </a:endParaRPr>
          </a:p>
          <a:p>
            <a:pPr marL="342900" indent="-342900">
              <a:spcBef>
                <a:spcPct val="20000"/>
              </a:spcBef>
              <a:buFontTx/>
              <a:buChar char="•"/>
              <a:defRPr/>
            </a:pPr>
            <a:r>
              <a:rPr lang="en-US" b="1" dirty="0" smtClean="0">
                <a:latin typeface="Arial Narrow" pitchFamily="34" charset="0"/>
              </a:rPr>
              <a:t>They </a:t>
            </a:r>
            <a:r>
              <a:rPr lang="en-US" b="1" dirty="0">
                <a:latin typeface="Arial Narrow" pitchFamily="34" charset="0"/>
              </a:rPr>
              <a:t>are a factor in the management of all patients with known or anticipated vascular disease</a:t>
            </a:r>
          </a:p>
          <a:p>
            <a:pPr marL="342900" indent="-342900">
              <a:spcBef>
                <a:spcPct val="20000"/>
              </a:spcBef>
              <a:buFontTx/>
              <a:buChar char="•"/>
              <a:defRPr/>
            </a:pPr>
            <a:endParaRPr lang="en-US" b="1" dirty="0" smtClean="0">
              <a:latin typeface="Arial Narrow" pitchFamily="34" charset="0"/>
            </a:endParaRPr>
          </a:p>
          <a:p>
            <a:pPr marL="342900" indent="-342900">
              <a:spcBef>
                <a:spcPct val="20000"/>
              </a:spcBef>
              <a:buFontTx/>
              <a:buChar char="•"/>
              <a:defRPr/>
            </a:pPr>
            <a:r>
              <a:rPr lang="en-US" b="1" dirty="0" smtClean="0">
                <a:latin typeface="Arial Narrow" pitchFamily="34" charset="0"/>
              </a:rPr>
              <a:t>Its </a:t>
            </a:r>
            <a:r>
              <a:rPr lang="en-US" b="1" dirty="0">
                <a:latin typeface="Arial Narrow" pitchFamily="34" charset="0"/>
              </a:rPr>
              <a:t>assessment is now integral to the management not only of those with Coronary disease and those suspected of having coronary disease but also of those jeopardized by hypertension, diabetes or smoking</a:t>
            </a:r>
          </a:p>
          <a:p>
            <a:pPr marL="342900" indent="-342900">
              <a:spcBef>
                <a:spcPct val="20000"/>
              </a:spcBef>
              <a:buFontTx/>
              <a:buChar char="•"/>
              <a:defRPr/>
            </a:pPr>
            <a:endParaRPr lang="en-US" b="1" dirty="0" smtClean="0">
              <a:latin typeface="Arial Narrow" pitchFamily="34" charset="0"/>
            </a:endParaRPr>
          </a:p>
          <a:p>
            <a:pPr marL="342900" indent="-342900">
              <a:spcBef>
                <a:spcPct val="20000"/>
              </a:spcBef>
              <a:buFontTx/>
              <a:buChar char="•"/>
              <a:defRPr/>
            </a:pPr>
            <a:r>
              <a:rPr lang="en-US" b="1" dirty="0" smtClean="0">
                <a:latin typeface="Arial Narrow" pitchFamily="34" charset="0"/>
              </a:rPr>
              <a:t>Even </a:t>
            </a:r>
            <a:r>
              <a:rPr lang="en-US" b="1" dirty="0">
                <a:latin typeface="Arial Narrow" pitchFamily="34" charset="0"/>
              </a:rPr>
              <a:t>without such risk factors, increasing age and male gender also put a cardiovascular burden of the population</a:t>
            </a:r>
          </a:p>
        </p:txBody>
      </p:sp>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sz="half" idx="1"/>
          </p:nvPr>
        </p:nvSpPr>
        <p:spPr bwMode="auto">
          <a:xfrm>
            <a:off x="1371600" y="1219200"/>
            <a:ext cx="4038600" cy="4648200"/>
          </a:xfrm>
          <a:noFill/>
          <a:ln w="9525">
            <a:solidFill>
              <a:srgbClr val="000000"/>
            </a:solidFill>
            <a:miter lim="800000"/>
            <a:headEnd/>
            <a:tailEnd/>
          </a:ln>
          <a:extLst/>
        </p:spPr>
        <p:txBody>
          <a:bodyPr vert="horz" wrap="square" lIns="91440" tIns="45720" rIns="91440" bIns="45720" numCol="1" anchor="t" anchorCtr="0" compatLnSpc="1">
            <a:prstTxWarp prst="textNoShape">
              <a:avLst/>
            </a:prstTxWarp>
            <a:normAutofit lnSpcReduction="10000"/>
          </a:bodyPr>
          <a:lstStyle/>
          <a:p>
            <a:pPr eaLnBrk="1" hangingPunct="1">
              <a:lnSpc>
                <a:spcPct val="130000"/>
              </a:lnSpc>
            </a:pPr>
            <a:r>
              <a:rPr lang="en-US" sz="2400" b="1" dirty="0" smtClean="0">
                <a:solidFill>
                  <a:srgbClr val="FF0000"/>
                </a:solidFill>
                <a:latin typeface="Arial Narrow" pitchFamily="34" charset="0"/>
              </a:rPr>
              <a:t>Primary dyslipidemia</a:t>
            </a:r>
          </a:p>
          <a:p>
            <a:pPr eaLnBrk="1" hangingPunct="1">
              <a:lnSpc>
                <a:spcPct val="130000"/>
              </a:lnSpc>
            </a:pPr>
            <a:r>
              <a:rPr lang="en-US" sz="2400" b="1" dirty="0" smtClean="0">
                <a:solidFill>
                  <a:srgbClr val="FF0000"/>
                </a:solidFill>
                <a:latin typeface="Arial Narrow" pitchFamily="34" charset="0"/>
              </a:rPr>
              <a:t>The metabolic syndrome</a:t>
            </a:r>
          </a:p>
          <a:p>
            <a:pPr eaLnBrk="1" hangingPunct="1">
              <a:lnSpc>
                <a:spcPct val="130000"/>
              </a:lnSpc>
              <a:spcAft>
                <a:spcPct val="20000"/>
              </a:spcAft>
            </a:pPr>
            <a:r>
              <a:rPr lang="en-US" sz="2400" b="1" dirty="0" smtClean="0">
                <a:solidFill>
                  <a:srgbClr val="FF0000"/>
                </a:solidFill>
                <a:latin typeface="Arial Narrow" pitchFamily="34" charset="0"/>
              </a:rPr>
              <a:t>Secondary dyslipidemia</a:t>
            </a:r>
          </a:p>
          <a:p>
            <a:pPr lvl="1" eaLnBrk="1" hangingPunct="1">
              <a:lnSpc>
                <a:spcPct val="130000"/>
              </a:lnSpc>
            </a:pPr>
            <a:r>
              <a:rPr lang="en-US" b="1" dirty="0" smtClean="0">
                <a:latin typeface="Arial Narrow" pitchFamily="34" charset="0"/>
              </a:rPr>
              <a:t>Underlying disorder</a:t>
            </a:r>
          </a:p>
          <a:p>
            <a:pPr lvl="2" eaLnBrk="1" hangingPunct="1">
              <a:lnSpc>
                <a:spcPct val="130000"/>
              </a:lnSpc>
            </a:pPr>
            <a:r>
              <a:rPr lang="en-US" sz="2400" b="1" dirty="0" smtClean="0">
                <a:latin typeface="Arial Narrow" pitchFamily="34" charset="0"/>
              </a:rPr>
              <a:t>Diabetes</a:t>
            </a:r>
          </a:p>
          <a:p>
            <a:pPr lvl="2" eaLnBrk="1" hangingPunct="1">
              <a:lnSpc>
                <a:spcPct val="130000"/>
              </a:lnSpc>
            </a:pPr>
            <a:r>
              <a:rPr lang="en-US" sz="2400" b="1" dirty="0" smtClean="0">
                <a:latin typeface="Arial Narrow" pitchFamily="34" charset="0"/>
              </a:rPr>
              <a:t>Hypothyroidism</a:t>
            </a:r>
          </a:p>
          <a:p>
            <a:pPr lvl="2" eaLnBrk="1" hangingPunct="1">
              <a:lnSpc>
                <a:spcPct val="130000"/>
              </a:lnSpc>
            </a:pPr>
            <a:r>
              <a:rPr lang="en-US" sz="2400" b="1" dirty="0" smtClean="0">
                <a:latin typeface="Arial Narrow" pitchFamily="34" charset="0"/>
              </a:rPr>
              <a:t>Obstructive liver disease</a:t>
            </a:r>
          </a:p>
          <a:p>
            <a:pPr lvl="2" eaLnBrk="1" hangingPunct="1">
              <a:lnSpc>
                <a:spcPct val="130000"/>
              </a:lnSpc>
            </a:pPr>
            <a:r>
              <a:rPr lang="en-US" sz="2400" b="1" dirty="0" smtClean="0">
                <a:latin typeface="Arial Narrow" pitchFamily="34" charset="0"/>
              </a:rPr>
              <a:t>Chronic renal failure</a:t>
            </a:r>
          </a:p>
        </p:txBody>
      </p:sp>
      <p:sp>
        <p:nvSpPr>
          <p:cNvPr id="56323" name="Rectangle 3"/>
          <p:cNvSpPr>
            <a:spLocks noGrp="1" noChangeArrowheads="1"/>
          </p:cNvSpPr>
          <p:nvPr>
            <p:ph sz="half" idx="2"/>
          </p:nvPr>
        </p:nvSpPr>
        <p:spPr bwMode="auto">
          <a:xfrm>
            <a:off x="4941888" y="3006725"/>
            <a:ext cx="4049712" cy="28606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lvl="1" eaLnBrk="1" hangingPunct="1"/>
            <a:r>
              <a:rPr lang="en-US" b="1" dirty="0" smtClean="0">
                <a:latin typeface="Arial Narrow" pitchFamily="34" charset="0"/>
              </a:rPr>
              <a:t> Medication use</a:t>
            </a:r>
          </a:p>
          <a:p>
            <a:pPr lvl="2" eaLnBrk="1" hangingPunct="1"/>
            <a:r>
              <a:rPr lang="en-US" sz="2400" b="1" dirty="0" smtClean="0">
                <a:latin typeface="Arial Narrow" pitchFamily="34" charset="0"/>
              </a:rPr>
              <a:t> </a:t>
            </a:r>
            <a:r>
              <a:rPr lang="en-US" sz="2400" b="1" dirty="0" err="1" smtClean="0">
                <a:latin typeface="Arial Narrow" pitchFamily="34" charset="0"/>
              </a:rPr>
              <a:t>Progestins</a:t>
            </a:r>
            <a:r>
              <a:rPr lang="en-US" sz="2400" b="1" dirty="0" smtClean="0">
                <a:latin typeface="Arial Narrow" pitchFamily="34" charset="0"/>
              </a:rPr>
              <a:t>/estrogens</a:t>
            </a:r>
          </a:p>
          <a:p>
            <a:pPr lvl="2" eaLnBrk="1" hangingPunct="1"/>
            <a:r>
              <a:rPr lang="en-US" sz="2400" b="1" dirty="0" smtClean="0">
                <a:latin typeface="Arial Narrow" pitchFamily="34" charset="0"/>
              </a:rPr>
              <a:t>Anabolic steroids </a:t>
            </a:r>
          </a:p>
          <a:p>
            <a:pPr lvl="2" eaLnBrk="1" hangingPunct="1"/>
            <a:r>
              <a:rPr lang="en-US" sz="2400" b="1" dirty="0" smtClean="0">
                <a:latin typeface="Arial Narrow" pitchFamily="34" charset="0"/>
              </a:rPr>
              <a:t>Corticosteroids </a:t>
            </a:r>
          </a:p>
          <a:p>
            <a:pPr lvl="2" eaLnBrk="1" hangingPunct="1"/>
            <a:r>
              <a:rPr lang="en-US" sz="2400" b="1" dirty="0" smtClean="0">
                <a:latin typeface="Arial Narrow" pitchFamily="34" charset="0"/>
              </a:rPr>
              <a:t>Beta-blockers</a:t>
            </a:r>
          </a:p>
          <a:p>
            <a:pPr lvl="2" eaLnBrk="1" hangingPunct="1"/>
            <a:r>
              <a:rPr lang="en-US" sz="2400" b="1" dirty="0" err="1" smtClean="0">
                <a:latin typeface="Arial Narrow" pitchFamily="34" charset="0"/>
              </a:rPr>
              <a:t>Retinoids</a:t>
            </a:r>
            <a:r>
              <a:rPr lang="en-US" sz="2400" b="1" dirty="0" smtClean="0">
                <a:latin typeface="Arial Narrow" pitchFamily="34" charset="0"/>
              </a:rPr>
              <a:t> </a:t>
            </a:r>
          </a:p>
          <a:p>
            <a:pPr lvl="2" eaLnBrk="1" hangingPunct="1"/>
            <a:r>
              <a:rPr lang="en-US" sz="2400" b="1" dirty="0" smtClean="0">
                <a:latin typeface="Arial Narrow" pitchFamily="34" charset="0"/>
              </a:rPr>
              <a:t>Other</a:t>
            </a:r>
            <a:endParaRPr lang="en-GB" sz="1800" b="1" dirty="0" smtClean="0">
              <a:latin typeface="Arial Narrow" pitchFamily="34" charset="0"/>
            </a:endParaRPr>
          </a:p>
        </p:txBody>
      </p:sp>
      <p:sp>
        <p:nvSpPr>
          <p:cNvPr id="56324" name="WordArt 4"/>
          <p:cNvSpPr>
            <a:spLocks noChangeArrowheads="1" noChangeShapeType="1" noTextEdit="1"/>
          </p:cNvSpPr>
          <p:nvPr/>
        </p:nvSpPr>
        <p:spPr bwMode="auto">
          <a:xfrm>
            <a:off x="2438400" y="304800"/>
            <a:ext cx="5029200" cy="4572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Differential Diagnosis</a:t>
            </a:r>
          </a:p>
        </p:txBody>
      </p:sp>
      <p:sp>
        <p:nvSpPr>
          <p:cNvPr id="56325" name="Rectangle 5"/>
          <p:cNvSpPr>
            <a:spLocks noChangeArrowheads="1"/>
          </p:cNvSpPr>
          <p:nvPr/>
        </p:nvSpPr>
        <p:spPr bwMode="auto">
          <a:xfrm>
            <a:off x="1371600" y="1219200"/>
            <a:ext cx="7543800" cy="5181600"/>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idx="1"/>
          </p:nvPr>
        </p:nvSpPr>
        <p:spPr bwMode="auto">
          <a:xfrm>
            <a:off x="1360488" y="990600"/>
            <a:ext cx="7173912" cy="5257800"/>
          </a:xfrm>
          <a:noFill/>
          <a:ln>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pPr>
            <a:r>
              <a:rPr lang="en-US" sz="2800" b="1" dirty="0" smtClean="0">
                <a:solidFill>
                  <a:srgbClr val="FF0000"/>
                </a:solidFill>
                <a:latin typeface="Arial" charset="0"/>
              </a:rPr>
              <a:t>Identify major risk factors</a:t>
            </a:r>
          </a:p>
          <a:p>
            <a:pPr lvl="1" eaLnBrk="1" hangingPunct="1">
              <a:lnSpc>
                <a:spcPct val="120000"/>
              </a:lnSpc>
            </a:pPr>
            <a:r>
              <a:rPr lang="en-US" b="1" dirty="0" smtClean="0">
                <a:latin typeface="Arial" charset="0"/>
              </a:rPr>
              <a:t>Cigarette smoking </a:t>
            </a:r>
          </a:p>
          <a:p>
            <a:pPr lvl="1" eaLnBrk="1" hangingPunct="1">
              <a:lnSpc>
                <a:spcPct val="120000"/>
              </a:lnSpc>
            </a:pPr>
            <a:r>
              <a:rPr lang="en-US" b="1" dirty="0" smtClean="0">
                <a:latin typeface="Arial" charset="0"/>
              </a:rPr>
              <a:t>Hypertension (≥ 140/90 mm Hg) or </a:t>
            </a:r>
            <a:br>
              <a:rPr lang="en-US" b="1" dirty="0" smtClean="0">
                <a:latin typeface="Arial" charset="0"/>
              </a:rPr>
            </a:br>
            <a:r>
              <a:rPr lang="en-US" b="1" dirty="0" smtClean="0">
                <a:latin typeface="Arial" charset="0"/>
              </a:rPr>
              <a:t>use of antihypertensive medication </a:t>
            </a:r>
          </a:p>
          <a:p>
            <a:pPr lvl="1" eaLnBrk="1" hangingPunct="1">
              <a:lnSpc>
                <a:spcPct val="120000"/>
              </a:lnSpc>
            </a:pPr>
            <a:r>
              <a:rPr lang="en-US" b="1" dirty="0" smtClean="0">
                <a:latin typeface="Arial" charset="0"/>
              </a:rPr>
              <a:t>Low HDL-C (&lt; 40 mg/</a:t>
            </a:r>
            <a:r>
              <a:rPr lang="en-US" b="1" dirty="0" err="1" smtClean="0">
                <a:latin typeface="Arial" charset="0"/>
              </a:rPr>
              <a:t>dL</a:t>
            </a:r>
            <a:r>
              <a:rPr lang="en-US" b="1" dirty="0" smtClean="0">
                <a:latin typeface="Arial" charset="0"/>
              </a:rPr>
              <a:t>)</a:t>
            </a:r>
          </a:p>
          <a:p>
            <a:pPr lvl="1" eaLnBrk="1" hangingPunct="1">
              <a:lnSpc>
                <a:spcPct val="120000"/>
              </a:lnSpc>
            </a:pPr>
            <a:r>
              <a:rPr lang="en-US" b="1" dirty="0" smtClean="0">
                <a:latin typeface="Arial" charset="0"/>
              </a:rPr>
              <a:t>Family history of premature CHD</a:t>
            </a:r>
            <a:br>
              <a:rPr lang="en-US" b="1" dirty="0" smtClean="0">
                <a:latin typeface="Arial" charset="0"/>
              </a:rPr>
            </a:br>
            <a:r>
              <a:rPr lang="en-US" b="1" dirty="0" smtClean="0">
                <a:latin typeface="Arial" charset="0"/>
              </a:rPr>
              <a:t>(&lt; 55 </a:t>
            </a:r>
            <a:r>
              <a:rPr lang="en-US" b="1" dirty="0" err="1" smtClean="0">
                <a:latin typeface="Arial" charset="0"/>
              </a:rPr>
              <a:t>yr</a:t>
            </a:r>
            <a:r>
              <a:rPr lang="en-US" b="1" dirty="0" smtClean="0">
                <a:latin typeface="Arial" charset="0"/>
              </a:rPr>
              <a:t> in first-degree male relative</a:t>
            </a:r>
            <a:br>
              <a:rPr lang="en-US" b="1" dirty="0" smtClean="0">
                <a:latin typeface="Arial" charset="0"/>
              </a:rPr>
            </a:br>
            <a:r>
              <a:rPr lang="en-US" b="1" dirty="0" smtClean="0">
                <a:latin typeface="Arial" charset="0"/>
              </a:rPr>
              <a:t> &lt; 65 </a:t>
            </a:r>
            <a:r>
              <a:rPr lang="en-US" b="1" dirty="0" err="1" smtClean="0">
                <a:latin typeface="Arial" charset="0"/>
              </a:rPr>
              <a:t>yr</a:t>
            </a:r>
            <a:r>
              <a:rPr lang="en-US" b="1" dirty="0" smtClean="0">
                <a:latin typeface="Arial" charset="0"/>
              </a:rPr>
              <a:t> in first-degree female )</a:t>
            </a:r>
          </a:p>
          <a:p>
            <a:pPr lvl="1" eaLnBrk="1" hangingPunct="1">
              <a:lnSpc>
                <a:spcPct val="120000"/>
              </a:lnSpc>
            </a:pPr>
            <a:r>
              <a:rPr lang="en-US" b="1" dirty="0" smtClean="0">
                <a:latin typeface="Arial" charset="0"/>
              </a:rPr>
              <a:t>Age (45 </a:t>
            </a:r>
            <a:r>
              <a:rPr lang="en-US" b="1" dirty="0" err="1" smtClean="0">
                <a:latin typeface="Arial" charset="0"/>
              </a:rPr>
              <a:t>yr</a:t>
            </a:r>
            <a:r>
              <a:rPr lang="en-US" b="1" dirty="0" smtClean="0">
                <a:latin typeface="Arial" charset="0"/>
              </a:rPr>
              <a:t> male; ≥ 55 </a:t>
            </a:r>
            <a:r>
              <a:rPr lang="en-US" b="1" dirty="0" err="1" smtClean="0">
                <a:latin typeface="Arial" charset="0"/>
              </a:rPr>
              <a:t>yr</a:t>
            </a:r>
            <a:r>
              <a:rPr lang="en-US" b="1" dirty="0" smtClean="0">
                <a:latin typeface="Arial" charset="0"/>
              </a:rPr>
              <a:t> female)</a:t>
            </a:r>
          </a:p>
        </p:txBody>
      </p:sp>
      <p:sp>
        <p:nvSpPr>
          <p:cNvPr id="57347" name="WordArt 3"/>
          <p:cNvSpPr>
            <a:spLocks noChangeArrowheads="1" noChangeShapeType="1" noTextEdit="1"/>
          </p:cNvSpPr>
          <p:nvPr/>
        </p:nvSpPr>
        <p:spPr bwMode="auto">
          <a:xfrm>
            <a:off x="2209800" y="304800"/>
            <a:ext cx="54102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Patient Risk Assessment</a:t>
            </a:r>
          </a:p>
        </p:txBody>
      </p:sp>
    </p:spTree>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bwMode="auto">
          <a:xfrm>
            <a:off x="1295400" y="1524000"/>
            <a:ext cx="7315200" cy="3886200"/>
          </a:xfrm>
          <a:noFill/>
          <a:ln>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30000"/>
              </a:lnSpc>
            </a:pPr>
            <a:r>
              <a:rPr lang="en-US" sz="2800" b="1" dirty="0" smtClean="0">
                <a:solidFill>
                  <a:srgbClr val="FF0000"/>
                </a:solidFill>
                <a:latin typeface="Arial Narrow" pitchFamily="34" charset="0"/>
              </a:rPr>
              <a:t>Consider</a:t>
            </a:r>
          </a:p>
          <a:p>
            <a:pPr lvl="1" eaLnBrk="1" hangingPunct="1">
              <a:lnSpc>
                <a:spcPct val="130000"/>
              </a:lnSpc>
            </a:pPr>
            <a:r>
              <a:rPr lang="en-US" b="1" dirty="0" smtClean="0">
                <a:latin typeface="Arial Narrow" pitchFamily="34" charset="0"/>
              </a:rPr>
              <a:t>Life habit risk factors </a:t>
            </a:r>
            <a:br>
              <a:rPr lang="en-US" b="1" dirty="0" smtClean="0">
                <a:latin typeface="Arial Narrow" pitchFamily="34" charset="0"/>
              </a:rPr>
            </a:br>
            <a:r>
              <a:rPr lang="en-US" b="1" dirty="0" smtClean="0">
                <a:latin typeface="Arial Narrow" pitchFamily="34" charset="0"/>
              </a:rPr>
              <a:t>(obesity, phys. Inactivity, </a:t>
            </a:r>
            <a:r>
              <a:rPr lang="en-US" b="1" dirty="0" err="1" smtClean="0">
                <a:latin typeface="Arial Narrow" pitchFamily="34" charset="0"/>
              </a:rPr>
              <a:t>atherogenic</a:t>
            </a:r>
            <a:r>
              <a:rPr lang="en-US" b="1" dirty="0" smtClean="0">
                <a:latin typeface="Arial Narrow" pitchFamily="34" charset="0"/>
              </a:rPr>
              <a:t> diet)</a:t>
            </a:r>
          </a:p>
          <a:p>
            <a:pPr lvl="1" eaLnBrk="1" hangingPunct="1">
              <a:lnSpc>
                <a:spcPct val="130000"/>
              </a:lnSpc>
            </a:pPr>
            <a:r>
              <a:rPr lang="en-US" b="1" dirty="0" smtClean="0">
                <a:latin typeface="Arial Narrow" pitchFamily="34" charset="0"/>
              </a:rPr>
              <a:t>Emerging risk factors</a:t>
            </a:r>
          </a:p>
          <a:p>
            <a:pPr lvl="1" eaLnBrk="1" hangingPunct="1">
              <a:lnSpc>
                <a:spcPct val="130000"/>
              </a:lnSpc>
            </a:pPr>
            <a:r>
              <a:rPr lang="en-US" b="1" dirty="0" smtClean="0">
                <a:latin typeface="Arial Narrow" pitchFamily="34" charset="0"/>
              </a:rPr>
              <a:t>Risk factors for metabolic syndrome</a:t>
            </a:r>
            <a:br>
              <a:rPr lang="en-US" b="1" dirty="0" smtClean="0">
                <a:latin typeface="Arial Narrow" pitchFamily="34" charset="0"/>
              </a:rPr>
            </a:br>
            <a:r>
              <a:rPr lang="en-US" b="1" dirty="0" smtClean="0">
                <a:latin typeface="Arial Narrow" pitchFamily="34" charset="0"/>
              </a:rPr>
              <a:t>(secondary therapeutic goal)</a:t>
            </a:r>
          </a:p>
        </p:txBody>
      </p:sp>
      <p:sp>
        <p:nvSpPr>
          <p:cNvPr id="58371" name="WordArt 3"/>
          <p:cNvSpPr>
            <a:spLocks noChangeArrowheads="1" noChangeShapeType="1" noTextEdit="1"/>
          </p:cNvSpPr>
          <p:nvPr/>
        </p:nvSpPr>
        <p:spPr bwMode="auto">
          <a:xfrm>
            <a:off x="1981200" y="304800"/>
            <a:ext cx="63246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Patient Risk Assessment</a:t>
            </a:r>
          </a:p>
        </p:txBody>
      </p:sp>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idx="1"/>
          </p:nvPr>
        </p:nvSpPr>
        <p:spPr bwMode="auto">
          <a:xfrm>
            <a:off x="1371600" y="1447800"/>
            <a:ext cx="7620000" cy="3429000"/>
          </a:xfrm>
          <a:noFill/>
          <a:ln>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z="2600" b="1" dirty="0" smtClean="0">
                <a:solidFill>
                  <a:srgbClr val="FF0000"/>
                </a:solidFill>
                <a:latin typeface="Arial Narrow" pitchFamily="34" charset="0"/>
              </a:rPr>
              <a:t>Assess 10-yr CHD risk in patients with ≥ 2 risk factors, but without</a:t>
            </a:r>
          </a:p>
          <a:p>
            <a:pPr lvl="1" eaLnBrk="1" hangingPunct="1"/>
            <a:r>
              <a:rPr lang="en-US" sz="2600" b="1" dirty="0" smtClean="0">
                <a:latin typeface="Arial Narrow" pitchFamily="34" charset="0"/>
              </a:rPr>
              <a:t>CHD </a:t>
            </a:r>
          </a:p>
          <a:p>
            <a:pPr lvl="1" eaLnBrk="1" hangingPunct="1"/>
            <a:r>
              <a:rPr lang="en-US" sz="2600" b="1" dirty="0" smtClean="0">
                <a:latin typeface="Arial Narrow" pitchFamily="34" charset="0"/>
              </a:rPr>
              <a:t>Other types of atherosclerotic disease</a:t>
            </a:r>
          </a:p>
          <a:p>
            <a:pPr lvl="1" eaLnBrk="1" hangingPunct="1"/>
            <a:r>
              <a:rPr lang="en-US" sz="2600" b="1" dirty="0" smtClean="0">
                <a:latin typeface="Arial Narrow" pitchFamily="34" charset="0"/>
              </a:rPr>
              <a:t>Diabetes</a:t>
            </a:r>
            <a:r>
              <a:rPr lang="en-US" sz="2600" b="1" dirty="0" smtClean="0">
                <a:solidFill>
                  <a:srgbClr val="CC00FF"/>
                </a:solidFill>
                <a:latin typeface="Arial Narrow" pitchFamily="34" charset="0"/>
              </a:rPr>
              <a:t/>
            </a:r>
            <a:br>
              <a:rPr lang="en-US" sz="2600" b="1" dirty="0" smtClean="0">
                <a:solidFill>
                  <a:srgbClr val="CC00FF"/>
                </a:solidFill>
                <a:latin typeface="Arial Narrow" pitchFamily="34" charset="0"/>
              </a:rPr>
            </a:br>
            <a:endParaRPr lang="en-US" sz="2600" b="1" dirty="0" smtClean="0">
              <a:solidFill>
                <a:srgbClr val="CC00FF"/>
              </a:solidFill>
              <a:latin typeface="Arial Narrow" pitchFamily="34" charset="0"/>
            </a:endParaRPr>
          </a:p>
          <a:p>
            <a:pPr lvl="1" eaLnBrk="1" hangingPunct="1">
              <a:buFontTx/>
              <a:buNone/>
            </a:pPr>
            <a:r>
              <a:rPr lang="en-US" sz="2600" b="1" dirty="0" smtClean="0">
                <a:solidFill>
                  <a:srgbClr val="CC3300"/>
                </a:solidFill>
                <a:latin typeface="Arial Narrow" pitchFamily="34" charset="0"/>
              </a:rPr>
              <a:t>(Framingham Risk Scoring System)</a:t>
            </a:r>
            <a:endParaRPr lang="en-GB" sz="2600" b="1" dirty="0" smtClean="0">
              <a:solidFill>
                <a:srgbClr val="CC3300"/>
              </a:solidFill>
              <a:latin typeface="Arial Narrow" pitchFamily="34" charset="0"/>
            </a:endParaRPr>
          </a:p>
        </p:txBody>
      </p:sp>
      <p:sp>
        <p:nvSpPr>
          <p:cNvPr id="59395" name="WordArt 3"/>
          <p:cNvSpPr>
            <a:spLocks noChangeArrowheads="1" noChangeShapeType="1" noTextEdit="1"/>
          </p:cNvSpPr>
          <p:nvPr/>
        </p:nvSpPr>
        <p:spPr bwMode="auto">
          <a:xfrm>
            <a:off x="2209800" y="304800"/>
            <a:ext cx="56388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smtClean="0">
                <a:solidFill>
                  <a:schemeClr val="tx2">
                    <a:lumMod val="75000"/>
                  </a:schemeClr>
                </a:solidFill>
                <a:latin typeface="Arial Black"/>
              </a:rPr>
              <a:t>Patient </a:t>
            </a:r>
            <a:r>
              <a:rPr lang="en-US" sz="2000" kern="10" dirty="0">
                <a:solidFill>
                  <a:schemeClr val="tx2">
                    <a:lumMod val="75000"/>
                  </a:schemeClr>
                </a:solidFill>
                <a:latin typeface="Arial Black"/>
              </a:rPr>
              <a:t>Risk Assessment</a:t>
            </a:r>
          </a:p>
        </p:txBody>
      </p:sp>
    </p:spTree>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idx="1"/>
          </p:nvPr>
        </p:nvSpPr>
        <p:spPr bwMode="auto">
          <a:xfrm>
            <a:off x="1676400" y="1371600"/>
            <a:ext cx="6789738" cy="3367088"/>
          </a:xfrm>
          <a:noFill/>
          <a:ln>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30000"/>
              </a:lnSpc>
              <a:buFontTx/>
              <a:buNone/>
            </a:pPr>
            <a:r>
              <a:rPr lang="en-US" sz="2800" b="1" dirty="0" smtClean="0">
                <a:latin typeface="Arial" charset="0"/>
              </a:rPr>
              <a:t>• Abdominal obesity</a:t>
            </a:r>
          </a:p>
          <a:p>
            <a:pPr eaLnBrk="1" hangingPunct="1">
              <a:lnSpc>
                <a:spcPct val="130000"/>
              </a:lnSpc>
            </a:pPr>
            <a:r>
              <a:rPr lang="en-US" sz="2800" b="1" dirty="0" smtClean="0">
                <a:latin typeface="Arial" charset="0"/>
              </a:rPr>
              <a:t>TG ≥ 150 mg/</a:t>
            </a:r>
            <a:r>
              <a:rPr lang="en-US" sz="2800" b="1" dirty="0" err="1" smtClean="0">
                <a:latin typeface="Arial" charset="0"/>
              </a:rPr>
              <a:t>dL</a:t>
            </a:r>
            <a:endParaRPr lang="en-US" sz="2800" b="1" dirty="0" smtClean="0">
              <a:latin typeface="Arial" charset="0"/>
            </a:endParaRPr>
          </a:p>
          <a:p>
            <a:pPr eaLnBrk="1" hangingPunct="1">
              <a:lnSpc>
                <a:spcPct val="130000"/>
              </a:lnSpc>
            </a:pPr>
            <a:r>
              <a:rPr lang="en-US" sz="2800" b="1" dirty="0" smtClean="0">
                <a:latin typeface="Arial" charset="0"/>
              </a:rPr>
              <a:t>HDL-C &lt; 40 mg/</a:t>
            </a:r>
            <a:r>
              <a:rPr lang="en-US" sz="2800" b="1" dirty="0" err="1" smtClean="0">
                <a:latin typeface="Arial" charset="0"/>
              </a:rPr>
              <a:t>dL</a:t>
            </a:r>
            <a:r>
              <a:rPr lang="en-US" sz="2800" b="1" dirty="0" smtClean="0">
                <a:latin typeface="Arial" charset="0"/>
              </a:rPr>
              <a:t> (m), ≤ 50 mg/L (f)</a:t>
            </a:r>
          </a:p>
          <a:p>
            <a:pPr eaLnBrk="1" hangingPunct="1">
              <a:lnSpc>
                <a:spcPct val="130000"/>
              </a:lnSpc>
            </a:pPr>
            <a:r>
              <a:rPr lang="en-US" sz="2800" b="1" dirty="0" smtClean="0">
                <a:latin typeface="Arial" charset="0"/>
              </a:rPr>
              <a:t>BP ≥130/ ≥85 mm Hg</a:t>
            </a:r>
          </a:p>
          <a:p>
            <a:pPr eaLnBrk="1" hangingPunct="1">
              <a:lnSpc>
                <a:spcPct val="130000"/>
              </a:lnSpc>
            </a:pPr>
            <a:r>
              <a:rPr lang="en-US" sz="2800" b="1" dirty="0" smtClean="0">
                <a:latin typeface="Arial" charset="0"/>
              </a:rPr>
              <a:t>Fasting plasma glucose ≥110 mg/</a:t>
            </a:r>
            <a:r>
              <a:rPr lang="en-US" sz="2800" b="1" dirty="0" err="1" smtClean="0">
                <a:latin typeface="Arial" charset="0"/>
              </a:rPr>
              <a:t>dL</a:t>
            </a:r>
            <a:endParaRPr lang="en-GB" sz="2800" b="1" dirty="0" smtClean="0">
              <a:latin typeface="Arial" charset="0"/>
            </a:endParaRPr>
          </a:p>
        </p:txBody>
      </p:sp>
      <p:sp>
        <p:nvSpPr>
          <p:cNvPr id="60419" name="WordArt 3"/>
          <p:cNvSpPr>
            <a:spLocks noChangeArrowheads="1" noChangeShapeType="1" noTextEdit="1"/>
          </p:cNvSpPr>
          <p:nvPr/>
        </p:nvSpPr>
        <p:spPr bwMode="auto">
          <a:xfrm>
            <a:off x="1752600" y="304800"/>
            <a:ext cx="64770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1600" kern="10" dirty="0">
                <a:solidFill>
                  <a:schemeClr val="tx2">
                    <a:lumMod val="75000"/>
                  </a:schemeClr>
                </a:solidFill>
                <a:latin typeface="Arial Black"/>
              </a:rPr>
              <a:t>Risk factors for Metabolic Syndrome</a:t>
            </a:r>
          </a:p>
        </p:txBody>
      </p:sp>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WordArt 4"/>
          <p:cNvSpPr>
            <a:spLocks noChangeArrowheads="1" noChangeShapeType="1" noTextEdit="1"/>
          </p:cNvSpPr>
          <p:nvPr/>
        </p:nvSpPr>
        <p:spPr bwMode="auto">
          <a:xfrm>
            <a:off x="1219200" y="304800"/>
            <a:ext cx="76200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Estimation of 10 Year Risk for Men </a:t>
            </a:r>
          </a:p>
        </p:txBody>
      </p:sp>
      <p:sp>
        <p:nvSpPr>
          <p:cNvPr id="61443" name="Text Box 5"/>
          <p:cNvSpPr txBox="1">
            <a:spLocks noChangeArrowheads="1"/>
          </p:cNvSpPr>
          <p:nvPr/>
        </p:nvSpPr>
        <p:spPr bwMode="auto">
          <a:xfrm>
            <a:off x="2149475" y="990600"/>
            <a:ext cx="53181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800" b="1">
                <a:solidFill>
                  <a:srgbClr val="CC3300"/>
                </a:solidFill>
                <a:latin typeface="Verdana" pitchFamily="34" charset="0"/>
              </a:rPr>
              <a:t>Framingham Point Scores</a:t>
            </a:r>
          </a:p>
        </p:txBody>
      </p:sp>
      <p:graphicFrame>
        <p:nvGraphicFramePr>
          <p:cNvPr id="83101" name="Group 157"/>
          <p:cNvGraphicFramePr>
            <a:graphicFrameLocks noGrp="1"/>
          </p:cNvGraphicFramePr>
          <p:nvPr>
            <p:extLst>
              <p:ext uri="{D42A27DB-BD31-4B8C-83A1-F6EECF244321}">
                <p14:modId xmlns:p14="http://schemas.microsoft.com/office/powerpoint/2010/main" xmlns="" val="2921073546"/>
              </p:ext>
            </p:extLst>
          </p:nvPr>
        </p:nvGraphicFramePr>
        <p:xfrm>
          <a:off x="2286000" y="1676400"/>
          <a:ext cx="5105400" cy="4627568"/>
        </p:xfrm>
        <a:graphic>
          <a:graphicData uri="http://schemas.openxmlformats.org/drawingml/2006/table">
            <a:tbl>
              <a:tblPr/>
              <a:tblGrid>
                <a:gridCol w="2514600"/>
                <a:gridCol w="2590800"/>
              </a:tblGrid>
              <a:tr h="4206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dirty="0" smtClean="0">
                          <a:ln>
                            <a:noFill/>
                          </a:ln>
                          <a:solidFill>
                            <a:srgbClr val="CC3300"/>
                          </a:solidFill>
                          <a:effectLst/>
                          <a:latin typeface="Arial" charset="0"/>
                          <a:cs typeface="Arial" charset="0"/>
                        </a:rPr>
                        <a:t>Age, Years</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smtClean="0">
                          <a:ln>
                            <a:noFill/>
                          </a:ln>
                          <a:solidFill>
                            <a:srgbClr val="CC3300"/>
                          </a:solidFill>
                          <a:effectLst/>
                          <a:latin typeface="Arial" charset="0"/>
                          <a:cs typeface="Arial" charset="0"/>
                        </a:rPr>
                        <a:t>Points</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20-34</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- 9</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35-39</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- 4</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40-44</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0</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45-49</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50-54</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55-59</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8</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60-64</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10</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65-69</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11</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70-74</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12</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75-79</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13</a:t>
                      </a:r>
                    </a:p>
                  </a:txBody>
                  <a:tcPr marT="45727" marB="45727"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bl>
          </a:graphicData>
        </a:graphic>
      </p:graphicFrame>
      <p:sp>
        <p:nvSpPr>
          <p:cNvPr id="61482" name="AutoShape 156"/>
          <p:cNvSpPr>
            <a:spLocks noChangeArrowheads="1"/>
          </p:cNvSpPr>
          <p:nvPr/>
        </p:nvSpPr>
        <p:spPr bwMode="auto">
          <a:xfrm>
            <a:off x="7924800" y="6324600"/>
            <a:ext cx="838200" cy="381000"/>
          </a:xfrm>
          <a:prstGeom prst="rightArrow">
            <a:avLst>
              <a:gd name="adj1" fmla="val 50000"/>
              <a:gd name="adj2" fmla="val 55000"/>
            </a:avLst>
          </a:prstGeom>
          <a:solidFill>
            <a:srgbClr val="33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2"/>
          <p:cNvSpPr>
            <a:spLocks noChangeArrowheads="1" noChangeShapeType="1" noTextEdit="1"/>
          </p:cNvSpPr>
          <p:nvPr/>
        </p:nvSpPr>
        <p:spPr bwMode="auto">
          <a:xfrm>
            <a:off x="1295400" y="304800"/>
            <a:ext cx="76200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Estimation of 10 Year Risk for Men </a:t>
            </a:r>
          </a:p>
        </p:txBody>
      </p:sp>
      <p:sp>
        <p:nvSpPr>
          <p:cNvPr id="62467" name="Text Box 3"/>
          <p:cNvSpPr txBox="1">
            <a:spLocks noChangeArrowheads="1"/>
          </p:cNvSpPr>
          <p:nvPr/>
        </p:nvSpPr>
        <p:spPr bwMode="auto">
          <a:xfrm>
            <a:off x="2301875" y="1157288"/>
            <a:ext cx="53181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800" b="1">
                <a:solidFill>
                  <a:srgbClr val="CC3300"/>
                </a:solidFill>
                <a:latin typeface="Verdana" pitchFamily="34" charset="0"/>
              </a:rPr>
              <a:t>Framingham Point Scores</a:t>
            </a:r>
          </a:p>
        </p:txBody>
      </p:sp>
      <p:graphicFrame>
        <p:nvGraphicFramePr>
          <p:cNvPr id="86248" name="Group 232"/>
          <p:cNvGraphicFramePr>
            <a:graphicFrameLocks noGrp="1"/>
          </p:cNvGraphicFramePr>
          <p:nvPr>
            <p:extLst>
              <p:ext uri="{D42A27DB-BD31-4B8C-83A1-F6EECF244321}">
                <p14:modId xmlns:p14="http://schemas.microsoft.com/office/powerpoint/2010/main" xmlns="" val="1803469817"/>
              </p:ext>
            </p:extLst>
          </p:nvPr>
        </p:nvGraphicFramePr>
        <p:xfrm>
          <a:off x="1371600" y="1820863"/>
          <a:ext cx="7772400" cy="3730892"/>
        </p:xfrm>
        <a:graphic>
          <a:graphicData uri="http://schemas.openxmlformats.org/drawingml/2006/table">
            <a:tbl>
              <a:tblPr>
                <a:tableStyleId>{5940675A-B579-460E-94D1-54222C63F5DA}</a:tableStyleId>
              </a:tblPr>
              <a:tblGrid>
                <a:gridCol w="1600200"/>
                <a:gridCol w="1093206"/>
                <a:gridCol w="1231271"/>
                <a:gridCol w="1231271"/>
                <a:gridCol w="1308226"/>
                <a:gridCol w="1308226"/>
              </a:tblGrid>
              <a:tr h="436514">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solidFill>
                            <a:srgbClr val="C00000"/>
                          </a:solidFill>
                          <a:effectLst/>
                        </a:rPr>
                        <a:t>Total Cholesterol mg/</a:t>
                      </a:r>
                      <a:r>
                        <a:rPr kumimoji="0" lang="en-US" sz="2200" u="none" strike="noStrike" cap="none" normalizeH="0" baseline="0" dirty="0" err="1" smtClean="0">
                          <a:ln>
                            <a:noFill/>
                          </a:ln>
                          <a:solidFill>
                            <a:srgbClr val="C00000"/>
                          </a:solidFill>
                          <a:effectLst/>
                        </a:rPr>
                        <a:t>dL</a:t>
                      </a:r>
                      <a:endParaRPr kumimoji="0" lang="en-US" sz="2200" b="1" i="0" u="none" strike="noStrike" cap="none" normalizeH="0" baseline="0" dirty="0" smtClean="0">
                        <a:ln>
                          <a:noFill/>
                        </a:ln>
                        <a:solidFill>
                          <a:srgbClr val="C00000"/>
                        </a:solidFill>
                        <a:effectLst/>
                        <a:latin typeface="Arial Narrow" pitchFamily="34" charset="0"/>
                        <a:cs typeface="Arial" charset="0"/>
                      </a:endParaRPr>
                    </a:p>
                  </a:txBody>
                  <a:tcPr marT="45711" marB="45711" horzOverflow="overflow"/>
                </a:tc>
                <a:tc gridSpan="5">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solidFill>
                            <a:srgbClr val="C00000"/>
                          </a:solidFill>
                          <a:effectLst/>
                        </a:rPr>
                        <a:t>Points</a:t>
                      </a:r>
                      <a:endParaRPr kumimoji="0" lang="en-US" sz="2200" b="1" i="0" u="none" strike="noStrike" cap="none" normalizeH="0" baseline="0" dirty="0" smtClean="0">
                        <a:ln>
                          <a:noFill/>
                        </a:ln>
                        <a:solidFill>
                          <a:srgbClr val="C00000"/>
                        </a:solidFill>
                        <a:effectLst/>
                        <a:latin typeface="Verdana" pitchFamily="34" charset="0"/>
                        <a:cs typeface="Arial" charset="0"/>
                      </a:endParaRPr>
                    </a:p>
                  </a:txBody>
                  <a:tcPr marT="45711" marB="45711"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5977">
                <a:tc vMerge="1">
                  <a:txBody>
                    <a:bodyPr/>
                    <a:lstStyle/>
                    <a:p>
                      <a:endParaRPr 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solidFill>
                            <a:srgbClr val="C00000"/>
                          </a:solidFill>
                          <a:effectLst/>
                        </a:rPr>
                        <a:t>Age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solidFill>
                            <a:srgbClr val="C00000"/>
                          </a:solidFill>
                          <a:effectLst/>
                        </a:rPr>
                        <a:t>20-39 </a:t>
                      </a:r>
                      <a:r>
                        <a:rPr kumimoji="0" lang="en-US" sz="2200" u="none" strike="noStrike" cap="none" normalizeH="0" baseline="0" dirty="0" err="1" smtClean="0">
                          <a:ln>
                            <a:noFill/>
                          </a:ln>
                          <a:solidFill>
                            <a:srgbClr val="C00000"/>
                          </a:solidFill>
                          <a:effectLst/>
                        </a:rPr>
                        <a:t>yrs</a:t>
                      </a:r>
                      <a:endParaRPr kumimoji="0" lang="en-US" sz="2200" b="1" i="0" u="none" strike="noStrike" cap="none" normalizeH="0" baseline="0" dirty="0" smtClean="0">
                        <a:ln>
                          <a:noFill/>
                        </a:ln>
                        <a:solidFill>
                          <a:srgbClr val="C00000"/>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solidFill>
                            <a:srgbClr val="C00000"/>
                          </a:solidFill>
                          <a:effectLst/>
                        </a:rPr>
                        <a:t>Age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solidFill>
                            <a:srgbClr val="C00000"/>
                          </a:solidFill>
                          <a:effectLst/>
                        </a:rPr>
                        <a:t>40-49 </a:t>
                      </a:r>
                      <a:r>
                        <a:rPr kumimoji="0" lang="en-US" sz="2200" u="none" strike="noStrike" cap="none" normalizeH="0" baseline="0" dirty="0" err="1" smtClean="0">
                          <a:ln>
                            <a:noFill/>
                          </a:ln>
                          <a:solidFill>
                            <a:srgbClr val="C00000"/>
                          </a:solidFill>
                          <a:effectLst/>
                        </a:rPr>
                        <a:t>yrs</a:t>
                      </a:r>
                      <a:endParaRPr kumimoji="0" lang="en-US" sz="2200" b="1" i="0" u="none" strike="noStrike" cap="none" normalizeH="0" baseline="0" dirty="0" smtClean="0">
                        <a:ln>
                          <a:noFill/>
                        </a:ln>
                        <a:solidFill>
                          <a:srgbClr val="C00000"/>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solidFill>
                            <a:srgbClr val="C00000"/>
                          </a:solidFill>
                          <a:effectLst/>
                        </a:rPr>
                        <a:t>Age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solidFill>
                            <a:srgbClr val="C00000"/>
                          </a:solidFill>
                          <a:effectLst/>
                        </a:rPr>
                        <a:t>50-59 </a:t>
                      </a:r>
                      <a:r>
                        <a:rPr kumimoji="0" lang="en-US" sz="2200" u="none" strike="noStrike" cap="none" normalizeH="0" baseline="0" dirty="0" err="1" smtClean="0">
                          <a:ln>
                            <a:noFill/>
                          </a:ln>
                          <a:solidFill>
                            <a:srgbClr val="C00000"/>
                          </a:solidFill>
                          <a:effectLst/>
                        </a:rPr>
                        <a:t>yrs</a:t>
                      </a:r>
                      <a:endParaRPr kumimoji="0" lang="en-US" sz="2200" b="1" i="0" u="none" strike="noStrike" cap="none" normalizeH="0" baseline="0" dirty="0" smtClean="0">
                        <a:ln>
                          <a:noFill/>
                        </a:ln>
                        <a:solidFill>
                          <a:srgbClr val="C00000"/>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solidFill>
                            <a:srgbClr val="C00000"/>
                          </a:solidFill>
                          <a:effectLst/>
                        </a:rPr>
                        <a:t>Age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solidFill>
                            <a:srgbClr val="C00000"/>
                          </a:solidFill>
                          <a:effectLst/>
                        </a:rPr>
                        <a:t>60-69 </a:t>
                      </a:r>
                      <a:r>
                        <a:rPr kumimoji="0" lang="en-US" sz="2200" u="none" strike="noStrike" cap="none" normalizeH="0" baseline="0" dirty="0" err="1" smtClean="0">
                          <a:ln>
                            <a:noFill/>
                          </a:ln>
                          <a:solidFill>
                            <a:srgbClr val="C00000"/>
                          </a:solidFill>
                          <a:effectLst/>
                        </a:rPr>
                        <a:t>yrs</a:t>
                      </a:r>
                      <a:endParaRPr kumimoji="0" lang="en-US" sz="2200" b="1" i="0" u="none" strike="noStrike" cap="none" normalizeH="0" baseline="0" dirty="0" smtClean="0">
                        <a:ln>
                          <a:noFill/>
                        </a:ln>
                        <a:solidFill>
                          <a:srgbClr val="C00000"/>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solidFill>
                            <a:srgbClr val="C00000"/>
                          </a:solidFill>
                          <a:effectLst/>
                        </a:rPr>
                        <a:t>Age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solidFill>
                            <a:srgbClr val="C00000"/>
                          </a:solidFill>
                          <a:effectLst/>
                        </a:rPr>
                        <a:t>70-79 </a:t>
                      </a:r>
                      <a:r>
                        <a:rPr kumimoji="0" lang="en-US" sz="2200" u="none" strike="noStrike" cap="none" normalizeH="0" baseline="0" dirty="0" err="1" smtClean="0">
                          <a:ln>
                            <a:noFill/>
                          </a:ln>
                          <a:solidFill>
                            <a:srgbClr val="C00000"/>
                          </a:solidFill>
                          <a:effectLst/>
                        </a:rPr>
                        <a:t>yrs</a:t>
                      </a:r>
                      <a:endParaRPr kumimoji="0" lang="en-US" sz="2200" b="1" i="0" u="none" strike="noStrike" cap="none" normalizeH="0" baseline="0" dirty="0" smtClean="0">
                        <a:ln>
                          <a:noFill/>
                        </a:ln>
                        <a:solidFill>
                          <a:srgbClr val="C00000"/>
                        </a:solidFill>
                        <a:effectLst/>
                        <a:latin typeface="Arial Narrow" pitchFamily="34" charset="0"/>
                        <a:cs typeface="Arial" charset="0"/>
                      </a:endParaRPr>
                    </a:p>
                  </a:txBody>
                  <a:tcPr marT="45711" marB="45711" horzOverflow="overflow"/>
                </a:tc>
              </a:tr>
              <a:tr h="43651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effectLst/>
                        </a:rPr>
                        <a:t>&lt; 160</a:t>
                      </a:r>
                      <a:endParaRPr kumimoji="0" lang="en-US" sz="2200" b="1" i="0" u="none" strike="noStrike" cap="none" normalizeH="0" baseline="0" dirty="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effectLst/>
                        </a:rPr>
                        <a:t>0</a:t>
                      </a:r>
                      <a:endParaRPr kumimoji="0" lang="en-US" sz="2200" b="1" i="0" u="none" strike="noStrike" cap="none" normalizeH="0" baseline="0" dirty="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0</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0</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0</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0</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r>
              <a:tr h="43651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160-199</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effectLst/>
                        </a:rPr>
                        <a:t>4</a:t>
                      </a:r>
                      <a:endParaRPr kumimoji="0" lang="en-US" sz="2200" b="1" i="0" u="none" strike="noStrike" cap="none" normalizeH="0" baseline="0" dirty="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3</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2</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1</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0</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r>
              <a:tr h="43651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200-239</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effectLst/>
                        </a:rPr>
                        <a:t>7</a:t>
                      </a:r>
                      <a:endParaRPr kumimoji="0" lang="en-US" sz="2200" b="1" i="0" u="none" strike="noStrike" cap="none" normalizeH="0" baseline="0" dirty="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effectLst/>
                        </a:rPr>
                        <a:t>5</a:t>
                      </a:r>
                      <a:endParaRPr kumimoji="0" lang="en-US" sz="2200" b="1" i="0" u="none" strike="noStrike" cap="none" normalizeH="0" baseline="0" dirty="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3</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1</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0</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r>
              <a:tr h="43651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240-279</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9</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effectLst/>
                        </a:rPr>
                        <a:t>6</a:t>
                      </a:r>
                      <a:endParaRPr kumimoji="0" lang="en-US" sz="2200" b="1" i="0" u="none" strike="noStrike" cap="none" normalizeH="0" baseline="0" dirty="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4</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effectLst/>
                        </a:rPr>
                        <a:t>2</a:t>
                      </a:r>
                      <a:endParaRPr kumimoji="0" lang="en-US" sz="2200" b="1" i="0" u="none" strike="noStrike" cap="none" normalizeH="0" baseline="0" dirty="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1</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r>
              <a:tr h="4845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sym typeface="Symbol" pitchFamily="18" charset="2"/>
                        </a:rPr>
                        <a:t> 280</a:t>
                      </a:r>
                      <a:endParaRPr kumimoji="0" lang="en-US" sz="2200" b="1" i="0" u="none" strike="noStrike" cap="none" normalizeH="0" baseline="0" smtClean="0">
                        <a:ln>
                          <a:noFill/>
                        </a:ln>
                        <a:solidFill>
                          <a:schemeClr val="tx1"/>
                        </a:solidFill>
                        <a:effectLst/>
                        <a:latin typeface="Arial Narrow" pitchFamily="34" charset="0"/>
                        <a:cs typeface="Arial" charset="0"/>
                        <a:sym typeface="Symbol" pitchFamily="18" charset="2"/>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smtClean="0">
                          <a:ln>
                            <a:noFill/>
                          </a:ln>
                          <a:effectLst/>
                        </a:rPr>
                        <a:t>11</a:t>
                      </a:r>
                      <a:endParaRPr kumimoji="0" lang="en-US" sz="2200" b="1" i="0" u="none" strike="noStrike" cap="none" normalizeH="0" baseline="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effectLst/>
                        </a:rPr>
                        <a:t>8</a:t>
                      </a:r>
                      <a:endParaRPr kumimoji="0" lang="en-US" sz="2200" b="1" i="0" u="none" strike="noStrike" cap="none" normalizeH="0" baseline="0" dirty="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effectLst/>
                        </a:rPr>
                        <a:t>5</a:t>
                      </a:r>
                      <a:endParaRPr kumimoji="0" lang="en-US" sz="2200" b="1" i="0" u="none" strike="noStrike" cap="none" normalizeH="0" baseline="0" dirty="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effectLst/>
                        </a:rPr>
                        <a:t>3</a:t>
                      </a:r>
                      <a:endParaRPr kumimoji="0" lang="en-US" sz="2200" b="1" i="0" u="none" strike="noStrike" cap="none" normalizeH="0" baseline="0" dirty="0" smtClean="0">
                        <a:ln>
                          <a:noFill/>
                        </a:ln>
                        <a:solidFill>
                          <a:schemeClr val="tx1"/>
                        </a:solidFill>
                        <a:effectLst/>
                        <a:latin typeface="Arial Narrow" pitchFamily="34" charset="0"/>
                        <a:cs typeface="Arial" charset="0"/>
                      </a:endParaRPr>
                    </a:p>
                  </a:txBody>
                  <a:tcPr marT="45711" marB="45711"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200" u="none" strike="noStrike" cap="none" normalizeH="0" baseline="0" dirty="0" smtClean="0">
                          <a:ln>
                            <a:noFill/>
                          </a:ln>
                          <a:effectLst/>
                        </a:rPr>
                        <a:t>1</a:t>
                      </a:r>
                      <a:endParaRPr kumimoji="0" lang="en-US" sz="2200" b="1" i="0" u="none" strike="noStrike" cap="none" normalizeH="0" baseline="0" dirty="0" smtClean="0">
                        <a:ln>
                          <a:noFill/>
                        </a:ln>
                        <a:solidFill>
                          <a:schemeClr val="tx1"/>
                        </a:solidFill>
                        <a:effectLst/>
                        <a:latin typeface="Arial Narrow" pitchFamily="34" charset="0"/>
                        <a:cs typeface="Arial" charset="0"/>
                      </a:endParaRPr>
                    </a:p>
                  </a:txBody>
                  <a:tcPr marT="45711" marB="45711" horzOverflow="overflow"/>
                </a:tc>
              </a:tr>
            </a:tbl>
          </a:graphicData>
        </a:graphic>
      </p:graphicFrame>
      <p:sp>
        <p:nvSpPr>
          <p:cNvPr id="62521" name="AutoShape 122"/>
          <p:cNvSpPr>
            <a:spLocks noChangeArrowheads="1"/>
          </p:cNvSpPr>
          <p:nvPr/>
        </p:nvSpPr>
        <p:spPr bwMode="auto">
          <a:xfrm>
            <a:off x="7924800" y="6248400"/>
            <a:ext cx="838200" cy="381000"/>
          </a:xfrm>
          <a:prstGeom prst="rightArrow">
            <a:avLst>
              <a:gd name="adj1" fmla="val 50000"/>
              <a:gd name="adj2" fmla="val 55000"/>
            </a:avLst>
          </a:prstGeom>
          <a:solidFill>
            <a:srgbClr val="33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WordArt 2"/>
          <p:cNvSpPr>
            <a:spLocks noChangeArrowheads="1" noChangeShapeType="1" noTextEdit="1"/>
          </p:cNvSpPr>
          <p:nvPr/>
        </p:nvSpPr>
        <p:spPr bwMode="auto">
          <a:xfrm>
            <a:off x="1295400" y="228600"/>
            <a:ext cx="76200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Estimation of 10 Year Risk for Men </a:t>
            </a:r>
          </a:p>
        </p:txBody>
      </p:sp>
      <p:sp>
        <p:nvSpPr>
          <p:cNvPr id="63491" name="Text Box 3"/>
          <p:cNvSpPr txBox="1">
            <a:spLocks noChangeArrowheads="1"/>
          </p:cNvSpPr>
          <p:nvPr/>
        </p:nvSpPr>
        <p:spPr bwMode="auto">
          <a:xfrm>
            <a:off x="2506663" y="914400"/>
            <a:ext cx="45799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b="1">
                <a:solidFill>
                  <a:srgbClr val="CC3300"/>
                </a:solidFill>
                <a:latin typeface="Verdana" pitchFamily="34" charset="0"/>
              </a:rPr>
              <a:t>Framingham Point Scores</a:t>
            </a:r>
            <a:endParaRPr lang="en-US">
              <a:solidFill>
                <a:srgbClr val="CC3300"/>
              </a:solidFill>
            </a:endParaRPr>
          </a:p>
        </p:txBody>
      </p:sp>
      <p:graphicFrame>
        <p:nvGraphicFramePr>
          <p:cNvPr id="85121" name="Group 129"/>
          <p:cNvGraphicFramePr>
            <a:graphicFrameLocks noGrp="1"/>
          </p:cNvGraphicFramePr>
          <p:nvPr>
            <p:extLst>
              <p:ext uri="{D42A27DB-BD31-4B8C-83A1-F6EECF244321}">
                <p14:modId xmlns:p14="http://schemas.microsoft.com/office/powerpoint/2010/main" xmlns="" val="3911945991"/>
              </p:ext>
            </p:extLst>
          </p:nvPr>
        </p:nvGraphicFramePr>
        <p:xfrm>
          <a:off x="1371601" y="1371599"/>
          <a:ext cx="7772400" cy="2079662"/>
        </p:xfrm>
        <a:graphic>
          <a:graphicData uri="http://schemas.openxmlformats.org/drawingml/2006/table">
            <a:tbl>
              <a:tblPr>
                <a:tableStyleId>{775DCB02-9BB8-47FD-8907-85C794F793BA}</a:tableStyleId>
              </a:tblPr>
              <a:tblGrid>
                <a:gridCol w="1393167"/>
                <a:gridCol w="1246517"/>
                <a:gridCol w="1319841"/>
                <a:gridCol w="1319841"/>
                <a:gridCol w="1246517"/>
                <a:gridCol w="1246517"/>
              </a:tblGrid>
              <a:tr h="367553">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n-US" sz="2000" u="none" strike="noStrike" cap="none" normalizeH="0" baseline="0" dirty="0" smtClean="0">
                        <a:ln>
                          <a:noFill/>
                        </a:ln>
                        <a:effectLst/>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dirty="0" smtClean="0">
                          <a:ln>
                            <a:noFill/>
                          </a:ln>
                          <a:effectLst/>
                        </a:rPr>
                        <a:t>Smoking</a:t>
                      </a:r>
                      <a:endParaRPr kumimoji="0" lang="en-US" sz="2000" b="1" i="0" u="none" strike="noStrike" cap="none" normalizeH="0" baseline="0" dirty="0" smtClean="0">
                        <a:ln>
                          <a:noFill/>
                        </a:ln>
                        <a:solidFill>
                          <a:srgbClr val="CC3300"/>
                        </a:solidFill>
                        <a:effectLst/>
                        <a:latin typeface="Arial Narrow" pitchFamily="34" charset="0"/>
                        <a:cs typeface="Arial" charset="0"/>
                      </a:endParaRPr>
                    </a:p>
                  </a:txBody>
                  <a:tcPr marT="45704" marB="45704" horzOverflow="overflow"/>
                </a:tc>
                <a:tc gridSpan="5">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Points</a:t>
                      </a:r>
                      <a:endParaRPr kumimoji="0" lang="en-US" sz="2000" b="1" i="0" u="none" strike="noStrike" cap="none" normalizeH="0" baseline="0" smtClean="0">
                        <a:ln>
                          <a:noFill/>
                        </a:ln>
                        <a:solidFill>
                          <a:srgbClr val="CC3300"/>
                        </a:solidFill>
                        <a:effectLst/>
                        <a:latin typeface="Verdana" pitchFamily="34" charset="0"/>
                        <a:cs typeface="Arial" charset="0"/>
                      </a:endParaRPr>
                    </a:p>
                  </a:txBody>
                  <a:tcPr marT="45704" marB="45704"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4508">
                <a:tc vMerge="1">
                  <a:txBody>
                    <a:bodyPr/>
                    <a:lstStyle/>
                    <a:p>
                      <a:endParaRPr 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Age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20-39 yrs</a:t>
                      </a:r>
                      <a:endParaRPr kumimoji="0" lang="en-US" sz="2000" b="1" i="0" u="none" strike="noStrike" cap="none" normalizeH="0" baseline="0" smtClean="0">
                        <a:ln>
                          <a:noFill/>
                        </a:ln>
                        <a:solidFill>
                          <a:srgbClr val="CC3300"/>
                        </a:solidFill>
                        <a:effectLst/>
                        <a:latin typeface="Arial Narrow" pitchFamily="34" charset="0"/>
                        <a:cs typeface="Arial" charset="0"/>
                      </a:endParaRPr>
                    </a:p>
                  </a:txBody>
                  <a:tcPr marT="45704" marB="45704"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Age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40-49 yrs</a:t>
                      </a:r>
                      <a:endParaRPr kumimoji="0" lang="en-US" sz="2000" b="1" i="0" u="none" strike="noStrike" cap="none" normalizeH="0" baseline="0" smtClean="0">
                        <a:ln>
                          <a:noFill/>
                        </a:ln>
                        <a:solidFill>
                          <a:srgbClr val="CC3300"/>
                        </a:solidFill>
                        <a:effectLst/>
                        <a:latin typeface="Arial Narrow" pitchFamily="34" charset="0"/>
                        <a:cs typeface="Arial" charset="0"/>
                      </a:endParaRPr>
                    </a:p>
                  </a:txBody>
                  <a:tcPr marT="45704" marB="45704"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Age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50-59 yrs</a:t>
                      </a:r>
                      <a:endParaRPr kumimoji="0" lang="en-US" sz="2000" b="1" i="0" u="none" strike="noStrike" cap="none" normalizeH="0" baseline="0" smtClean="0">
                        <a:ln>
                          <a:noFill/>
                        </a:ln>
                        <a:solidFill>
                          <a:srgbClr val="CC3300"/>
                        </a:solidFill>
                        <a:effectLst/>
                        <a:latin typeface="Arial Narrow" pitchFamily="34" charset="0"/>
                        <a:cs typeface="Arial" charset="0"/>
                      </a:endParaRPr>
                    </a:p>
                  </a:txBody>
                  <a:tcPr marT="45704" marB="45704"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Age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60-69 yrs</a:t>
                      </a:r>
                      <a:endParaRPr kumimoji="0" lang="en-US" sz="2000" b="1" i="0" u="none" strike="noStrike" cap="none" normalizeH="0" baseline="0" smtClean="0">
                        <a:ln>
                          <a:noFill/>
                        </a:ln>
                        <a:solidFill>
                          <a:srgbClr val="CC3300"/>
                        </a:solidFill>
                        <a:effectLst/>
                        <a:latin typeface="Arial Narrow" pitchFamily="34" charset="0"/>
                        <a:cs typeface="Arial" charset="0"/>
                      </a:endParaRPr>
                    </a:p>
                  </a:txBody>
                  <a:tcPr marT="45704" marB="45704"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Age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70-79 yrs</a:t>
                      </a:r>
                      <a:endParaRPr kumimoji="0" lang="en-US" sz="2000" b="1" i="0" u="none" strike="noStrike" cap="none" normalizeH="0" baseline="0" smtClean="0">
                        <a:ln>
                          <a:noFill/>
                        </a:ln>
                        <a:solidFill>
                          <a:srgbClr val="CC3300"/>
                        </a:solidFill>
                        <a:effectLst/>
                        <a:latin typeface="Arial Narrow" pitchFamily="34" charset="0"/>
                        <a:cs typeface="Arial" charset="0"/>
                      </a:endParaRPr>
                    </a:p>
                  </a:txBody>
                  <a:tcPr marT="45704" marB="45704" horzOverflow="overflow"/>
                </a:tc>
              </a:tr>
              <a:tr h="61778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Non Smoker</a:t>
                      </a:r>
                      <a:endParaRPr kumimoji="0" lang="en-US" sz="2000" b="1" i="0" u="none" strike="noStrike" cap="none" normalizeH="0" baseline="0" smtClean="0">
                        <a:ln>
                          <a:noFill/>
                        </a:ln>
                        <a:solidFill>
                          <a:srgbClr val="CC3300"/>
                        </a:solidFill>
                        <a:effectLst/>
                        <a:latin typeface="Arial Narrow" pitchFamily="34" charset="0"/>
                        <a:cs typeface="Arial" charset="0"/>
                      </a:endParaRPr>
                    </a:p>
                  </a:txBody>
                  <a:tcPr marT="45704" marB="45704"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dirty="0" smtClean="0">
                          <a:ln>
                            <a:noFill/>
                          </a:ln>
                          <a:effectLst/>
                        </a:rPr>
                        <a:t>0</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04" marB="45704"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0</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04" marB="45704"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0</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04" marB="45704"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0</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04" marB="45704"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dirty="0" smtClean="0">
                          <a:ln>
                            <a:noFill/>
                          </a:ln>
                          <a:effectLst/>
                        </a:rPr>
                        <a:t>0</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04" marB="45704" horzOverflow="overflow"/>
                </a:tc>
              </a:tr>
              <a:tr h="36755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Smoker</a:t>
                      </a:r>
                      <a:endParaRPr kumimoji="0" lang="en-US" sz="2000" b="1" i="0" u="none" strike="noStrike" cap="none" normalizeH="0" baseline="0" smtClean="0">
                        <a:ln>
                          <a:noFill/>
                        </a:ln>
                        <a:solidFill>
                          <a:srgbClr val="CC3300"/>
                        </a:solidFill>
                        <a:effectLst/>
                        <a:latin typeface="Arial Narrow" pitchFamily="34" charset="0"/>
                        <a:cs typeface="Arial" charset="0"/>
                      </a:endParaRPr>
                    </a:p>
                  </a:txBody>
                  <a:tcPr marT="45704" marB="45704"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smtClean="0">
                          <a:ln>
                            <a:noFill/>
                          </a:ln>
                          <a:effectLst/>
                        </a:rPr>
                        <a:t>8</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04" marB="45704"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dirty="0" smtClean="0">
                          <a:ln>
                            <a:noFill/>
                          </a:ln>
                          <a:effectLst/>
                        </a:rPr>
                        <a:t>5</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04" marB="45704"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dirty="0" smtClean="0">
                          <a:ln>
                            <a:noFill/>
                          </a:ln>
                          <a:effectLst/>
                        </a:rPr>
                        <a:t>3</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04" marB="45704"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dirty="0" smtClean="0">
                          <a:ln>
                            <a:noFill/>
                          </a:ln>
                          <a:effectLst/>
                        </a:rPr>
                        <a:t>1</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04" marB="45704"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u="none" strike="noStrike" cap="none" normalizeH="0" baseline="0" dirty="0" smtClean="0">
                          <a:ln>
                            <a:noFill/>
                          </a:ln>
                          <a:effectLst/>
                        </a:rPr>
                        <a:t>1</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04" marB="45704" horzOverflow="overflow"/>
                </a:tc>
              </a:tr>
            </a:tbl>
          </a:graphicData>
        </a:graphic>
      </p:graphicFrame>
      <p:graphicFrame>
        <p:nvGraphicFramePr>
          <p:cNvPr id="85193" name="Group 201"/>
          <p:cNvGraphicFramePr>
            <a:graphicFrameLocks noGrp="1"/>
          </p:cNvGraphicFramePr>
          <p:nvPr>
            <p:extLst>
              <p:ext uri="{D42A27DB-BD31-4B8C-83A1-F6EECF244321}">
                <p14:modId xmlns:p14="http://schemas.microsoft.com/office/powerpoint/2010/main" xmlns="" val="1859816796"/>
              </p:ext>
            </p:extLst>
          </p:nvPr>
        </p:nvGraphicFramePr>
        <p:xfrm>
          <a:off x="1600200" y="3600450"/>
          <a:ext cx="2209800" cy="2289562"/>
        </p:xfrm>
        <a:graphic>
          <a:graphicData uri="http://schemas.openxmlformats.org/drawingml/2006/table">
            <a:tbl>
              <a:tblPr>
                <a:tableStyleId>{775DCB02-9BB8-47FD-8907-85C794F793BA}</a:tableStyleId>
              </a:tblPr>
              <a:tblGrid>
                <a:gridCol w="1295400"/>
                <a:gridCol w="914400"/>
              </a:tblGrid>
              <a:tr h="396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HDL mg/</a:t>
                      </a:r>
                      <a:r>
                        <a:rPr kumimoji="0" lang="en-US" sz="2000" u="none" strike="noStrike" cap="none" normalizeH="0" baseline="0" dirty="0" err="1" smtClean="0">
                          <a:ln>
                            <a:noFill/>
                          </a:ln>
                          <a:effectLst/>
                        </a:rPr>
                        <a:t>dL</a:t>
                      </a:r>
                      <a:endParaRPr kumimoji="0" lang="en-US" sz="2000" b="1" i="0" u="none" strike="noStrike" cap="none" normalizeH="0" baseline="0" dirty="0" smtClean="0">
                        <a:ln>
                          <a:noFill/>
                        </a:ln>
                        <a:solidFill>
                          <a:srgbClr val="CC3300"/>
                        </a:solidFill>
                        <a:effectLst/>
                        <a:latin typeface="Arial Narrow" pitchFamily="34" charset="0"/>
                        <a:cs typeface="Arial" charset="0"/>
                      </a:endParaRPr>
                    </a:p>
                  </a:txBody>
                  <a:tcPr marT="45705" marB="4570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Points</a:t>
                      </a:r>
                      <a:endParaRPr kumimoji="0" lang="en-US" sz="2000" b="1" i="0" u="none" strike="noStrike" cap="none" normalizeH="0" baseline="0" smtClean="0">
                        <a:ln>
                          <a:noFill/>
                        </a:ln>
                        <a:solidFill>
                          <a:srgbClr val="CC3300"/>
                        </a:solidFill>
                        <a:effectLst/>
                        <a:latin typeface="Arial Narrow" pitchFamily="34" charset="0"/>
                        <a:cs typeface="Arial" charset="0"/>
                      </a:endParaRPr>
                    </a:p>
                  </a:txBody>
                  <a:tcPr marT="45705" marB="45705" horzOverflow="overflow"/>
                </a:tc>
              </a:tr>
              <a:tr h="396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sym typeface="Symbol" pitchFamily="18" charset="2"/>
                        </a:rPr>
                        <a:t> </a:t>
                      </a:r>
                      <a:r>
                        <a:rPr kumimoji="0" lang="en-US" sz="2000" u="none" strike="noStrike" cap="none" normalizeH="0" baseline="0" dirty="0" smtClean="0">
                          <a:ln>
                            <a:noFill/>
                          </a:ln>
                          <a:effectLst/>
                        </a:rPr>
                        <a:t>60</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05" marB="4570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05" marB="45705" horzOverflow="overflow"/>
                </a:tc>
              </a:tr>
              <a:tr h="396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50-59</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05" marB="4570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0</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05" marB="45705" horzOverflow="overflow"/>
                </a:tc>
              </a:tr>
              <a:tr h="396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40-49</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05" marB="4570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05" marB="45705" horzOverflow="overflow"/>
                </a:tc>
              </a:tr>
              <a:tr h="3999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&lt; 40</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05" marB="4570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05" marB="45705" horzOverflow="overflow"/>
                </a:tc>
              </a:tr>
            </a:tbl>
          </a:graphicData>
        </a:graphic>
      </p:graphicFrame>
      <p:graphicFrame>
        <p:nvGraphicFramePr>
          <p:cNvPr id="85195" name="Group 203"/>
          <p:cNvGraphicFramePr>
            <a:graphicFrameLocks noGrp="1"/>
          </p:cNvGraphicFramePr>
          <p:nvPr>
            <p:extLst>
              <p:ext uri="{D42A27DB-BD31-4B8C-83A1-F6EECF244321}">
                <p14:modId xmlns:p14="http://schemas.microsoft.com/office/powerpoint/2010/main" xmlns="" val="320092704"/>
              </p:ext>
            </p:extLst>
          </p:nvPr>
        </p:nvGraphicFramePr>
        <p:xfrm>
          <a:off x="4114800" y="3581400"/>
          <a:ext cx="4648200" cy="2844797"/>
        </p:xfrm>
        <a:graphic>
          <a:graphicData uri="http://schemas.openxmlformats.org/drawingml/2006/table">
            <a:tbl>
              <a:tblPr>
                <a:tableStyleId>{775DCB02-9BB8-47FD-8907-85C794F793BA}</a:tableStyleId>
              </a:tblPr>
              <a:tblGrid>
                <a:gridCol w="1676400"/>
                <a:gridCol w="1447800"/>
                <a:gridCol w="1524000"/>
              </a:tblGrid>
              <a:tr h="39632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SBP mm Hg</a:t>
                      </a:r>
                      <a:endParaRPr kumimoji="0" lang="en-US" sz="2000" b="1" i="0" u="none" strike="noStrike" cap="none" normalizeH="0" baseline="0" dirty="0" smtClean="0">
                        <a:ln>
                          <a:noFill/>
                        </a:ln>
                        <a:solidFill>
                          <a:srgbClr val="CC3300"/>
                        </a:solidFill>
                        <a:effectLst/>
                        <a:latin typeface="Arial Narrow" pitchFamily="34" charset="0"/>
                        <a:cs typeface="Arial" charset="0"/>
                      </a:endParaRPr>
                    </a:p>
                  </a:txBody>
                  <a:tcPr marT="45730" marB="45730"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Points</a:t>
                      </a:r>
                      <a:endParaRPr kumimoji="0" lang="en-US" sz="2000" b="1" i="0" u="none" strike="noStrike" cap="none" normalizeH="0" baseline="0" smtClean="0">
                        <a:ln>
                          <a:noFill/>
                        </a:ln>
                        <a:solidFill>
                          <a:srgbClr val="CC3300"/>
                        </a:solidFill>
                        <a:effectLst/>
                        <a:latin typeface="Verdana" pitchFamily="34" charset="0"/>
                        <a:cs typeface="Arial" charset="0"/>
                      </a:endParaRPr>
                    </a:p>
                  </a:txBody>
                  <a:tcPr marT="45730" marB="45730" horzOverflow="overflow"/>
                </a:tc>
                <a:tc hMerge="1">
                  <a:txBody>
                    <a:bodyPr/>
                    <a:lstStyle/>
                    <a:p>
                      <a:endParaRPr lang="en-US"/>
                    </a:p>
                  </a:txBody>
                  <a:tcPr/>
                </a:tc>
              </a:tr>
              <a:tr h="39632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 If untreated</a:t>
                      </a:r>
                      <a:endParaRPr kumimoji="0" lang="en-US" sz="2000" b="1" i="0" u="none" strike="noStrike" cap="none" normalizeH="0" baseline="0" smtClean="0">
                        <a:ln>
                          <a:noFill/>
                        </a:ln>
                        <a:solidFill>
                          <a:srgbClr val="CC3300"/>
                        </a:solidFill>
                        <a:effectLst/>
                        <a:latin typeface="Arial Narrow" pitchFamily="34" charset="0"/>
                        <a:cs typeface="Arial" charset="0"/>
                      </a:endParaRPr>
                    </a:p>
                  </a:txBody>
                  <a:tcPr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If treated</a:t>
                      </a:r>
                      <a:endParaRPr kumimoji="0" lang="en-US" sz="2000" b="1" i="0" u="none" strike="noStrike" cap="none" normalizeH="0" baseline="0" smtClean="0">
                        <a:ln>
                          <a:noFill/>
                        </a:ln>
                        <a:solidFill>
                          <a:srgbClr val="CC3300"/>
                        </a:solidFill>
                        <a:effectLst/>
                        <a:latin typeface="Arial Narrow" pitchFamily="34" charset="0"/>
                        <a:cs typeface="Arial" charset="0"/>
                      </a:endParaRPr>
                    </a:p>
                  </a:txBody>
                  <a:tcPr marT="45730" marB="45730" horzOverflow="overflow"/>
                </a:tc>
              </a:tr>
              <a:tr h="3963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&lt; 120</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0</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0</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30" marB="45730" horzOverflow="overflow"/>
                </a:tc>
              </a:tr>
              <a:tr h="3963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120-129</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0</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30" marB="45730" horzOverflow="overflow"/>
                </a:tc>
              </a:tr>
              <a:tr h="3963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130-139</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30" marB="45730" horzOverflow="overflow"/>
                </a:tc>
              </a:tr>
              <a:tr h="3963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140-149</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30" marB="45730" horzOverflow="overflow"/>
                </a:tc>
              </a:tr>
              <a:tr h="4668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sym typeface="Symbol" pitchFamily="18" charset="2"/>
                        </a:rPr>
                        <a:t> 1</a:t>
                      </a:r>
                      <a:r>
                        <a:rPr kumimoji="0" lang="en-US" sz="2000" u="none" strike="noStrike" cap="none" normalizeH="0" baseline="0" smtClean="0">
                          <a:ln>
                            <a:noFill/>
                          </a:ln>
                          <a:effectLst/>
                        </a:rPr>
                        <a:t>60</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3</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30" marB="45730" horzOverflow="overflow"/>
                </a:tc>
              </a:tr>
            </a:tbl>
          </a:graphicData>
        </a:graphic>
      </p:graphicFrame>
      <p:sp>
        <p:nvSpPr>
          <p:cNvPr id="63576" name="AutoShape 200"/>
          <p:cNvSpPr>
            <a:spLocks noChangeArrowheads="1"/>
          </p:cNvSpPr>
          <p:nvPr/>
        </p:nvSpPr>
        <p:spPr bwMode="auto">
          <a:xfrm>
            <a:off x="8382000" y="6477000"/>
            <a:ext cx="609600" cy="304800"/>
          </a:xfrm>
          <a:prstGeom prst="rightArrow">
            <a:avLst>
              <a:gd name="adj1" fmla="val 50000"/>
              <a:gd name="adj2" fmla="val 50000"/>
            </a:avLst>
          </a:prstGeom>
          <a:solidFill>
            <a:srgbClr val="33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378075" y="1081088"/>
            <a:ext cx="53181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800" b="1">
                <a:solidFill>
                  <a:srgbClr val="CC3300"/>
                </a:solidFill>
                <a:latin typeface="Verdana" pitchFamily="34" charset="0"/>
              </a:rPr>
              <a:t>Framingham Point Scores</a:t>
            </a:r>
            <a:endParaRPr lang="en-US">
              <a:solidFill>
                <a:srgbClr val="CC3300"/>
              </a:solidFill>
            </a:endParaRPr>
          </a:p>
        </p:txBody>
      </p:sp>
      <p:sp>
        <p:nvSpPr>
          <p:cNvPr id="64515" name="WordArt 3"/>
          <p:cNvSpPr>
            <a:spLocks noChangeArrowheads="1" noChangeShapeType="1" noTextEdit="1"/>
          </p:cNvSpPr>
          <p:nvPr/>
        </p:nvSpPr>
        <p:spPr bwMode="auto">
          <a:xfrm>
            <a:off x="1295400" y="304800"/>
            <a:ext cx="76200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Estimation of 10 Year Risk for Men </a:t>
            </a:r>
          </a:p>
        </p:txBody>
      </p:sp>
      <p:graphicFrame>
        <p:nvGraphicFramePr>
          <p:cNvPr id="84061" name="Group 93"/>
          <p:cNvGraphicFramePr>
            <a:graphicFrameLocks noGrp="1"/>
          </p:cNvGraphicFramePr>
          <p:nvPr>
            <p:extLst>
              <p:ext uri="{D42A27DB-BD31-4B8C-83A1-F6EECF244321}">
                <p14:modId xmlns:p14="http://schemas.microsoft.com/office/powerpoint/2010/main" xmlns="" val="897033742"/>
              </p:ext>
            </p:extLst>
          </p:nvPr>
        </p:nvGraphicFramePr>
        <p:xfrm>
          <a:off x="1447800" y="1676400"/>
          <a:ext cx="3429000" cy="4359278"/>
        </p:xfrm>
        <a:graphic>
          <a:graphicData uri="http://schemas.openxmlformats.org/drawingml/2006/table">
            <a:tbl>
              <a:tblPr>
                <a:tableStyleId>{775DCB02-9BB8-47FD-8907-85C794F793BA}</a:tableStyleId>
              </a:tblPr>
              <a:tblGrid>
                <a:gridCol w="1676400"/>
                <a:gridCol w="1752600"/>
              </a:tblGrid>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Point total</a:t>
                      </a:r>
                      <a:endParaRPr kumimoji="0" lang="en-US" sz="2000" b="0" i="0" u="none" strike="noStrike" cap="none" normalizeH="0" baseline="0" dirty="0" smtClean="0">
                        <a:ln>
                          <a:noFill/>
                        </a:ln>
                        <a:solidFill>
                          <a:srgbClr val="CC3300"/>
                        </a:solidFill>
                        <a:effectLst/>
                        <a:latin typeface="Arial Narrow" pitchFamily="34" charset="0"/>
                        <a:cs typeface="Arial"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10 year risk %</a:t>
                      </a:r>
                      <a:endParaRPr kumimoji="0" lang="en-US" sz="2000" b="0" i="0" u="none" strike="noStrike" cap="none" normalizeH="0" baseline="0" smtClean="0">
                        <a:ln>
                          <a:noFill/>
                        </a:ln>
                        <a:solidFill>
                          <a:srgbClr val="CC3300"/>
                        </a:solidFill>
                        <a:effectLst/>
                        <a:latin typeface="Arial Narrow" pitchFamily="34" charset="0"/>
                        <a:cs typeface="Arial" charset="0"/>
                      </a:endParaRPr>
                    </a:p>
                  </a:txBody>
                  <a:tcPr marT="45727" marB="45727" horzOverflow="overflow"/>
                </a:tc>
              </a:tr>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&lt;0</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&lt;1</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r>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0</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r>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r>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r>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3</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r>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4</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r>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5</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r>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6</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r>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7</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3</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r>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8</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4</a:t>
                      </a:r>
                      <a:endParaRPr kumimoji="0" lang="en-US" sz="2000" b="1" i="0" u="none" strike="noStrike" cap="none" normalizeH="0" baseline="0" dirty="0" smtClean="0">
                        <a:ln>
                          <a:noFill/>
                        </a:ln>
                        <a:solidFill>
                          <a:srgbClr val="CC00FF"/>
                        </a:solidFill>
                        <a:effectLst/>
                        <a:latin typeface="Arial Narrow" pitchFamily="34" charset="0"/>
                        <a:cs typeface="Arial" charset="0"/>
                      </a:endParaRPr>
                    </a:p>
                  </a:txBody>
                  <a:tcPr marT="45727" marB="45727" horzOverflow="overflow"/>
                </a:tc>
              </a:tr>
            </a:tbl>
          </a:graphicData>
        </a:graphic>
      </p:graphicFrame>
      <p:graphicFrame>
        <p:nvGraphicFramePr>
          <p:cNvPr id="84060" name="Group 92"/>
          <p:cNvGraphicFramePr>
            <a:graphicFrameLocks noGrp="1"/>
          </p:cNvGraphicFramePr>
          <p:nvPr>
            <p:extLst>
              <p:ext uri="{D42A27DB-BD31-4B8C-83A1-F6EECF244321}">
                <p14:modId xmlns:p14="http://schemas.microsoft.com/office/powerpoint/2010/main" xmlns="" val="843422127"/>
              </p:ext>
            </p:extLst>
          </p:nvPr>
        </p:nvGraphicFramePr>
        <p:xfrm>
          <a:off x="5257800" y="1676400"/>
          <a:ext cx="3429000" cy="3970782"/>
        </p:xfrm>
        <a:graphic>
          <a:graphicData uri="http://schemas.openxmlformats.org/drawingml/2006/table">
            <a:tbl>
              <a:tblPr>
                <a:tableStyleId>{775DCB02-9BB8-47FD-8907-85C794F793BA}</a:tableStyleId>
              </a:tblPr>
              <a:tblGrid>
                <a:gridCol w="1676400"/>
                <a:gridCol w="1752600"/>
              </a:tblGrid>
              <a:tr h="396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Point total</a:t>
                      </a:r>
                      <a:endParaRPr kumimoji="0" lang="en-US" sz="2000" b="0" i="0" u="none" strike="noStrike" cap="none" normalizeH="0" baseline="0" dirty="0" smtClean="0">
                        <a:ln>
                          <a:noFill/>
                        </a:ln>
                        <a:solidFill>
                          <a:srgbClr val="CC3300"/>
                        </a:solidFill>
                        <a:effectLst/>
                        <a:latin typeface="Arial Narrow" pitchFamily="34" charset="0"/>
                        <a:cs typeface="Arial" charset="0"/>
                      </a:endParaRPr>
                    </a:p>
                  </a:txBody>
                  <a:tcPr marT="45713" marB="4571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10 year risk %</a:t>
                      </a:r>
                      <a:endParaRPr kumimoji="0" lang="en-US" sz="2000" b="0" i="0" u="none" strike="noStrike" cap="none" normalizeH="0" baseline="0" smtClean="0">
                        <a:ln>
                          <a:noFill/>
                        </a:ln>
                        <a:solidFill>
                          <a:srgbClr val="CC3300"/>
                        </a:solidFill>
                        <a:effectLst/>
                        <a:latin typeface="Arial Narrow" pitchFamily="34" charset="0"/>
                        <a:cs typeface="Arial" charset="0"/>
                      </a:endParaRPr>
                    </a:p>
                  </a:txBody>
                  <a:tcPr marT="45713" marB="45713" horzOverflow="overflow"/>
                </a:tc>
              </a:tr>
              <a:tr h="396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9</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5</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r>
              <a:tr h="396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10</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6</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r>
              <a:tr h="396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11</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8</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r>
              <a:tr h="396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12</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10</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r>
              <a:tr h="396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13</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12</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r>
              <a:tr h="396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14</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16</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r>
              <a:tr h="396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15</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20</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r>
              <a:tr h="396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16</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25</a:t>
                      </a:r>
                      <a:endParaRPr kumimoji="0" lang="en-US" sz="2000" b="1" i="0" u="none" strike="noStrike" cap="none" normalizeH="0" baseline="0" smtClean="0">
                        <a:ln>
                          <a:noFill/>
                        </a:ln>
                        <a:solidFill>
                          <a:srgbClr val="CC00FF"/>
                        </a:solidFill>
                        <a:effectLst/>
                        <a:latin typeface="Arial Narrow" pitchFamily="34" charset="0"/>
                        <a:cs typeface="Arial" charset="0"/>
                      </a:endParaRPr>
                    </a:p>
                  </a:txBody>
                  <a:tcPr marT="45713" marB="45713" horzOverflow="overflow"/>
                </a:tc>
              </a:tr>
              <a:tr h="4047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sym typeface="Symbol" pitchFamily="18" charset="2"/>
                        </a:rPr>
                        <a:t></a:t>
                      </a:r>
                      <a:r>
                        <a:rPr kumimoji="0" lang="en-US" sz="2000" u="none" strike="noStrike" cap="none" normalizeH="0" baseline="0" dirty="0" smtClean="0">
                          <a:ln>
                            <a:noFill/>
                          </a:ln>
                          <a:effectLst/>
                        </a:rPr>
                        <a:t>17</a:t>
                      </a:r>
                      <a:endParaRPr kumimoji="0" lang="en-US" sz="2000" b="1" i="0" u="none" strike="noStrike" cap="none" normalizeH="0" baseline="0" dirty="0" smtClean="0">
                        <a:ln>
                          <a:noFill/>
                        </a:ln>
                        <a:solidFill>
                          <a:srgbClr val="CC00FF"/>
                        </a:solidFill>
                        <a:effectLst/>
                        <a:latin typeface="Arial Narrow" pitchFamily="34" charset="0"/>
                        <a:cs typeface="Arial" charset="0"/>
                      </a:endParaRPr>
                    </a:p>
                  </a:txBody>
                  <a:tcPr marT="45713" marB="4571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sym typeface="Symbol" pitchFamily="18" charset="2"/>
                        </a:rPr>
                        <a:t>30</a:t>
                      </a:r>
                      <a:endParaRPr kumimoji="0" lang="en-US" sz="2000" b="1" i="0" u="none" strike="noStrike" cap="none" normalizeH="0" baseline="0" dirty="0" smtClean="0">
                        <a:ln>
                          <a:noFill/>
                        </a:ln>
                        <a:solidFill>
                          <a:srgbClr val="CC00FF"/>
                        </a:solidFill>
                        <a:effectLst/>
                        <a:latin typeface="Arial Narrow" pitchFamily="34" charset="0"/>
                        <a:cs typeface="Arial" charset="0"/>
                        <a:sym typeface="Symbol" pitchFamily="18" charset="2"/>
                      </a:endParaRPr>
                    </a:p>
                  </a:txBody>
                  <a:tcPr marT="45713" marB="45713" horzOverflow="overflow"/>
                </a:tc>
              </a:tr>
            </a:tbl>
          </a:graphicData>
        </a:graphic>
      </p:graphicFrame>
    </p:spTree>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reeform 2"/>
          <p:cNvSpPr>
            <a:spLocks/>
          </p:cNvSpPr>
          <p:nvPr/>
        </p:nvSpPr>
        <p:spPr bwMode="auto">
          <a:xfrm>
            <a:off x="1966913" y="3929063"/>
            <a:ext cx="4745037" cy="979487"/>
          </a:xfrm>
          <a:custGeom>
            <a:avLst/>
            <a:gdLst>
              <a:gd name="T0" fmla="*/ 0 w 2989"/>
              <a:gd name="T1" fmla="*/ 617 h 617"/>
              <a:gd name="T2" fmla="*/ 938 w 2989"/>
              <a:gd name="T3" fmla="*/ 0 h 617"/>
              <a:gd name="T4" fmla="*/ 2989 w 2989"/>
              <a:gd name="T5" fmla="*/ 0 h 617"/>
              <a:gd name="T6" fmla="*/ 2052 w 2989"/>
              <a:gd name="T7" fmla="*/ 617 h 617"/>
              <a:gd name="T8" fmla="*/ 0 w 2989"/>
              <a:gd name="T9" fmla="*/ 617 h 617"/>
              <a:gd name="T10" fmla="*/ 0 60000 65536"/>
              <a:gd name="T11" fmla="*/ 0 60000 65536"/>
              <a:gd name="T12" fmla="*/ 0 60000 65536"/>
              <a:gd name="T13" fmla="*/ 0 60000 65536"/>
              <a:gd name="T14" fmla="*/ 0 60000 65536"/>
              <a:gd name="T15" fmla="*/ 0 w 2989"/>
              <a:gd name="T16" fmla="*/ 0 h 617"/>
              <a:gd name="T17" fmla="*/ 2989 w 2989"/>
              <a:gd name="T18" fmla="*/ 617 h 617"/>
            </a:gdLst>
            <a:ahLst/>
            <a:cxnLst>
              <a:cxn ang="T10">
                <a:pos x="T0" y="T1"/>
              </a:cxn>
              <a:cxn ang="T11">
                <a:pos x="T2" y="T3"/>
              </a:cxn>
              <a:cxn ang="T12">
                <a:pos x="T4" y="T5"/>
              </a:cxn>
              <a:cxn ang="T13">
                <a:pos x="T6" y="T7"/>
              </a:cxn>
              <a:cxn ang="T14">
                <a:pos x="T8" y="T9"/>
              </a:cxn>
            </a:cxnLst>
            <a:rect l="T15" t="T16" r="T17" b="T18"/>
            <a:pathLst>
              <a:path w="2989" h="617">
                <a:moveTo>
                  <a:pt x="0" y="617"/>
                </a:moveTo>
                <a:lnTo>
                  <a:pt x="938" y="0"/>
                </a:lnTo>
                <a:lnTo>
                  <a:pt x="2989" y="0"/>
                </a:lnTo>
                <a:lnTo>
                  <a:pt x="2052" y="617"/>
                </a:lnTo>
                <a:lnTo>
                  <a:pt x="0" y="617"/>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539" name="Freeform 3"/>
          <p:cNvSpPr>
            <a:spLocks/>
          </p:cNvSpPr>
          <p:nvPr/>
        </p:nvSpPr>
        <p:spPr bwMode="auto">
          <a:xfrm>
            <a:off x="1966913" y="1546225"/>
            <a:ext cx="1489075" cy="3362325"/>
          </a:xfrm>
          <a:custGeom>
            <a:avLst/>
            <a:gdLst>
              <a:gd name="T0" fmla="*/ 0 w 938"/>
              <a:gd name="T1" fmla="*/ 2118 h 2118"/>
              <a:gd name="T2" fmla="*/ 0 w 938"/>
              <a:gd name="T3" fmla="*/ 617 h 2118"/>
              <a:gd name="T4" fmla="*/ 938 w 938"/>
              <a:gd name="T5" fmla="*/ 0 h 2118"/>
              <a:gd name="T6" fmla="*/ 938 w 938"/>
              <a:gd name="T7" fmla="*/ 1501 h 2118"/>
              <a:gd name="T8" fmla="*/ 0 w 938"/>
              <a:gd name="T9" fmla="*/ 2118 h 2118"/>
              <a:gd name="T10" fmla="*/ 0 60000 65536"/>
              <a:gd name="T11" fmla="*/ 0 60000 65536"/>
              <a:gd name="T12" fmla="*/ 0 60000 65536"/>
              <a:gd name="T13" fmla="*/ 0 60000 65536"/>
              <a:gd name="T14" fmla="*/ 0 60000 65536"/>
              <a:gd name="T15" fmla="*/ 0 w 938"/>
              <a:gd name="T16" fmla="*/ 0 h 2118"/>
              <a:gd name="T17" fmla="*/ 938 w 938"/>
              <a:gd name="T18" fmla="*/ 2118 h 2118"/>
            </a:gdLst>
            <a:ahLst/>
            <a:cxnLst>
              <a:cxn ang="T10">
                <a:pos x="T0" y="T1"/>
              </a:cxn>
              <a:cxn ang="T11">
                <a:pos x="T2" y="T3"/>
              </a:cxn>
              <a:cxn ang="T12">
                <a:pos x="T4" y="T5"/>
              </a:cxn>
              <a:cxn ang="T13">
                <a:pos x="T6" y="T7"/>
              </a:cxn>
              <a:cxn ang="T14">
                <a:pos x="T8" y="T9"/>
              </a:cxn>
            </a:cxnLst>
            <a:rect l="T15" t="T16" r="T17" b="T18"/>
            <a:pathLst>
              <a:path w="938" h="2118">
                <a:moveTo>
                  <a:pt x="0" y="2118"/>
                </a:moveTo>
                <a:lnTo>
                  <a:pt x="0" y="617"/>
                </a:lnTo>
                <a:lnTo>
                  <a:pt x="938" y="0"/>
                </a:lnTo>
                <a:lnTo>
                  <a:pt x="938" y="1501"/>
                </a:lnTo>
                <a:lnTo>
                  <a:pt x="0" y="2118"/>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540" name="Rectangle 4"/>
          <p:cNvSpPr>
            <a:spLocks noChangeArrowheads="1"/>
          </p:cNvSpPr>
          <p:nvPr/>
        </p:nvSpPr>
        <p:spPr bwMode="auto">
          <a:xfrm>
            <a:off x="3455988" y="1546225"/>
            <a:ext cx="3255962" cy="238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5541" name="Freeform 5"/>
          <p:cNvSpPr>
            <a:spLocks/>
          </p:cNvSpPr>
          <p:nvPr/>
        </p:nvSpPr>
        <p:spPr bwMode="auto">
          <a:xfrm>
            <a:off x="1966913" y="3929063"/>
            <a:ext cx="4745037" cy="979487"/>
          </a:xfrm>
          <a:custGeom>
            <a:avLst/>
            <a:gdLst>
              <a:gd name="T0" fmla="*/ 0 w 494"/>
              <a:gd name="T1" fmla="*/ 102 h 102"/>
              <a:gd name="T2" fmla="*/ 155 w 494"/>
              <a:gd name="T3" fmla="*/ 0 h 102"/>
              <a:gd name="T4" fmla="*/ 494 w 494"/>
              <a:gd name="T5" fmla="*/ 0 h 102"/>
              <a:gd name="T6" fmla="*/ 0 60000 65536"/>
              <a:gd name="T7" fmla="*/ 0 60000 65536"/>
              <a:gd name="T8" fmla="*/ 0 60000 65536"/>
              <a:gd name="T9" fmla="*/ 0 w 494"/>
              <a:gd name="T10" fmla="*/ 0 h 102"/>
              <a:gd name="T11" fmla="*/ 494 w 494"/>
              <a:gd name="T12" fmla="*/ 102 h 102"/>
            </a:gdLst>
            <a:ahLst/>
            <a:cxnLst>
              <a:cxn ang="T6">
                <a:pos x="T0" y="T1"/>
              </a:cxn>
              <a:cxn ang="T7">
                <a:pos x="T2" y="T3"/>
              </a:cxn>
              <a:cxn ang="T8">
                <a:pos x="T4" y="T5"/>
              </a:cxn>
            </a:cxnLst>
            <a:rect l="T9" t="T10" r="T11" b="T12"/>
            <a:pathLst>
              <a:path w="494" h="102">
                <a:moveTo>
                  <a:pt x="0" y="102"/>
                </a:moveTo>
                <a:lnTo>
                  <a:pt x="155" y="0"/>
                </a:lnTo>
                <a:lnTo>
                  <a:pt x="494" y="0"/>
                </a:lnTo>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542" name="Freeform 6"/>
          <p:cNvSpPr>
            <a:spLocks/>
          </p:cNvSpPr>
          <p:nvPr/>
        </p:nvSpPr>
        <p:spPr bwMode="auto">
          <a:xfrm>
            <a:off x="1966913" y="3535363"/>
            <a:ext cx="4745037" cy="979487"/>
          </a:xfrm>
          <a:custGeom>
            <a:avLst/>
            <a:gdLst>
              <a:gd name="T0" fmla="*/ 0 w 494"/>
              <a:gd name="T1" fmla="*/ 102 h 102"/>
              <a:gd name="T2" fmla="*/ 155 w 494"/>
              <a:gd name="T3" fmla="*/ 0 h 102"/>
              <a:gd name="T4" fmla="*/ 494 w 494"/>
              <a:gd name="T5" fmla="*/ 0 h 102"/>
              <a:gd name="T6" fmla="*/ 0 60000 65536"/>
              <a:gd name="T7" fmla="*/ 0 60000 65536"/>
              <a:gd name="T8" fmla="*/ 0 60000 65536"/>
              <a:gd name="T9" fmla="*/ 0 w 494"/>
              <a:gd name="T10" fmla="*/ 0 h 102"/>
              <a:gd name="T11" fmla="*/ 494 w 494"/>
              <a:gd name="T12" fmla="*/ 102 h 102"/>
            </a:gdLst>
            <a:ahLst/>
            <a:cxnLst>
              <a:cxn ang="T6">
                <a:pos x="T0" y="T1"/>
              </a:cxn>
              <a:cxn ang="T7">
                <a:pos x="T2" y="T3"/>
              </a:cxn>
              <a:cxn ang="T8">
                <a:pos x="T4" y="T5"/>
              </a:cxn>
            </a:cxnLst>
            <a:rect l="T9" t="T10" r="T11" b="T12"/>
            <a:pathLst>
              <a:path w="494" h="102">
                <a:moveTo>
                  <a:pt x="0" y="102"/>
                </a:moveTo>
                <a:lnTo>
                  <a:pt x="155" y="0"/>
                </a:lnTo>
                <a:lnTo>
                  <a:pt x="494" y="0"/>
                </a:lnTo>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543" name="Freeform 7"/>
          <p:cNvSpPr>
            <a:spLocks/>
          </p:cNvSpPr>
          <p:nvPr/>
        </p:nvSpPr>
        <p:spPr bwMode="auto">
          <a:xfrm>
            <a:off x="1966913" y="3132138"/>
            <a:ext cx="4745037" cy="979487"/>
          </a:xfrm>
          <a:custGeom>
            <a:avLst/>
            <a:gdLst>
              <a:gd name="T0" fmla="*/ 0 w 494"/>
              <a:gd name="T1" fmla="*/ 102 h 102"/>
              <a:gd name="T2" fmla="*/ 155 w 494"/>
              <a:gd name="T3" fmla="*/ 0 h 102"/>
              <a:gd name="T4" fmla="*/ 494 w 494"/>
              <a:gd name="T5" fmla="*/ 0 h 102"/>
              <a:gd name="T6" fmla="*/ 0 60000 65536"/>
              <a:gd name="T7" fmla="*/ 0 60000 65536"/>
              <a:gd name="T8" fmla="*/ 0 60000 65536"/>
              <a:gd name="T9" fmla="*/ 0 w 494"/>
              <a:gd name="T10" fmla="*/ 0 h 102"/>
              <a:gd name="T11" fmla="*/ 494 w 494"/>
              <a:gd name="T12" fmla="*/ 102 h 102"/>
            </a:gdLst>
            <a:ahLst/>
            <a:cxnLst>
              <a:cxn ang="T6">
                <a:pos x="T0" y="T1"/>
              </a:cxn>
              <a:cxn ang="T7">
                <a:pos x="T2" y="T3"/>
              </a:cxn>
              <a:cxn ang="T8">
                <a:pos x="T4" y="T5"/>
              </a:cxn>
            </a:cxnLst>
            <a:rect l="T9" t="T10" r="T11" b="T12"/>
            <a:pathLst>
              <a:path w="494" h="102">
                <a:moveTo>
                  <a:pt x="0" y="102"/>
                </a:moveTo>
                <a:lnTo>
                  <a:pt x="155" y="0"/>
                </a:lnTo>
                <a:lnTo>
                  <a:pt x="494" y="0"/>
                </a:lnTo>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544" name="Freeform 8"/>
          <p:cNvSpPr>
            <a:spLocks/>
          </p:cNvSpPr>
          <p:nvPr/>
        </p:nvSpPr>
        <p:spPr bwMode="auto">
          <a:xfrm>
            <a:off x="1966913" y="2736850"/>
            <a:ext cx="4745037" cy="981075"/>
          </a:xfrm>
          <a:custGeom>
            <a:avLst/>
            <a:gdLst>
              <a:gd name="T0" fmla="*/ 0 w 494"/>
              <a:gd name="T1" fmla="*/ 102 h 102"/>
              <a:gd name="T2" fmla="*/ 155 w 494"/>
              <a:gd name="T3" fmla="*/ 0 h 102"/>
              <a:gd name="T4" fmla="*/ 494 w 494"/>
              <a:gd name="T5" fmla="*/ 0 h 102"/>
              <a:gd name="T6" fmla="*/ 0 60000 65536"/>
              <a:gd name="T7" fmla="*/ 0 60000 65536"/>
              <a:gd name="T8" fmla="*/ 0 60000 65536"/>
              <a:gd name="T9" fmla="*/ 0 w 494"/>
              <a:gd name="T10" fmla="*/ 0 h 102"/>
              <a:gd name="T11" fmla="*/ 494 w 494"/>
              <a:gd name="T12" fmla="*/ 102 h 102"/>
            </a:gdLst>
            <a:ahLst/>
            <a:cxnLst>
              <a:cxn ang="T6">
                <a:pos x="T0" y="T1"/>
              </a:cxn>
              <a:cxn ang="T7">
                <a:pos x="T2" y="T3"/>
              </a:cxn>
              <a:cxn ang="T8">
                <a:pos x="T4" y="T5"/>
              </a:cxn>
            </a:cxnLst>
            <a:rect l="T9" t="T10" r="T11" b="T12"/>
            <a:pathLst>
              <a:path w="494" h="102">
                <a:moveTo>
                  <a:pt x="0" y="102"/>
                </a:moveTo>
                <a:lnTo>
                  <a:pt x="155" y="0"/>
                </a:lnTo>
                <a:lnTo>
                  <a:pt x="494" y="0"/>
                </a:lnTo>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545" name="Freeform 9"/>
          <p:cNvSpPr>
            <a:spLocks/>
          </p:cNvSpPr>
          <p:nvPr/>
        </p:nvSpPr>
        <p:spPr bwMode="auto">
          <a:xfrm>
            <a:off x="1966913" y="2343150"/>
            <a:ext cx="4745037" cy="981075"/>
          </a:xfrm>
          <a:custGeom>
            <a:avLst/>
            <a:gdLst>
              <a:gd name="T0" fmla="*/ 0 w 494"/>
              <a:gd name="T1" fmla="*/ 102 h 102"/>
              <a:gd name="T2" fmla="*/ 155 w 494"/>
              <a:gd name="T3" fmla="*/ 0 h 102"/>
              <a:gd name="T4" fmla="*/ 494 w 494"/>
              <a:gd name="T5" fmla="*/ 0 h 102"/>
              <a:gd name="T6" fmla="*/ 0 60000 65536"/>
              <a:gd name="T7" fmla="*/ 0 60000 65536"/>
              <a:gd name="T8" fmla="*/ 0 60000 65536"/>
              <a:gd name="T9" fmla="*/ 0 w 494"/>
              <a:gd name="T10" fmla="*/ 0 h 102"/>
              <a:gd name="T11" fmla="*/ 494 w 494"/>
              <a:gd name="T12" fmla="*/ 102 h 102"/>
            </a:gdLst>
            <a:ahLst/>
            <a:cxnLst>
              <a:cxn ang="T6">
                <a:pos x="T0" y="T1"/>
              </a:cxn>
              <a:cxn ang="T7">
                <a:pos x="T2" y="T3"/>
              </a:cxn>
              <a:cxn ang="T8">
                <a:pos x="T4" y="T5"/>
              </a:cxn>
            </a:cxnLst>
            <a:rect l="T9" t="T10" r="T11" b="T12"/>
            <a:pathLst>
              <a:path w="494" h="102">
                <a:moveTo>
                  <a:pt x="0" y="102"/>
                </a:moveTo>
                <a:lnTo>
                  <a:pt x="155" y="0"/>
                </a:lnTo>
                <a:lnTo>
                  <a:pt x="494" y="0"/>
                </a:lnTo>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546" name="Freeform 10"/>
          <p:cNvSpPr>
            <a:spLocks/>
          </p:cNvSpPr>
          <p:nvPr/>
        </p:nvSpPr>
        <p:spPr bwMode="auto">
          <a:xfrm>
            <a:off x="1966913" y="1939925"/>
            <a:ext cx="4745037" cy="979488"/>
          </a:xfrm>
          <a:custGeom>
            <a:avLst/>
            <a:gdLst>
              <a:gd name="T0" fmla="*/ 0 w 494"/>
              <a:gd name="T1" fmla="*/ 102 h 102"/>
              <a:gd name="T2" fmla="*/ 155 w 494"/>
              <a:gd name="T3" fmla="*/ 0 h 102"/>
              <a:gd name="T4" fmla="*/ 494 w 494"/>
              <a:gd name="T5" fmla="*/ 0 h 102"/>
              <a:gd name="T6" fmla="*/ 0 60000 65536"/>
              <a:gd name="T7" fmla="*/ 0 60000 65536"/>
              <a:gd name="T8" fmla="*/ 0 60000 65536"/>
              <a:gd name="T9" fmla="*/ 0 w 494"/>
              <a:gd name="T10" fmla="*/ 0 h 102"/>
              <a:gd name="T11" fmla="*/ 494 w 494"/>
              <a:gd name="T12" fmla="*/ 102 h 102"/>
            </a:gdLst>
            <a:ahLst/>
            <a:cxnLst>
              <a:cxn ang="T6">
                <a:pos x="T0" y="T1"/>
              </a:cxn>
              <a:cxn ang="T7">
                <a:pos x="T2" y="T3"/>
              </a:cxn>
              <a:cxn ang="T8">
                <a:pos x="T4" y="T5"/>
              </a:cxn>
            </a:cxnLst>
            <a:rect l="T9" t="T10" r="T11" b="T12"/>
            <a:pathLst>
              <a:path w="494" h="102">
                <a:moveTo>
                  <a:pt x="0" y="102"/>
                </a:moveTo>
                <a:lnTo>
                  <a:pt x="155" y="0"/>
                </a:lnTo>
                <a:lnTo>
                  <a:pt x="494" y="0"/>
                </a:lnTo>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547" name="Freeform 11"/>
          <p:cNvSpPr>
            <a:spLocks/>
          </p:cNvSpPr>
          <p:nvPr/>
        </p:nvSpPr>
        <p:spPr bwMode="auto">
          <a:xfrm>
            <a:off x="1966913" y="1546225"/>
            <a:ext cx="4745037" cy="979488"/>
          </a:xfrm>
          <a:custGeom>
            <a:avLst/>
            <a:gdLst>
              <a:gd name="T0" fmla="*/ 0 w 494"/>
              <a:gd name="T1" fmla="*/ 102 h 102"/>
              <a:gd name="T2" fmla="*/ 155 w 494"/>
              <a:gd name="T3" fmla="*/ 0 h 102"/>
              <a:gd name="T4" fmla="*/ 494 w 494"/>
              <a:gd name="T5" fmla="*/ 0 h 102"/>
              <a:gd name="T6" fmla="*/ 0 60000 65536"/>
              <a:gd name="T7" fmla="*/ 0 60000 65536"/>
              <a:gd name="T8" fmla="*/ 0 60000 65536"/>
              <a:gd name="T9" fmla="*/ 0 w 494"/>
              <a:gd name="T10" fmla="*/ 0 h 102"/>
              <a:gd name="T11" fmla="*/ 494 w 494"/>
              <a:gd name="T12" fmla="*/ 102 h 102"/>
            </a:gdLst>
            <a:ahLst/>
            <a:cxnLst>
              <a:cxn ang="T6">
                <a:pos x="T0" y="T1"/>
              </a:cxn>
              <a:cxn ang="T7">
                <a:pos x="T2" y="T3"/>
              </a:cxn>
              <a:cxn ang="T8">
                <a:pos x="T4" y="T5"/>
              </a:cxn>
            </a:cxnLst>
            <a:rect l="T9" t="T10" r="T11" b="T12"/>
            <a:pathLst>
              <a:path w="494" h="102">
                <a:moveTo>
                  <a:pt x="0" y="102"/>
                </a:moveTo>
                <a:lnTo>
                  <a:pt x="155" y="0"/>
                </a:lnTo>
                <a:lnTo>
                  <a:pt x="494" y="0"/>
                </a:lnTo>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548" name="Freeform 12"/>
          <p:cNvSpPr>
            <a:spLocks/>
          </p:cNvSpPr>
          <p:nvPr/>
        </p:nvSpPr>
        <p:spPr bwMode="auto">
          <a:xfrm>
            <a:off x="1966913" y="3929063"/>
            <a:ext cx="4745037" cy="979487"/>
          </a:xfrm>
          <a:custGeom>
            <a:avLst/>
            <a:gdLst>
              <a:gd name="T0" fmla="*/ 2989 w 2989"/>
              <a:gd name="T1" fmla="*/ 0 h 617"/>
              <a:gd name="T2" fmla="*/ 2052 w 2989"/>
              <a:gd name="T3" fmla="*/ 617 h 617"/>
              <a:gd name="T4" fmla="*/ 0 w 2989"/>
              <a:gd name="T5" fmla="*/ 617 h 617"/>
              <a:gd name="T6" fmla="*/ 938 w 2989"/>
              <a:gd name="T7" fmla="*/ 0 h 617"/>
              <a:gd name="T8" fmla="*/ 2989 w 2989"/>
              <a:gd name="T9" fmla="*/ 0 h 617"/>
              <a:gd name="T10" fmla="*/ 0 60000 65536"/>
              <a:gd name="T11" fmla="*/ 0 60000 65536"/>
              <a:gd name="T12" fmla="*/ 0 60000 65536"/>
              <a:gd name="T13" fmla="*/ 0 60000 65536"/>
              <a:gd name="T14" fmla="*/ 0 60000 65536"/>
              <a:gd name="T15" fmla="*/ 0 w 2989"/>
              <a:gd name="T16" fmla="*/ 0 h 617"/>
              <a:gd name="T17" fmla="*/ 2989 w 2989"/>
              <a:gd name="T18" fmla="*/ 617 h 617"/>
            </a:gdLst>
            <a:ahLst/>
            <a:cxnLst>
              <a:cxn ang="T10">
                <a:pos x="T0" y="T1"/>
              </a:cxn>
              <a:cxn ang="T11">
                <a:pos x="T2" y="T3"/>
              </a:cxn>
              <a:cxn ang="T12">
                <a:pos x="T4" y="T5"/>
              </a:cxn>
              <a:cxn ang="T13">
                <a:pos x="T6" y="T7"/>
              </a:cxn>
              <a:cxn ang="T14">
                <a:pos x="T8" y="T9"/>
              </a:cxn>
            </a:cxnLst>
            <a:rect l="T15" t="T16" r="T17" b="T18"/>
            <a:pathLst>
              <a:path w="2989" h="617">
                <a:moveTo>
                  <a:pt x="2989" y="0"/>
                </a:moveTo>
                <a:lnTo>
                  <a:pt x="2052" y="617"/>
                </a:lnTo>
                <a:lnTo>
                  <a:pt x="0" y="617"/>
                </a:lnTo>
                <a:lnTo>
                  <a:pt x="938" y="0"/>
                </a:lnTo>
                <a:lnTo>
                  <a:pt x="2989"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549" name="Freeform 13"/>
          <p:cNvSpPr>
            <a:spLocks/>
          </p:cNvSpPr>
          <p:nvPr/>
        </p:nvSpPr>
        <p:spPr bwMode="auto">
          <a:xfrm>
            <a:off x="1966913" y="1546225"/>
            <a:ext cx="1489075" cy="3362325"/>
          </a:xfrm>
          <a:custGeom>
            <a:avLst/>
            <a:gdLst>
              <a:gd name="T0" fmla="*/ 0 w 938"/>
              <a:gd name="T1" fmla="*/ 2118 h 2118"/>
              <a:gd name="T2" fmla="*/ 0 w 938"/>
              <a:gd name="T3" fmla="*/ 617 h 2118"/>
              <a:gd name="T4" fmla="*/ 938 w 938"/>
              <a:gd name="T5" fmla="*/ 0 h 2118"/>
              <a:gd name="T6" fmla="*/ 938 w 938"/>
              <a:gd name="T7" fmla="*/ 1501 h 2118"/>
              <a:gd name="T8" fmla="*/ 0 w 938"/>
              <a:gd name="T9" fmla="*/ 2118 h 2118"/>
              <a:gd name="T10" fmla="*/ 0 60000 65536"/>
              <a:gd name="T11" fmla="*/ 0 60000 65536"/>
              <a:gd name="T12" fmla="*/ 0 60000 65536"/>
              <a:gd name="T13" fmla="*/ 0 60000 65536"/>
              <a:gd name="T14" fmla="*/ 0 60000 65536"/>
              <a:gd name="T15" fmla="*/ 0 w 938"/>
              <a:gd name="T16" fmla="*/ 0 h 2118"/>
              <a:gd name="T17" fmla="*/ 938 w 938"/>
              <a:gd name="T18" fmla="*/ 2118 h 2118"/>
            </a:gdLst>
            <a:ahLst/>
            <a:cxnLst>
              <a:cxn ang="T10">
                <a:pos x="T0" y="T1"/>
              </a:cxn>
              <a:cxn ang="T11">
                <a:pos x="T2" y="T3"/>
              </a:cxn>
              <a:cxn ang="T12">
                <a:pos x="T4" y="T5"/>
              </a:cxn>
              <a:cxn ang="T13">
                <a:pos x="T6" y="T7"/>
              </a:cxn>
              <a:cxn ang="T14">
                <a:pos x="T8" y="T9"/>
              </a:cxn>
            </a:cxnLst>
            <a:rect l="T15" t="T16" r="T17" b="T18"/>
            <a:pathLst>
              <a:path w="938" h="2118">
                <a:moveTo>
                  <a:pt x="0" y="2118"/>
                </a:moveTo>
                <a:lnTo>
                  <a:pt x="0" y="617"/>
                </a:lnTo>
                <a:lnTo>
                  <a:pt x="938" y="0"/>
                </a:lnTo>
                <a:lnTo>
                  <a:pt x="938" y="1501"/>
                </a:lnTo>
                <a:lnTo>
                  <a:pt x="0" y="2118"/>
                </a:lnTo>
                <a:close/>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550" name="Rectangle 14"/>
          <p:cNvSpPr>
            <a:spLocks noChangeArrowheads="1"/>
          </p:cNvSpPr>
          <p:nvPr/>
        </p:nvSpPr>
        <p:spPr bwMode="auto">
          <a:xfrm>
            <a:off x="3455988" y="1546225"/>
            <a:ext cx="3255962" cy="2382838"/>
          </a:xfrm>
          <a:prstGeom prst="rect">
            <a:avLst/>
          </a:prstGeom>
          <a:noFill/>
          <a:ln w="952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551" name="Freeform 15"/>
          <p:cNvSpPr>
            <a:spLocks/>
          </p:cNvSpPr>
          <p:nvPr/>
        </p:nvSpPr>
        <p:spPr bwMode="auto">
          <a:xfrm>
            <a:off x="4041775" y="3006725"/>
            <a:ext cx="173038" cy="1104900"/>
          </a:xfrm>
          <a:custGeom>
            <a:avLst/>
            <a:gdLst>
              <a:gd name="T0" fmla="*/ 0 w 109"/>
              <a:gd name="T1" fmla="*/ 696 h 696"/>
              <a:gd name="T2" fmla="*/ 0 w 109"/>
              <a:gd name="T3" fmla="*/ 66 h 696"/>
              <a:gd name="T4" fmla="*/ 109 w 109"/>
              <a:gd name="T5" fmla="*/ 0 h 696"/>
              <a:gd name="T6" fmla="*/ 109 w 109"/>
              <a:gd name="T7" fmla="*/ 623 h 696"/>
              <a:gd name="T8" fmla="*/ 0 w 109"/>
              <a:gd name="T9" fmla="*/ 696 h 696"/>
              <a:gd name="T10" fmla="*/ 0 60000 65536"/>
              <a:gd name="T11" fmla="*/ 0 60000 65536"/>
              <a:gd name="T12" fmla="*/ 0 60000 65536"/>
              <a:gd name="T13" fmla="*/ 0 60000 65536"/>
              <a:gd name="T14" fmla="*/ 0 60000 65536"/>
              <a:gd name="T15" fmla="*/ 0 w 109"/>
              <a:gd name="T16" fmla="*/ 0 h 696"/>
              <a:gd name="T17" fmla="*/ 109 w 109"/>
              <a:gd name="T18" fmla="*/ 696 h 696"/>
            </a:gdLst>
            <a:ahLst/>
            <a:cxnLst>
              <a:cxn ang="T10">
                <a:pos x="T0" y="T1"/>
              </a:cxn>
              <a:cxn ang="T11">
                <a:pos x="T2" y="T3"/>
              </a:cxn>
              <a:cxn ang="T12">
                <a:pos x="T4" y="T5"/>
              </a:cxn>
              <a:cxn ang="T13">
                <a:pos x="T6" y="T7"/>
              </a:cxn>
              <a:cxn ang="T14">
                <a:pos x="T8" y="T9"/>
              </a:cxn>
            </a:cxnLst>
            <a:rect l="T15" t="T16" r="T17" b="T18"/>
            <a:pathLst>
              <a:path w="109" h="696">
                <a:moveTo>
                  <a:pt x="0" y="696"/>
                </a:moveTo>
                <a:lnTo>
                  <a:pt x="0" y="66"/>
                </a:lnTo>
                <a:lnTo>
                  <a:pt x="109" y="0"/>
                </a:lnTo>
                <a:lnTo>
                  <a:pt x="109" y="623"/>
                </a:lnTo>
                <a:lnTo>
                  <a:pt x="0" y="696"/>
                </a:lnTo>
                <a:close/>
              </a:path>
            </a:pathLst>
          </a:custGeom>
          <a:solidFill>
            <a:srgbClr val="80804D"/>
          </a:solidFill>
          <a:ln w="9525">
            <a:solidFill>
              <a:srgbClr val="FFFFFF"/>
            </a:solidFill>
            <a:round/>
            <a:headEnd/>
            <a:tailEnd/>
          </a:ln>
        </p:spPr>
        <p:txBody>
          <a:bodyPr/>
          <a:lstStyle/>
          <a:p>
            <a:endParaRPr lang="en-US"/>
          </a:p>
        </p:txBody>
      </p:sp>
      <p:sp>
        <p:nvSpPr>
          <p:cNvPr id="65552" name="Rectangle 16"/>
          <p:cNvSpPr>
            <a:spLocks noChangeArrowheads="1"/>
          </p:cNvSpPr>
          <p:nvPr/>
        </p:nvSpPr>
        <p:spPr bwMode="auto">
          <a:xfrm>
            <a:off x="3408363" y="3111500"/>
            <a:ext cx="633412" cy="1000125"/>
          </a:xfrm>
          <a:prstGeom prst="rect">
            <a:avLst/>
          </a:prstGeom>
          <a:solidFill>
            <a:srgbClr val="FFFF99"/>
          </a:solidFill>
          <a:ln w="9525">
            <a:solidFill>
              <a:srgbClr val="FFFFFF"/>
            </a:solidFill>
            <a:miter lim="800000"/>
            <a:headEnd/>
            <a:tailEnd/>
          </a:ln>
        </p:spPr>
        <p:txBody>
          <a:bodyPr/>
          <a:lstStyle/>
          <a:p>
            <a:endParaRPr lang="en-US"/>
          </a:p>
        </p:txBody>
      </p:sp>
      <p:sp>
        <p:nvSpPr>
          <p:cNvPr id="65553" name="Freeform 17"/>
          <p:cNvSpPr>
            <a:spLocks/>
          </p:cNvSpPr>
          <p:nvPr/>
        </p:nvSpPr>
        <p:spPr bwMode="auto">
          <a:xfrm>
            <a:off x="3408363" y="3006725"/>
            <a:ext cx="806450" cy="104775"/>
          </a:xfrm>
          <a:custGeom>
            <a:avLst/>
            <a:gdLst>
              <a:gd name="T0" fmla="*/ 399 w 508"/>
              <a:gd name="T1" fmla="*/ 66 h 66"/>
              <a:gd name="T2" fmla="*/ 508 w 508"/>
              <a:gd name="T3" fmla="*/ 0 h 66"/>
              <a:gd name="T4" fmla="*/ 103 w 508"/>
              <a:gd name="T5" fmla="*/ 0 h 66"/>
              <a:gd name="T6" fmla="*/ 0 w 508"/>
              <a:gd name="T7" fmla="*/ 66 h 66"/>
              <a:gd name="T8" fmla="*/ 399 w 508"/>
              <a:gd name="T9" fmla="*/ 66 h 66"/>
              <a:gd name="T10" fmla="*/ 0 60000 65536"/>
              <a:gd name="T11" fmla="*/ 0 60000 65536"/>
              <a:gd name="T12" fmla="*/ 0 60000 65536"/>
              <a:gd name="T13" fmla="*/ 0 60000 65536"/>
              <a:gd name="T14" fmla="*/ 0 60000 65536"/>
              <a:gd name="T15" fmla="*/ 0 w 508"/>
              <a:gd name="T16" fmla="*/ 0 h 66"/>
              <a:gd name="T17" fmla="*/ 508 w 508"/>
              <a:gd name="T18" fmla="*/ 66 h 66"/>
            </a:gdLst>
            <a:ahLst/>
            <a:cxnLst>
              <a:cxn ang="T10">
                <a:pos x="T0" y="T1"/>
              </a:cxn>
              <a:cxn ang="T11">
                <a:pos x="T2" y="T3"/>
              </a:cxn>
              <a:cxn ang="T12">
                <a:pos x="T4" y="T5"/>
              </a:cxn>
              <a:cxn ang="T13">
                <a:pos x="T6" y="T7"/>
              </a:cxn>
              <a:cxn ang="T14">
                <a:pos x="T8" y="T9"/>
              </a:cxn>
            </a:cxnLst>
            <a:rect l="T15" t="T16" r="T17" b="T18"/>
            <a:pathLst>
              <a:path w="508" h="66">
                <a:moveTo>
                  <a:pt x="399" y="66"/>
                </a:moveTo>
                <a:lnTo>
                  <a:pt x="508" y="0"/>
                </a:lnTo>
                <a:lnTo>
                  <a:pt x="103" y="0"/>
                </a:lnTo>
                <a:lnTo>
                  <a:pt x="0" y="66"/>
                </a:lnTo>
                <a:lnTo>
                  <a:pt x="399" y="66"/>
                </a:lnTo>
                <a:close/>
              </a:path>
            </a:pathLst>
          </a:custGeom>
          <a:solidFill>
            <a:srgbClr val="BFBF73"/>
          </a:solidFill>
          <a:ln w="9525">
            <a:solidFill>
              <a:srgbClr val="FFFFFF"/>
            </a:solidFill>
            <a:round/>
            <a:headEnd/>
            <a:tailEnd/>
          </a:ln>
        </p:spPr>
        <p:txBody>
          <a:bodyPr/>
          <a:lstStyle/>
          <a:p>
            <a:endParaRPr lang="en-US"/>
          </a:p>
        </p:txBody>
      </p:sp>
      <p:sp>
        <p:nvSpPr>
          <p:cNvPr id="65554" name="Freeform 18"/>
          <p:cNvSpPr>
            <a:spLocks/>
          </p:cNvSpPr>
          <p:nvPr/>
        </p:nvSpPr>
        <p:spPr bwMode="auto">
          <a:xfrm>
            <a:off x="5137150" y="2324100"/>
            <a:ext cx="163513" cy="1787525"/>
          </a:xfrm>
          <a:custGeom>
            <a:avLst/>
            <a:gdLst>
              <a:gd name="T0" fmla="*/ 0 w 103"/>
              <a:gd name="T1" fmla="*/ 1126 h 1126"/>
              <a:gd name="T2" fmla="*/ 0 w 103"/>
              <a:gd name="T3" fmla="*/ 73 h 1126"/>
              <a:gd name="T4" fmla="*/ 103 w 103"/>
              <a:gd name="T5" fmla="*/ 0 h 1126"/>
              <a:gd name="T6" fmla="*/ 103 w 103"/>
              <a:gd name="T7" fmla="*/ 1053 h 1126"/>
              <a:gd name="T8" fmla="*/ 0 w 103"/>
              <a:gd name="T9" fmla="*/ 1126 h 1126"/>
              <a:gd name="T10" fmla="*/ 0 60000 65536"/>
              <a:gd name="T11" fmla="*/ 0 60000 65536"/>
              <a:gd name="T12" fmla="*/ 0 60000 65536"/>
              <a:gd name="T13" fmla="*/ 0 60000 65536"/>
              <a:gd name="T14" fmla="*/ 0 60000 65536"/>
              <a:gd name="T15" fmla="*/ 0 w 103"/>
              <a:gd name="T16" fmla="*/ 0 h 1126"/>
              <a:gd name="T17" fmla="*/ 103 w 103"/>
              <a:gd name="T18" fmla="*/ 1126 h 1126"/>
            </a:gdLst>
            <a:ahLst/>
            <a:cxnLst>
              <a:cxn ang="T10">
                <a:pos x="T0" y="T1"/>
              </a:cxn>
              <a:cxn ang="T11">
                <a:pos x="T2" y="T3"/>
              </a:cxn>
              <a:cxn ang="T12">
                <a:pos x="T4" y="T5"/>
              </a:cxn>
              <a:cxn ang="T13">
                <a:pos x="T6" y="T7"/>
              </a:cxn>
              <a:cxn ang="T14">
                <a:pos x="T8" y="T9"/>
              </a:cxn>
            </a:cxnLst>
            <a:rect l="T15" t="T16" r="T17" b="T18"/>
            <a:pathLst>
              <a:path w="103" h="1126">
                <a:moveTo>
                  <a:pt x="0" y="1126"/>
                </a:moveTo>
                <a:lnTo>
                  <a:pt x="0" y="73"/>
                </a:lnTo>
                <a:lnTo>
                  <a:pt x="103" y="0"/>
                </a:lnTo>
                <a:lnTo>
                  <a:pt x="103" y="1053"/>
                </a:lnTo>
                <a:lnTo>
                  <a:pt x="0" y="1126"/>
                </a:lnTo>
                <a:close/>
              </a:path>
            </a:pathLst>
          </a:custGeom>
          <a:solidFill>
            <a:srgbClr val="80804D"/>
          </a:solidFill>
          <a:ln w="9525">
            <a:solidFill>
              <a:srgbClr val="FFFFFF"/>
            </a:solidFill>
            <a:round/>
            <a:headEnd/>
            <a:tailEnd/>
          </a:ln>
        </p:spPr>
        <p:txBody>
          <a:bodyPr/>
          <a:lstStyle/>
          <a:p>
            <a:endParaRPr lang="en-US"/>
          </a:p>
        </p:txBody>
      </p:sp>
      <p:sp>
        <p:nvSpPr>
          <p:cNvPr id="65555" name="Rectangle 19"/>
          <p:cNvSpPr>
            <a:spLocks noChangeArrowheads="1"/>
          </p:cNvSpPr>
          <p:nvPr/>
        </p:nvSpPr>
        <p:spPr bwMode="auto">
          <a:xfrm>
            <a:off x="4494213" y="2439988"/>
            <a:ext cx="642937" cy="1671637"/>
          </a:xfrm>
          <a:prstGeom prst="rect">
            <a:avLst/>
          </a:prstGeom>
          <a:solidFill>
            <a:srgbClr val="FFFF99"/>
          </a:solidFill>
          <a:ln w="9525">
            <a:solidFill>
              <a:srgbClr val="FFFFFF"/>
            </a:solidFill>
            <a:miter lim="800000"/>
            <a:headEnd/>
            <a:tailEnd/>
          </a:ln>
        </p:spPr>
        <p:txBody>
          <a:bodyPr/>
          <a:lstStyle/>
          <a:p>
            <a:endParaRPr lang="en-US"/>
          </a:p>
        </p:txBody>
      </p:sp>
      <p:sp>
        <p:nvSpPr>
          <p:cNvPr id="65556" name="Freeform 20"/>
          <p:cNvSpPr>
            <a:spLocks/>
          </p:cNvSpPr>
          <p:nvPr/>
        </p:nvSpPr>
        <p:spPr bwMode="auto">
          <a:xfrm>
            <a:off x="4494213" y="2324100"/>
            <a:ext cx="806450" cy="115888"/>
          </a:xfrm>
          <a:custGeom>
            <a:avLst/>
            <a:gdLst>
              <a:gd name="T0" fmla="*/ 405 w 508"/>
              <a:gd name="T1" fmla="*/ 73 h 73"/>
              <a:gd name="T2" fmla="*/ 508 w 508"/>
              <a:gd name="T3" fmla="*/ 0 h 73"/>
              <a:gd name="T4" fmla="*/ 109 w 508"/>
              <a:gd name="T5" fmla="*/ 0 h 73"/>
              <a:gd name="T6" fmla="*/ 0 w 508"/>
              <a:gd name="T7" fmla="*/ 73 h 73"/>
              <a:gd name="T8" fmla="*/ 405 w 508"/>
              <a:gd name="T9" fmla="*/ 73 h 73"/>
              <a:gd name="T10" fmla="*/ 0 60000 65536"/>
              <a:gd name="T11" fmla="*/ 0 60000 65536"/>
              <a:gd name="T12" fmla="*/ 0 60000 65536"/>
              <a:gd name="T13" fmla="*/ 0 60000 65536"/>
              <a:gd name="T14" fmla="*/ 0 60000 65536"/>
              <a:gd name="T15" fmla="*/ 0 w 508"/>
              <a:gd name="T16" fmla="*/ 0 h 73"/>
              <a:gd name="T17" fmla="*/ 508 w 508"/>
              <a:gd name="T18" fmla="*/ 73 h 73"/>
            </a:gdLst>
            <a:ahLst/>
            <a:cxnLst>
              <a:cxn ang="T10">
                <a:pos x="T0" y="T1"/>
              </a:cxn>
              <a:cxn ang="T11">
                <a:pos x="T2" y="T3"/>
              </a:cxn>
              <a:cxn ang="T12">
                <a:pos x="T4" y="T5"/>
              </a:cxn>
              <a:cxn ang="T13">
                <a:pos x="T6" y="T7"/>
              </a:cxn>
              <a:cxn ang="T14">
                <a:pos x="T8" y="T9"/>
              </a:cxn>
            </a:cxnLst>
            <a:rect l="T15" t="T16" r="T17" b="T18"/>
            <a:pathLst>
              <a:path w="508" h="73">
                <a:moveTo>
                  <a:pt x="405" y="73"/>
                </a:moveTo>
                <a:lnTo>
                  <a:pt x="508" y="0"/>
                </a:lnTo>
                <a:lnTo>
                  <a:pt x="109" y="0"/>
                </a:lnTo>
                <a:lnTo>
                  <a:pt x="0" y="73"/>
                </a:lnTo>
                <a:lnTo>
                  <a:pt x="405" y="73"/>
                </a:lnTo>
                <a:close/>
              </a:path>
            </a:pathLst>
          </a:custGeom>
          <a:solidFill>
            <a:srgbClr val="BFBF73"/>
          </a:solidFill>
          <a:ln w="9525">
            <a:solidFill>
              <a:srgbClr val="FFFFFF"/>
            </a:solidFill>
            <a:round/>
            <a:headEnd/>
            <a:tailEnd/>
          </a:ln>
        </p:spPr>
        <p:txBody>
          <a:bodyPr/>
          <a:lstStyle/>
          <a:p>
            <a:endParaRPr lang="en-US"/>
          </a:p>
        </p:txBody>
      </p:sp>
      <p:sp>
        <p:nvSpPr>
          <p:cNvPr id="65557" name="Freeform 21"/>
          <p:cNvSpPr>
            <a:spLocks/>
          </p:cNvSpPr>
          <p:nvPr/>
        </p:nvSpPr>
        <p:spPr bwMode="auto">
          <a:xfrm>
            <a:off x="6223000" y="1612900"/>
            <a:ext cx="173038" cy="2498725"/>
          </a:xfrm>
          <a:custGeom>
            <a:avLst/>
            <a:gdLst>
              <a:gd name="T0" fmla="*/ 0 w 109"/>
              <a:gd name="T1" fmla="*/ 1574 h 1574"/>
              <a:gd name="T2" fmla="*/ 0 w 109"/>
              <a:gd name="T3" fmla="*/ 67 h 1574"/>
              <a:gd name="T4" fmla="*/ 109 w 109"/>
              <a:gd name="T5" fmla="*/ 0 h 1574"/>
              <a:gd name="T6" fmla="*/ 109 w 109"/>
              <a:gd name="T7" fmla="*/ 1501 h 1574"/>
              <a:gd name="T8" fmla="*/ 0 w 109"/>
              <a:gd name="T9" fmla="*/ 1574 h 1574"/>
              <a:gd name="T10" fmla="*/ 0 60000 65536"/>
              <a:gd name="T11" fmla="*/ 0 60000 65536"/>
              <a:gd name="T12" fmla="*/ 0 60000 65536"/>
              <a:gd name="T13" fmla="*/ 0 60000 65536"/>
              <a:gd name="T14" fmla="*/ 0 60000 65536"/>
              <a:gd name="T15" fmla="*/ 0 w 109"/>
              <a:gd name="T16" fmla="*/ 0 h 1574"/>
              <a:gd name="T17" fmla="*/ 109 w 109"/>
              <a:gd name="T18" fmla="*/ 1574 h 1574"/>
            </a:gdLst>
            <a:ahLst/>
            <a:cxnLst>
              <a:cxn ang="T10">
                <a:pos x="T0" y="T1"/>
              </a:cxn>
              <a:cxn ang="T11">
                <a:pos x="T2" y="T3"/>
              </a:cxn>
              <a:cxn ang="T12">
                <a:pos x="T4" y="T5"/>
              </a:cxn>
              <a:cxn ang="T13">
                <a:pos x="T6" y="T7"/>
              </a:cxn>
              <a:cxn ang="T14">
                <a:pos x="T8" y="T9"/>
              </a:cxn>
            </a:cxnLst>
            <a:rect l="T15" t="T16" r="T17" b="T18"/>
            <a:pathLst>
              <a:path w="109" h="1574">
                <a:moveTo>
                  <a:pt x="0" y="1574"/>
                </a:moveTo>
                <a:lnTo>
                  <a:pt x="0" y="67"/>
                </a:lnTo>
                <a:lnTo>
                  <a:pt x="109" y="0"/>
                </a:lnTo>
                <a:lnTo>
                  <a:pt x="109" y="1501"/>
                </a:lnTo>
                <a:lnTo>
                  <a:pt x="0" y="1574"/>
                </a:lnTo>
                <a:close/>
              </a:path>
            </a:pathLst>
          </a:custGeom>
          <a:solidFill>
            <a:srgbClr val="80804D"/>
          </a:solidFill>
          <a:ln w="9525">
            <a:solidFill>
              <a:srgbClr val="FFFFFF"/>
            </a:solidFill>
            <a:round/>
            <a:headEnd/>
            <a:tailEnd/>
          </a:ln>
        </p:spPr>
        <p:txBody>
          <a:bodyPr/>
          <a:lstStyle/>
          <a:p>
            <a:endParaRPr lang="en-US"/>
          </a:p>
        </p:txBody>
      </p:sp>
      <p:sp>
        <p:nvSpPr>
          <p:cNvPr id="65558" name="Rectangle 22"/>
          <p:cNvSpPr>
            <a:spLocks noChangeArrowheads="1"/>
          </p:cNvSpPr>
          <p:nvPr/>
        </p:nvSpPr>
        <p:spPr bwMode="auto">
          <a:xfrm>
            <a:off x="5578475" y="1719263"/>
            <a:ext cx="644525" cy="2392362"/>
          </a:xfrm>
          <a:prstGeom prst="rect">
            <a:avLst/>
          </a:prstGeom>
          <a:solidFill>
            <a:srgbClr val="FFFF99"/>
          </a:solidFill>
          <a:ln w="9525">
            <a:solidFill>
              <a:srgbClr val="FFFFFF"/>
            </a:solidFill>
            <a:miter lim="800000"/>
            <a:headEnd/>
            <a:tailEnd/>
          </a:ln>
        </p:spPr>
        <p:txBody>
          <a:bodyPr/>
          <a:lstStyle/>
          <a:p>
            <a:endParaRPr lang="en-US"/>
          </a:p>
        </p:txBody>
      </p:sp>
      <p:sp>
        <p:nvSpPr>
          <p:cNvPr id="65559" name="Freeform 23"/>
          <p:cNvSpPr>
            <a:spLocks/>
          </p:cNvSpPr>
          <p:nvPr/>
        </p:nvSpPr>
        <p:spPr bwMode="auto">
          <a:xfrm>
            <a:off x="5578475" y="1612900"/>
            <a:ext cx="817563" cy="106363"/>
          </a:xfrm>
          <a:custGeom>
            <a:avLst/>
            <a:gdLst>
              <a:gd name="T0" fmla="*/ 406 w 515"/>
              <a:gd name="T1" fmla="*/ 67 h 67"/>
              <a:gd name="T2" fmla="*/ 515 w 515"/>
              <a:gd name="T3" fmla="*/ 0 h 67"/>
              <a:gd name="T4" fmla="*/ 109 w 515"/>
              <a:gd name="T5" fmla="*/ 0 h 67"/>
              <a:gd name="T6" fmla="*/ 0 w 515"/>
              <a:gd name="T7" fmla="*/ 67 h 67"/>
              <a:gd name="T8" fmla="*/ 406 w 515"/>
              <a:gd name="T9" fmla="*/ 67 h 67"/>
              <a:gd name="T10" fmla="*/ 0 60000 65536"/>
              <a:gd name="T11" fmla="*/ 0 60000 65536"/>
              <a:gd name="T12" fmla="*/ 0 60000 65536"/>
              <a:gd name="T13" fmla="*/ 0 60000 65536"/>
              <a:gd name="T14" fmla="*/ 0 60000 65536"/>
              <a:gd name="T15" fmla="*/ 0 w 515"/>
              <a:gd name="T16" fmla="*/ 0 h 67"/>
              <a:gd name="T17" fmla="*/ 515 w 515"/>
              <a:gd name="T18" fmla="*/ 67 h 67"/>
            </a:gdLst>
            <a:ahLst/>
            <a:cxnLst>
              <a:cxn ang="T10">
                <a:pos x="T0" y="T1"/>
              </a:cxn>
              <a:cxn ang="T11">
                <a:pos x="T2" y="T3"/>
              </a:cxn>
              <a:cxn ang="T12">
                <a:pos x="T4" y="T5"/>
              </a:cxn>
              <a:cxn ang="T13">
                <a:pos x="T6" y="T7"/>
              </a:cxn>
              <a:cxn ang="T14">
                <a:pos x="T8" y="T9"/>
              </a:cxn>
            </a:cxnLst>
            <a:rect l="T15" t="T16" r="T17" b="T18"/>
            <a:pathLst>
              <a:path w="515" h="67">
                <a:moveTo>
                  <a:pt x="406" y="67"/>
                </a:moveTo>
                <a:lnTo>
                  <a:pt x="515" y="0"/>
                </a:lnTo>
                <a:lnTo>
                  <a:pt x="109" y="0"/>
                </a:lnTo>
                <a:lnTo>
                  <a:pt x="0" y="67"/>
                </a:lnTo>
                <a:lnTo>
                  <a:pt x="406" y="67"/>
                </a:lnTo>
                <a:close/>
              </a:path>
            </a:pathLst>
          </a:custGeom>
          <a:solidFill>
            <a:srgbClr val="BFBF73"/>
          </a:solidFill>
          <a:ln w="9525">
            <a:solidFill>
              <a:srgbClr val="FFFFFF"/>
            </a:solidFill>
            <a:round/>
            <a:headEnd/>
            <a:tailEnd/>
          </a:ln>
        </p:spPr>
        <p:txBody>
          <a:bodyPr/>
          <a:lstStyle/>
          <a:p>
            <a:endParaRPr lang="en-US"/>
          </a:p>
        </p:txBody>
      </p:sp>
      <p:sp>
        <p:nvSpPr>
          <p:cNvPr id="65560" name="Freeform 24"/>
          <p:cNvSpPr>
            <a:spLocks/>
          </p:cNvSpPr>
          <p:nvPr/>
        </p:nvSpPr>
        <p:spPr bwMode="auto">
          <a:xfrm>
            <a:off x="3676650" y="3689350"/>
            <a:ext cx="163513" cy="661988"/>
          </a:xfrm>
          <a:custGeom>
            <a:avLst/>
            <a:gdLst>
              <a:gd name="T0" fmla="*/ 0 w 103"/>
              <a:gd name="T1" fmla="*/ 417 h 417"/>
              <a:gd name="T2" fmla="*/ 0 w 103"/>
              <a:gd name="T3" fmla="*/ 66 h 417"/>
              <a:gd name="T4" fmla="*/ 103 w 103"/>
              <a:gd name="T5" fmla="*/ 0 h 417"/>
              <a:gd name="T6" fmla="*/ 103 w 103"/>
              <a:gd name="T7" fmla="*/ 351 h 417"/>
              <a:gd name="T8" fmla="*/ 0 w 103"/>
              <a:gd name="T9" fmla="*/ 417 h 417"/>
              <a:gd name="T10" fmla="*/ 0 60000 65536"/>
              <a:gd name="T11" fmla="*/ 0 60000 65536"/>
              <a:gd name="T12" fmla="*/ 0 60000 65536"/>
              <a:gd name="T13" fmla="*/ 0 60000 65536"/>
              <a:gd name="T14" fmla="*/ 0 60000 65536"/>
              <a:gd name="T15" fmla="*/ 0 w 103"/>
              <a:gd name="T16" fmla="*/ 0 h 417"/>
              <a:gd name="T17" fmla="*/ 103 w 103"/>
              <a:gd name="T18" fmla="*/ 417 h 417"/>
            </a:gdLst>
            <a:ahLst/>
            <a:cxnLst>
              <a:cxn ang="T10">
                <a:pos x="T0" y="T1"/>
              </a:cxn>
              <a:cxn ang="T11">
                <a:pos x="T2" y="T3"/>
              </a:cxn>
              <a:cxn ang="T12">
                <a:pos x="T4" y="T5"/>
              </a:cxn>
              <a:cxn ang="T13">
                <a:pos x="T6" y="T7"/>
              </a:cxn>
              <a:cxn ang="T14">
                <a:pos x="T8" y="T9"/>
              </a:cxn>
            </a:cxnLst>
            <a:rect l="T15" t="T16" r="T17" b="T18"/>
            <a:pathLst>
              <a:path w="103" h="417">
                <a:moveTo>
                  <a:pt x="0" y="417"/>
                </a:moveTo>
                <a:lnTo>
                  <a:pt x="0" y="66"/>
                </a:lnTo>
                <a:lnTo>
                  <a:pt x="103" y="0"/>
                </a:lnTo>
                <a:lnTo>
                  <a:pt x="103" y="351"/>
                </a:lnTo>
                <a:lnTo>
                  <a:pt x="0" y="417"/>
                </a:lnTo>
                <a:close/>
              </a:path>
            </a:pathLst>
          </a:custGeom>
          <a:solidFill>
            <a:srgbClr val="804D66"/>
          </a:solidFill>
          <a:ln w="9525">
            <a:solidFill>
              <a:srgbClr val="FFFFFF"/>
            </a:solidFill>
            <a:round/>
            <a:headEnd/>
            <a:tailEnd/>
          </a:ln>
        </p:spPr>
        <p:txBody>
          <a:bodyPr/>
          <a:lstStyle/>
          <a:p>
            <a:endParaRPr lang="en-US"/>
          </a:p>
        </p:txBody>
      </p:sp>
      <p:sp>
        <p:nvSpPr>
          <p:cNvPr id="65561" name="Rectangle 25"/>
          <p:cNvSpPr>
            <a:spLocks noChangeArrowheads="1"/>
          </p:cNvSpPr>
          <p:nvPr/>
        </p:nvSpPr>
        <p:spPr bwMode="auto">
          <a:xfrm>
            <a:off x="3033713" y="3794125"/>
            <a:ext cx="642937" cy="557213"/>
          </a:xfrm>
          <a:prstGeom prst="rect">
            <a:avLst/>
          </a:prstGeom>
          <a:solidFill>
            <a:srgbClr val="FF99CC"/>
          </a:solidFill>
          <a:ln w="9525">
            <a:solidFill>
              <a:srgbClr val="FFFFFF"/>
            </a:solidFill>
            <a:miter lim="800000"/>
            <a:headEnd/>
            <a:tailEnd/>
          </a:ln>
        </p:spPr>
        <p:txBody>
          <a:bodyPr/>
          <a:lstStyle/>
          <a:p>
            <a:endParaRPr lang="en-US"/>
          </a:p>
        </p:txBody>
      </p:sp>
      <p:sp>
        <p:nvSpPr>
          <p:cNvPr id="65562" name="Freeform 26"/>
          <p:cNvSpPr>
            <a:spLocks/>
          </p:cNvSpPr>
          <p:nvPr/>
        </p:nvSpPr>
        <p:spPr bwMode="auto">
          <a:xfrm>
            <a:off x="3033713" y="3689350"/>
            <a:ext cx="806450" cy="104775"/>
          </a:xfrm>
          <a:custGeom>
            <a:avLst/>
            <a:gdLst>
              <a:gd name="T0" fmla="*/ 405 w 508"/>
              <a:gd name="T1" fmla="*/ 66 h 66"/>
              <a:gd name="T2" fmla="*/ 508 w 508"/>
              <a:gd name="T3" fmla="*/ 0 h 66"/>
              <a:gd name="T4" fmla="*/ 109 w 508"/>
              <a:gd name="T5" fmla="*/ 0 h 66"/>
              <a:gd name="T6" fmla="*/ 0 w 508"/>
              <a:gd name="T7" fmla="*/ 66 h 66"/>
              <a:gd name="T8" fmla="*/ 405 w 508"/>
              <a:gd name="T9" fmla="*/ 66 h 66"/>
              <a:gd name="T10" fmla="*/ 0 60000 65536"/>
              <a:gd name="T11" fmla="*/ 0 60000 65536"/>
              <a:gd name="T12" fmla="*/ 0 60000 65536"/>
              <a:gd name="T13" fmla="*/ 0 60000 65536"/>
              <a:gd name="T14" fmla="*/ 0 60000 65536"/>
              <a:gd name="T15" fmla="*/ 0 w 508"/>
              <a:gd name="T16" fmla="*/ 0 h 66"/>
              <a:gd name="T17" fmla="*/ 508 w 508"/>
              <a:gd name="T18" fmla="*/ 66 h 66"/>
            </a:gdLst>
            <a:ahLst/>
            <a:cxnLst>
              <a:cxn ang="T10">
                <a:pos x="T0" y="T1"/>
              </a:cxn>
              <a:cxn ang="T11">
                <a:pos x="T2" y="T3"/>
              </a:cxn>
              <a:cxn ang="T12">
                <a:pos x="T4" y="T5"/>
              </a:cxn>
              <a:cxn ang="T13">
                <a:pos x="T6" y="T7"/>
              </a:cxn>
              <a:cxn ang="T14">
                <a:pos x="T8" y="T9"/>
              </a:cxn>
            </a:cxnLst>
            <a:rect l="T15" t="T16" r="T17" b="T18"/>
            <a:pathLst>
              <a:path w="508" h="66">
                <a:moveTo>
                  <a:pt x="405" y="66"/>
                </a:moveTo>
                <a:lnTo>
                  <a:pt x="508" y="0"/>
                </a:lnTo>
                <a:lnTo>
                  <a:pt x="109" y="0"/>
                </a:lnTo>
                <a:lnTo>
                  <a:pt x="0" y="66"/>
                </a:lnTo>
                <a:lnTo>
                  <a:pt x="405" y="66"/>
                </a:lnTo>
                <a:close/>
              </a:path>
            </a:pathLst>
          </a:custGeom>
          <a:solidFill>
            <a:srgbClr val="BF7399"/>
          </a:solidFill>
          <a:ln w="9525">
            <a:solidFill>
              <a:srgbClr val="FFFFFF"/>
            </a:solidFill>
            <a:round/>
            <a:headEnd/>
            <a:tailEnd/>
          </a:ln>
        </p:spPr>
        <p:txBody>
          <a:bodyPr/>
          <a:lstStyle/>
          <a:p>
            <a:endParaRPr lang="en-US"/>
          </a:p>
        </p:txBody>
      </p:sp>
      <p:sp>
        <p:nvSpPr>
          <p:cNvPr id="65563" name="Freeform 27"/>
          <p:cNvSpPr>
            <a:spLocks/>
          </p:cNvSpPr>
          <p:nvPr/>
        </p:nvSpPr>
        <p:spPr bwMode="auto">
          <a:xfrm>
            <a:off x="4762500" y="3448050"/>
            <a:ext cx="173038" cy="903288"/>
          </a:xfrm>
          <a:custGeom>
            <a:avLst/>
            <a:gdLst>
              <a:gd name="T0" fmla="*/ 0 w 109"/>
              <a:gd name="T1" fmla="*/ 569 h 569"/>
              <a:gd name="T2" fmla="*/ 0 w 109"/>
              <a:gd name="T3" fmla="*/ 67 h 569"/>
              <a:gd name="T4" fmla="*/ 109 w 109"/>
              <a:gd name="T5" fmla="*/ 0 h 569"/>
              <a:gd name="T6" fmla="*/ 109 w 109"/>
              <a:gd name="T7" fmla="*/ 503 h 569"/>
              <a:gd name="T8" fmla="*/ 0 w 109"/>
              <a:gd name="T9" fmla="*/ 569 h 569"/>
              <a:gd name="T10" fmla="*/ 0 60000 65536"/>
              <a:gd name="T11" fmla="*/ 0 60000 65536"/>
              <a:gd name="T12" fmla="*/ 0 60000 65536"/>
              <a:gd name="T13" fmla="*/ 0 60000 65536"/>
              <a:gd name="T14" fmla="*/ 0 60000 65536"/>
              <a:gd name="T15" fmla="*/ 0 w 109"/>
              <a:gd name="T16" fmla="*/ 0 h 569"/>
              <a:gd name="T17" fmla="*/ 109 w 109"/>
              <a:gd name="T18" fmla="*/ 569 h 569"/>
            </a:gdLst>
            <a:ahLst/>
            <a:cxnLst>
              <a:cxn ang="T10">
                <a:pos x="T0" y="T1"/>
              </a:cxn>
              <a:cxn ang="T11">
                <a:pos x="T2" y="T3"/>
              </a:cxn>
              <a:cxn ang="T12">
                <a:pos x="T4" y="T5"/>
              </a:cxn>
              <a:cxn ang="T13">
                <a:pos x="T6" y="T7"/>
              </a:cxn>
              <a:cxn ang="T14">
                <a:pos x="T8" y="T9"/>
              </a:cxn>
            </a:cxnLst>
            <a:rect l="T15" t="T16" r="T17" b="T18"/>
            <a:pathLst>
              <a:path w="109" h="569">
                <a:moveTo>
                  <a:pt x="0" y="569"/>
                </a:moveTo>
                <a:lnTo>
                  <a:pt x="0" y="67"/>
                </a:lnTo>
                <a:lnTo>
                  <a:pt x="109" y="0"/>
                </a:lnTo>
                <a:lnTo>
                  <a:pt x="109" y="503"/>
                </a:lnTo>
                <a:lnTo>
                  <a:pt x="0" y="569"/>
                </a:lnTo>
                <a:close/>
              </a:path>
            </a:pathLst>
          </a:custGeom>
          <a:solidFill>
            <a:srgbClr val="804D66"/>
          </a:solidFill>
          <a:ln w="9525">
            <a:solidFill>
              <a:srgbClr val="FFFFFF"/>
            </a:solidFill>
            <a:round/>
            <a:headEnd/>
            <a:tailEnd/>
          </a:ln>
        </p:spPr>
        <p:txBody>
          <a:bodyPr/>
          <a:lstStyle/>
          <a:p>
            <a:endParaRPr lang="en-US"/>
          </a:p>
        </p:txBody>
      </p:sp>
      <p:sp>
        <p:nvSpPr>
          <p:cNvPr id="65564" name="Rectangle 28"/>
          <p:cNvSpPr>
            <a:spLocks noChangeArrowheads="1"/>
          </p:cNvSpPr>
          <p:nvPr/>
        </p:nvSpPr>
        <p:spPr bwMode="auto">
          <a:xfrm>
            <a:off x="4119563" y="3554413"/>
            <a:ext cx="642937" cy="796925"/>
          </a:xfrm>
          <a:prstGeom prst="rect">
            <a:avLst/>
          </a:prstGeom>
          <a:solidFill>
            <a:srgbClr val="FF99CC"/>
          </a:solidFill>
          <a:ln w="9525">
            <a:solidFill>
              <a:srgbClr val="FFFFFF"/>
            </a:solidFill>
            <a:miter lim="800000"/>
            <a:headEnd/>
            <a:tailEnd/>
          </a:ln>
        </p:spPr>
        <p:txBody>
          <a:bodyPr/>
          <a:lstStyle/>
          <a:p>
            <a:endParaRPr lang="en-US"/>
          </a:p>
        </p:txBody>
      </p:sp>
      <p:sp>
        <p:nvSpPr>
          <p:cNvPr id="65565" name="Freeform 29"/>
          <p:cNvSpPr>
            <a:spLocks/>
          </p:cNvSpPr>
          <p:nvPr/>
        </p:nvSpPr>
        <p:spPr bwMode="auto">
          <a:xfrm>
            <a:off x="4119563" y="3448050"/>
            <a:ext cx="815975" cy="106363"/>
          </a:xfrm>
          <a:custGeom>
            <a:avLst/>
            <a:gdLst>
              <a:gd name="T0" fmla="*/ 405 w 514"/>
              <a:gd name="T1" fmla="*/ 67 h 67"/>
              <a:gd name="T2" fmla="*/ 514 w 514"/>
              <a:gd name="T3" fmla="*/ 0 h 67"/>
              <a:gd name="T4" fmla="*/ 109 w 514"/>
              <a:gd name="T5" fmla="*/ 0 h 67"/>
              <a:gd name="T6" fmla="*/ 0 w 514"/>
              <a:gd name="T7" fmla="*/ 67 h 67"/>
              <a:gd name="T8" fmla="*/ 405 w 514"/>
              <a:gd name="T9" fmla="*/ 67 h 67"/>
              <a:gd name="T10" fmla="*/ 0 60000 65536"/>
              <a:gd name="T11" fmla="*/ 0 60000 65536"/>
              <a:gd name="T12" fmla="*/ 0 60000 65536"/>
              <a:gd name="T13" fmla="*/ 0 60000 65536"/>
              <a:gd name="T14" fmla="*/ 0 60000 65536"/>
              <a:gd name="T15" fmla="*/ 0 w 514"/>
              <a:gd name="T16" fmla="*/ 0 h 67"/>
              <a:gd name="T17" fmla="*/ 514 w 514"/>
              <a:gd name="T18" fmla="*/ 67 h 67"/>
            </a:gdLst>
            <a:ahLst/>
            <a:cxnLst>
              <a:cxn ang="T10">
                <a:pos x="T0" y="T1"/>
              </a:cxn>
              <a:cxn ang="T11">
                <a:pos x="T2" y="T3"/>
              </a:cxn>
              <a:cxn ang="T12">
                <a:pos x="T4" y="T5"/>
              </a:cxn>
              <a:cxn ang="T13">
                <a:pos x="T6" y="T7"/>
              </a:cxn>
              <a:cxn ang="T14">
                <a:pos x="T8" y="T9"/>
              </a:cxn>
            </a:cxnLst>
            <a:rect l="T15" t="T16" r="T17" b="T18"/>
            <a:pathLst>
              <a:path w="514" h="67">
                <a:moveTo>
                  <a:pt x="405" y="67"/>
                </a:moveTo>
                <a:lnTo>
                  <a:pt x="514" y="0"/>
                </a:lnTo>
                <a:lnTo>
                  <a:pt x="109" y="0"/>
                </a:lnTo>
                <a:lnTo>
                  <a:pt x="0" y="67"/>
                </a:lnTo>
                <a:lnTo>
                  <a:pt x="405" y="67"/>
                </a:lnTo>
                <a:close/>
              </a:path>
            </a:pathLst>
          </a:custGeom>
          <a:solidFill>
            <a:srgbClr val="BF7399"/>
          </a:solidFill>
          <a:ln w="9525">
            <a:solidFill>
              <a:srgbClr val="FFFFFF"/>
            </a:solidFill>
            <a:round/>
            <a:headEnd/>
            <a:tailEnd/>
          </a:ln>
        </p:spPr>
        <p:txBody>
          <a:bodyPr/>
          <a:lstStyle/>
          <a:p>
            <a:endParaRPr lang="en-US"/>
          </a:p>
        </p:txBody>
      </p:sp>
      <p:sp>
        <p:nvSpPr>
          <p:cNvPr id="65566" name="Freeform 30"/>
          <p:cNvSpPr>
            <a:spLocks/>
          </p:cNvSpPr>
          <p:nvPr/>
        </p:nvSpPr>
        <p:spPr bwMode="auto">
          <a:xfrm>
            <a:off x="5848350" y="2814638"/>
            <a:ext cx="173038" cy="1536700"/>
          </a:xfrm>
          <a:custGeom>
            <a:avLst/>
            <a:gdLst>
              <a:gd name="T0" fmla="*/ 0 w 109"/>
              <a:gd name="T1" fmla="*/ 968 h 968"/>
              <a:gd name="T2" fmla="*/ 0 w 109"/>
              <a:gd name="T3" fmla="*/ 66 h 968"/>
              <a:gd name="T4" fmla="*/ 109 w 109"/>
              <a:gd name="T5" fmla="*/ 0 h 968"/>
              <a:gd name="T6" fmla="*/ 109 w 109"/>
              <a:gd name="T7" fmla="*/ 902 h 968"/>
              <a:gd name="T8" fmla="*/ 0 w 109"/>
              <a:gd name="T9" fmla="*/ 968 h 968"/>
              <a:gd name="T10" fmla="*/ 0 60000 65536"/>
              <a:gd name="T11" fmla="*/ 0 60000 65536"/>
              <a:gd name="T12" fmla="*/ 0 60000 65536"/>
              <a:gd name="T13" fmla="*/ 0 60000 65536"/>
              <a:gd name="T14" fmla="*/ 0 60000 65536"/>
              <a:gd name="T15" fmla="*/ 0 w 109"/>
              <a:gd name="T16" fmla="*/ 0 h 968"/>
              <a:gd name="T17" fmla="*/ 109 w 109"/>
              <a:gd name="T18" fmla="*/ 968 h 968"/>
            </a:gdLst>
            <a:ahLst/>
            <a:cxnLst>
              <a:cxn ang="T10">
                <a:pos x="T0" y="T1"/>
              </a:cxn>
              <a:cxn ang="T11">
                <a:pos x="T2" y="T3"/>
              </a:cxn>
              <a:cxn ang="T12">
                <a:pos x="T4" y="T5"/>
              </a:cxn>
              <a:cxn ang="T13">
                <a:pos x="T6" y="T7"/>
              </a:cxn>
              <a:cxn ang="T14">
                <a:pos x="T8" y="T9"/>
              </a:cxn>
            </a:cxnLst>
            <a:rect l="T15" t="T16" r="T17" b="T18"/>
            <a:pathLst>
              <a:path w="109" h="968">
                <a:moveTo>
                  <a:pt x="0" y="968"/>
                </a:moveTo>
                <a:lnTo>
                  <a:pt x="0" y="66"/>
                </a:lnTo>
                <a:lnTo>
                  <a:pt x="109" y="0"/>
                </a:lnTo>
                <a:lnTo>
                  <a:pt x="109" y="902"/>
                </a:lnTo>
                <a:lnTo>
                  <a:pt x="0" y="968"/>
                </a:lnTo>
                <a:close/>
              </a:path>
            </a:pathLst>
          </a:custGeom>
          <a:solidFill>
            <a:srgbClr val="804D66"/>
          </a:solidFill>
          <a:ln w="9525">
            <a:solidFill>
              <a:srgbClr val="FFFFFF"/>
            </a:solidFill>
            <a:round/>
            <a:headEnd/>
            <a:tailEnd/>
          </a:ln>
        </p:spPr>
        <p:txBody>
          <a:bodyPr/>
          <a:lstStyle/>
          <a:p>
            <a:endParaRPr lang="en-US"/>
          </a:p>
        </p:txBody>
      </p:sp>
      <p:sp>
        <p:nvSpPr>
          <p:cNvPr id="65567" name="Rectangle 31"/>
          <p:cNvSpPr>
            <a:spLocks noChangeArrowheads="1"/>
          </p:cNvSpPr>
          <p:nvPr/>
        </p:nvSpPr>
        <p:spPr bwMode="auto">
          <a:xfrm>
            <a:off x="5214938" y="2919413"/>
            <a:ext cx="633412" cy="1431925"/>
          </a:xfrm>
          <a:prstGeom prst="rect">
            <a:avLst/>
          </a:prstGeom>
          <a:solidFill>
            <a:srgbClr val="FF99CC"/>
          </a:solidFill>
          <a:ln w="9525">
            <a:solidFill>
              <a:srgbClr val="FFFFFF"/>
            </a:solidFill>
            <a:miter lim="800000"/>
            <a:headEnd/>
            <a:tailEnd/>
          </a:ln>
        </p:spPr>
        <p:txBody>
          <a:bodyPr/>
          <a:lstStyle/>
          <a:p>
            <a:endParaRPr lang="en-US"/>
          </a:p>
        </p:txBody>
      </p:sp>
      <p:sp>
        <p:nvSpPr>
          <p:cNvPr id="65568" name="Freeform 32"/>
          <p:cNvSpPr>
            <a:spLocks/>
          </p:cNvSpPr>
          <p:nvPr/>
        </p:nvSpPr>
        <p:spPr bwMode="auto">
          <a:xfrm>
            <a:off x="5214938" y="2814638"/>
            <a:ext cx="806450" cy="104775"/>
          </a:xfrm>
          <a:custGeom>
            <a:avLst/>
            <a:gdLst>
              <a:gd name="T0" fmla="*/ 399 w 508"/>
              <a:gd name="T1" fmla="*/ 66 h 66"/>
              <a:gd name="T2" fmla="*/ 508 w 508"/>
              <a:gd name="T3" fmla="*/ 0 h 66"/>
              <a:gd name="T4" fmla="*/ 102 w 508"/>
              <a:gd name="T5" fmla="*/ 0 h 66"/>
              <a:gd name="T6" fmla="*/ 0 w 508"/>
              <a:gd name="T7" fmla="*/ 66 h 66"/>
              <a:gd name="T8" fmla="*/ 399 w 508"/>
              <a:gd name="T9" fmla="*/ 66 h 66"/>
              <a:gd name="T10" fmla="*/ 0 60000 65536"/>
              <a:gd name="T11" fmla="*/ 0 60000 65536"/>
              <a:gd name="T12" fmla="*/ 0 60000 65536"/>
              <a:gd name="T13" fmla="*/ 0 60000 65536"/>
              <a:gd name="T14" fmla="*/ 0 60000 65536"/>
              <a:gd name="T15" fmla="*/ 0 w 508"/>
              <a:gd name="T16" fmla="*/ 0 h 66"/>
              <a:gd name="T17" fmla="*/ 508 w 508"/>
              <a:gd name="T18" fmla="*/ 66 h 66"/>
            </a:gdLst>
            <a:ahLst/>
            <a:cxnLst>
              <a:cxn ang="T10">
                <a:pos x="T0" y="T1"/>
              </a:cxn>
              <a:cxn ang="T11">
                <a:pos x="T2" y="T3"/>
              </a:cxn>
              <a:cxn ang="T12">
                <a:pos x="T4" y="T5"/>
              </a:cxn>
              <a:cxn ang="T13">
                <a:pos x="T6" y="T7"/>
              </a:cxn>
              <a:cxn ang="T14">
                <a:pos x="T8" y="T9"/>
              </a:cxn>
            </a:cxnLst>
            <a:rect l="T15" t="T16" r="T17" b="T18"/>
            <a:pathLst>
              <a:path w="508" h="66">
                <a:moveTo>
                  <a:pt x="399" y="66"/>
                </a:moveTo>
                <a:lnTo>
                  <a:pt x="508" y="0"/>
                </a:lnTo>
                <a:lnTo>
                  <a:pt x="102" y="0"/>
                </a:lnTo>
                <a:lnTo>
                  <a:pt x="0" y="66"/>
                </a:lnTo>
                <a:lnTo>
                  <a:pt x="399" y="66"/>
                </a:lnTo>
                <a:close/>
              </a:path>
            </a:pathLst>
          </a:custGeom>
          <a:solidFill>
            <a:srgbClr val="BF7399"/>
          </a:solidFill>
          <a:ln w="9525">
            <a:solidFill>
              <a:srgbClr val="FFFFFF"/>
            </a:solidFill>
            <a:round/>
            <a:headEnd/>
            <a:tailEnd/>
          </a:ln>
        </p:spPr>
        <p:txBody>
          <a:bodyPr/>
          <a:lstStyle/>
          <a:p>
            <a:endParaRPr lang="en-US"/>
          </a:p>
        </p:txBody>
      </p:sp>
      <p:sp>
        <p:nvSpPr>
          <p:cNvPr id="65569" name="Freeform 33"/>
          <p:cNvSpPr>
            <a:spLocks/>
          </p:cNvSpPr>
          <p:nvPr/>
        </p:nvSpPr>
        <p:spPr bwMode="auto">
          <a:xfrm>
            <a:off x="3302000" y="4092575"/>
            <a:ext cx="163513" cy="509588"/>
          </a:xfrm>
          <a:custGeom>
            <a:avLst/>
            <a:gdLst>
              <a:gd name="T0" fmla="*/ 0 w 103"/>
              <a:gd name="T1" fmla="*/ 321 h 321"/>
              <a:gd name="T2" fmla="*/ 0 w 103"/>
              <a:gd name="T3" fmla="*/ 66 h 321"/>
              <a:gd name="T4" fmla="*/ 103 w 103"/>
              <a:gd name="T5" fmla="*/ 0 h 321"/>
              <a:gd name="T6" fmla="*/ 103 w 103"/>
              <a:gd name="T7" fmla="*/ 248 h 321"/>
              <a:gd name="T8" fmla="*/ 0 w 103"/>
              <a:gd name="T9" fmla="*/ 321 h 321"/>
              <a:gd name="T10" fmla="*/ 0 60000 65536"/>
              <a:gd name="T11" fmla="*/ 0 60000 65536"/>
              <a:gd name="T12" fmla="*/ 0 60000 65536"/>
              <a:gd name="T13" fmla="*/ 0 60000 65536"/>
              <a:gd name="T14" fmla="*/ 0 60000 65536"/>
              <a:gd name="T15" fmla="*/ 0 w 103"/>
              <a:gd name="T16" fmla="*/ 0 h 321"/>
              <a:gd name="T17" fmla="*/ 103 w 103"/>
              <a:gd name="T18" fmla="*/ 321 h 321"/>
            </a:gdLst>
            <a:ahLst/>
            <a:cxnLst>
              <a:cxn ang="T10">
                <a:pos x="T0" y="T1"/>
              </a:cxn>
              <a:cxn ang="T11">
                <a:pos x="T2" y="T3"/>
              </a:cxn>
              <a:cxn ang="T12">
                <a:pos x="T4" y="T5"/>
              </a:cxn>
              <a:cxn ang="T13">
                <a:pos x="T6" y="T7"/>
              </a:cxn>
              <a:cxn ang="T14">
                <a:pos x="T8" y="T9"/>
              </a:cxn>
            </a:cxnLst>
            <a:rect l="T15" t="T16" r="T17" b="T18"/>
            <a:pathLst>
              <a:path w="103" h="321">
                <a:moveTo>
                  <a:pt x="0" y="321"/>
                </a:moveTo>
                <a:lnTo>
                  <a:pt x="0" y="66"/>
                </a:lnTo>
                <a:lnTo>
                  <a:pt x="103" y="0"/>
                </a:lnTo>
                <a:lnTo>
                  <a:pt x="103" y="248"/>
                </a:lnTo>
                <a:lnTo>
                  <a:pt x="0" y="321"/>
                </a:lnTo>
                <a:close/>
              </a:path>
            </a:pathLst>
          </a:custGeom>
          <a:solidFill>
            <a:srgbClr val="668066"/>
          </a:solidFill>
          <a:ln w="9525">
            <a:solidFill>
              <a:srgbClr val="FFFFFF"/>
            </a:solidFill>
            <a:round/>
            <a:headEnd/>
            <a:tailEnd/>
          </a:ln>
        </p:spPr>
        <p:txBody>
          <a:bodyPr/>
          <a:lstStyle/>
          <a:p>
            <a:endParaRPr lang="en-US"/>
          </a:p>
        </p:txBody>
      </p:sp>
      <p:sp>
        <p:nvSpPr>
          <p:cNvPr id="65570" name="Rectangle 34"/>
          <p:cNvSpPr>
            <a:spLocks noChangeArrowheads="1"/>
          </p:cNvSpPr>
          <p:nvPr/>
        </p:nvSpPr>
        <p:spPr bwMode="auto">
          <a:xfrm>
            <a:off x="2659063" y="4197350"/>
            <a:ext cx="642937" cy="404813"/>
          </a:xfrm>
          <a:prstGeom prst="rect">
            <a:avLst/>
          </a:prstGeom>
          <a:solidFill>
            <a:srgbClr val="CCFFCC"/>
          </a:solidFill>
          <a:ln w="9525">
            <a:solidFill>
              <a:srgbClr val="FFFFFF"/>
            </a:solidFill>
            <a:miter lim="800000"/>
            <a:headEnd/>
            <a:tailEnd/>
          </a:ln>
        </p:spPr>
        <p:txBody>
          <a:bodyPr/>
          <a:lstStyle/>
          <a:p>
            <a:endParaRPr lang="en-US"/>
          </a:p>
        </p:txBody>
      </p:sp>
      <p:sp>
        <p:nvSpPr>
          <p:cNvPr id="65571" name="Freeform 35"/>
          <p:cNvSpPr>
            <a:spLocks/>
          </p:cNvSpPr>
          <p:nvPr/>
        </p:nvSpPr>
        <p:spPr bwMode="auto">
          <a:xfrm>
            <a:off x="2659063" y="4092575"/>
            <a:ext cx="806450" cy="104775"/>
          </a:xfrm>
          <a:custGeom>
            <a:avLst/>
            <a:gdLst>
              <a:gd name="T0" fmla="*/ 405 w 508"/>
              <a:gd name="T1" fmla="*/ 66 h 66"/>
              <a:gd name="T2" fmla="*/ 508 w 508"/>
              <a:gd name="T3" fmla="*/ 0 h 66"/>
              <a:gd name="T4" fmla="*/ 109 w 508"/>
              <a:gd name="T5" fmla="*/ 0 h 66"/>
              <a:gd name="T6" fmla="*/ 0 w 508"/>
              <a:gd name="T7" fmla="*/ 66 h 66"/>
              <a:gd name="T8" fmla="*/ 405 w 508"/>
              <a:gd name="T9" fmla="*/ 66 h 66"/>
              <a:gd name="T10" fmla="*/ 0 60000 65536"/>
              <a:gd name="T11" fmla="*/ 0 60000 65536"/>
              <a:gd name="T12" fmla="*/ 0 60000 65536"/>
              <a:gd name="T13" fmla="*/ 0 60000 65536"/>
              <a:gd name="T14" fmla="*/ 0 60000 65536"/>
              <a:gd name="T15" fmla="*/ 0 w 508"/>
              <a:gd name="T16" fmla="*/ 0 h 66"/>
              <a:gd name="T17" fmla="*/ 508 w 508"/>
              <a:gd name="T18" fmla="*/ 66 h 66"/>
            </a:gdLst>
            <a:ahLst/>
            <a:cxnLst>
              <a:cxn ang="T10">
                <a:pos x="T0" y="T1"/>
              </a:cxn>
              <a:cxn ang="T11">
                <a:pos x="T2" y="T3"/>
              </a:cxn>
              <a:cxn ang="T12">
                <a:pos x="T4" y="T5"/>
              </a:cxn>
              <a:cxn ang="T13">
                <a:pos x="T6" y="T7"/>
              </a:cxn>
              <a:cxn ang="T14">
                <a:pos x="T8" y="T9"/>
              </a:cxn>
            </a:cxnLst>
            <a:rect l="T15" t="T16" r="T17" b="T18"/>
            <a:pathLst>
              <a:path w="508" h="66">
                <a:moveTo>
                  <a:pt x="405" y="66"/>
                </a:moveTo>
                <a:lnTo>
                  <a:pt x="508" y="0"/>
                </a:lnTo>
                <a:lnTo>
                  <a:pt x="109" y="0"/>
                </a:lnTo>
                <a:lnTo>
                  <a:pt x="0" y="66"/>
                </a:lnTo>
                <a:lnTo>
                  <a:pt x="405" y="66"/>
                </a:lnTo>
                <a:close/>
              </a:path>
            </a:pathLst>
          </a:custGeom>
          <a:solidFill>
            <a:srgbClr val="99BF99"/>
          </a:solidFill>
          <a:ln w="9525">
            <a:solidFill>
              <a:srgbClr val="FFFFFF"/>
            </a:solidFill>
            <a:round/>
            <a:headEnd/>
            <a:tailEnd/>
          </a:ln>
        </p:spPr>
        <p:txBody>
          <a:bodyPr/>
          <a:lstStyle/>
          <a:p>
            <a:endParaRPr lang="en-US"/>
          </a:p>
        </p:txBody>
      </p:sp>
      <p:sp>
        <p:nvSpPr>
          <p:cNvPr id="65572" name="Freeform 36"/>
          <p:cNvSpPr>
            <a:spLocks/>
          </p:cNvSpPr>
          <p:nvPr/>
        </p:nvSpPr>
        <p:spPr bwMode="auto">
          <a:xfrm>
            <a:off x="4387850" y="4005263"/>
            <a:ext cx="173038" cy="596900"/>
          </a:xfrm>
          <a:custGeom>
            <a:avLst/>
            <a:gdLst>
              <a:gd name="T0" fmla="*/ 0 w 109"/>
              <a:gd name="T1" fmla="*/ 376 h 376"/>
              <a:gd name="T2" fmla="*/ 0 w 109"/>
              <a:gd name="T3" fmla="*/ 73 h 376"/>
              <a:gd name="T4" fmla="*/ 109 w 109"/>
              <a:gd name="T5" fmla="*/ 0 h 376"/>
              <a:gd name="T6" fmla="*/ 109 w 109"/>
              <a:gd name="T7" fmla="*/ 303 h 376"/>
              <a:gd name="T8" fmla="*/ 0 w 109"/>
              <a:gd name="T9" fmla="*/ 376 h 376"/>
              <a:gd name="T10" fmla="*/ 0 60000 65536"/>
              <a:gd name="T11" fmla="*/ 0 60000 65536"/>
              <a:gd name="T12" fmla="*/ 0 60000 65536"/>
              <a:gd name="T13" fmla="*/ 0 60000 65536"/>
              <a:gd name="T14" fmla="*/ 0 60000 65536"/>
              <a:gd name="T15" fmla="*/ 0 w 109"/>
              <a:gd name="T16" fmla="*/ 0 h 376"/>
              <a:gd name="T17" fmla="*/ 109 w 109"/>
              <a:gd name="T18" fmla="*/ 376 h 376"/>
            </a:gdLst>
            <a:ahLst/>
            <a:cxnLst>
              <a:cxn ang="T10">
                <a:pos x="T0" y="T1"/>
              </a:cxn>
              <a:cxn ang="T11">
                <a:pos x="T2" y="T3"/>
              </a:cxn>
              <a:cxn ang="T12">
                <a:pos x="T4" y="T5"/>
              </a:cxn>
              <a:cxn ang="T13">
                <a:pos x="T6" y="T7"/>
              </a:cxn>
              <a:cxn ang="T14">
                <a:pos x="T8" y="T9"/>
              </a:cxn>
            </a:cxnLst>
            <a:rect l="T15" t="T16" r="T17" b="T18"/>
            <a:pathLst>
              <a:path w="109" h="376">
                <a:moveTo>
                  <a:pt x="0" y="376"/>
                </a:moveTo>
                <a:lnTo>
                  <a:pt x="0" y="73"/>
                </a:lnTo>
                <a:lnTo>
                  <a:pt x="109" y="0"/>
                </a:lnTo>
                <a:lnTo>
                  <a:pt x="109" y="303"/>
                </a:lnTo>
                <a:lnTo>
                  <a:pt x="0" y="376"/>
                </a:lnTo>
                <a:close/>
              </a:path>
            </a:pathLst>
          </a:custGeom>
          <a:solidFill>
            <a:srgbClr val="668066"/>
          </a:solidFill>
          <a:ln w="9525">
            <a:solidFill>
              <a:srgbClr val="FFFFFF"/>
            </a:solidFill>
            <a:round/>
            <a:headEnd/>
            <a:tailEnd/>
          </a:ln>
        </p:spPr>
        <p:txBody>
          <a:bodyPr/>
          <a:lstStyle/>
          <a:p>
            <a:endParaRPr lang="en-US"/>
          </a:p>
        </p:txBody>
      </p:sp>
      <p:sp>
        <p:nvSpPr>
          <p:cNvPr id="65573" name="Rectangle 37"/>
          <p:cNvSpPr>
            <a:spLocks noChangeArrowheads="1"/>
          </p:cNvSpPr>
          <p:nvPr/>
        </p:nvSpPr>
        <p:spPr bwMode="auto">
          <a:xfrm>
            <a:off x="3744913" y="4121150"/>
            <a:ext cx="642937" cy="481013"/>
          </a:xfrm>
          <a:prstGeom prst="rect">
            <a:avLst/>
          </a:prstGeom>
          <a:solidFill>
            <a:srgbClr val="CCFFCC"/>
          </a:solidFill>
          <a:ln w="9525">
            <a:solidFill>
              <a:srgbClr val="FFFFFF"/>
            </a:solidFill>
            <a:miter lim="800000"/>
            <a:headEnd/>
            <a:tailEnd/>
          </a:ln>
        </p:spPr>
        <p:txBody>
          <a:bodyPr/>
          <a:lstStyle/>
          <a:p>
            <a:endParaRPr lang="en-US"/>
          </a:p>
        </p:txBody>
      </p:sp>
      <p:sp>
        <p:nvSpPr>
          <p:cNvPr id="65574" name="Freeform 38"/>
          <p:cNvSpPr>
            <a:spLocks/>
          </p:cNvSpPr>
          <p:nvPr/>
        </p:nvSpPr>
        <p:spPr bwMode="auto">
          <a:xfrm>
            <a:off x="3744913" y="4005263"/>
            <a:ext cx="815975" cy="115887"/>
          </a:xfrm>
          <a:custGeom>
            <a:avLst/>
            <a:gdLst>
              <a:gd name="T0" fmla="*/ 405 w 514"/>
              <a:gd name="T1" fmla="*/ 73 h 73"/>
              <a:gd name="T2" fmla="*/ 514 w 514"/>
              <a:gd name="T3" fmla="*/ 0 h 73"/>
              <a:gd name="T4" fmla="*/ 109 w 514"/>
              <a:gd name="T5" fmla="*/ 0 h 73"/>
              <a:gd name="T6" fmla="*/ 0 w 514"/>
              <a:gd name="T7" fmla="*/ 73 h 73"/>
              <a:gd name="T8" fmla="*/ 405 w 514"/>
              <a:gd name="T9" fmla="*/ 73 h 73"/>
              <a:gd name="T10" fmla="*/ 0 60000 65536"/>
              <a:gd name="T11" fmla="*/ 0 60000 65536"/>
              <a:gd name="T12" fmla="*/ 0 60000 65536"/>
              <a:gd name="T13" fmla="*/ 0 60000 65536"/>
              <a:gd name="T14" fmla="*/ 0 60000 65536"/>
              <a:gd name="T15" fmla="*/ 0 w 514"/>
              <a:gd name="T16" fmla="*/ 0 h 73"/>
              <a:gd name="T17" fmla="*/ 514 w 514"/>
              <a:gd name="T18" fmla="*/ 73 h 73"/>
            </a:gdLst>
            <a:ahLst/>
            <a:cxnLst>
              <a:cxn ang="T10">
                <a:pos x="T0" y="T1"/>
              </a:cxn>
              <a:cxn ang="T11">
                <a:pos x="T2" y="T3"/>
              </a:cxn>
              <a:cxn ang="T12">
                <a:pos x="T4" y="T5"/>
              </a:cxn>
              <a:cxn ang="T13">
                <a:pos x="T6" y="T7"/>
              </a:cxn>
              <a:cxn ang="T14">
                <a:pos x="T8" y="T9"/>
              </a:cxn>
            </a:cxnLst>
            <a:rect l="T15" t="T16" r="T17" b="T18"/>
            <a:pathLst>
              <a:path w="514" h="73">
                <a:moveTo>
                  <a:pt x="405" y="73"/>
                </a:moveTo>
                <a:lnTo>
                  <a:pt x="514" y="0"/>
                </a:lnTo>
                <a:lnTo>
                  <a:pt x="109" y="0"/>
                </a:lnTo>
                <a:lnTo>
                  <a:pt x="0" y="73"/>
                </a:lnTo>
                <a:lnTo>
                  <a:pt x="405" y="73"/>
                </a:lnTo>
                <a:close/>
              </a:path>
            </a:pathLst>
          </a:custGeom>
          <a:solidFill>
            <a:srgbClr val="99BF99"/>
          </a:solidFill>
          <a:ln w="9525">
            <a:solidFill>
              <a:srgbClr val="FFFFFF"/>
            </a:solidFill>
            <a:round/>
            <a:headEnd/>
            <a:tailEnd/>
          </a:ln>
        </p:spPr>
        <p:txBody>
          <a:bodyPr/>
          <a:lstStyle/>
          <a:p>
            <a:endParaRPr lang="en-US"/>
          </a:p>
        </p:txBody>
      </p:sp>
      <p:sp>
        <p:nvSpPr>
          <p:cNvPr id="65575" name="Freeform 39"/>
          <p:cNvSpPr>
            <a:spLocks/>
          </p:cNvSpPr>
          <p:nvPr/>
        </p:nvSpPr>
        <p:spPr bwMode="auto">
          <a:xfrm>
            <a:off x="5473700" y="3775075"/>
            <a:ext cx="173038" cy="827088"/>
          </a:xfrm>
          <a:custGeom>
            <a:avLst/>
            <a:gdLst>
              <a:gd name="T0" fmla="*/ 0 w 109"/>
              <a:gd name="T1" fmla="*/ 521 h 521"/>
              <a:gd name="T2" fmla="*/ 0 w 109"/>
              <a:gd name="T3" fmla="*/ 67 h 521"/>
              <a:gd name="T4" fmla="*/ 109 w 109"/>
              <a:gd name="T5" fmla="*/ 0 h 521"/>
              <a:gd name="T6" fmla="*/ 109 w 109"/>
              <a:gd name="T7" fmla="*/ 448 h 521"/>
              <a:gd name="T8" fmla="*/ 0 w 109"/>
              <a:gd name="T9" fmla="*/ 521 h 521"/>
              <a:gd name="T10" fmla="*/ 0 60000 65536"/>
              <a:gd name="T11" fmla="*/ 0 60000 65536"/>
              <a:gd name="T12" fmla="*/ 0 60000 65536"/>
              <a:gd name="T13" fmla="*/ 0 60000 65536"/>
              <a:gd name="T14" fmla="*/ 0 60000 65536"/>
              <a:gd name="T15" fmla="*/ 0 w 109"/>
              <a:gd name="T16" fmla="*/ 0 h 521"/>
              <a:gd name="T17" fmla="*/ 109 w 109"/>
              <a:gd name="T18" fmla="*/ 521 h 521"/>
            </a:gdLst>
            <a:ahLst/>
            <a:cxnLst>
              <a:cxn ang="T10">
                <a:pos x="T0" y="T1"/>
              </a:cxn>
              <a:cxn ang="T11">
                <a:pos x="T2" y="T3"/>
              </a:cxn>
              <a:cxn ang="T12">
                <a:pos x="T4" y="T5"/>
              </a:cxn>
              <a:cxn ang="T13">
                <a:pos x="T6" y="T7"/>
              </a:cxn>
              <a:cxn ang="T14">
                <a:pos x="T8" y="T9"/>
              </a:cxn>
            </a:cxnLst>
            <a:rect l="T15" t="T16" r="T17" b="T18"/>
            <a:pathLst>
              <a:path w="109" h="521">
                <a:moveTo>
                  <a:pt x="0" y="521"/>
                </a:moveTo>
                <a:lnTo>
                  <a:pt x="0" y="67"/>
                </a:lnTo>
                <a:lnTo>
                  <a:pt x="109" y="0"/>
                </a:lnTo>
                <a:lnTo>
                  <a:pt x="109" y="448"/>
                </a:lnTo>
                <a:lnTo>
                  <a:pt x="0" y="521"/>
                </a:lnTo>
                <a:close/>
              </a:path>
            </a:pathLst>
          </a:custGeom>
          <a:solidFill>
            <a:srgbClr val="668066"/>
          </a:solidFill>
          <a:ln w="9525">
            <a:solidFill>
              <a:srgbClr val="FFFFFF"/>
            </a:solidFill>
            <a:round/>
            <a:headEnd/>
            <a:tailEnd/>
          </a:ln>
        </p:spPr>
        <p:txBody>
          <a:bodyPr/>
          <a:lstStyle/>
          <a:p>
            <a:endParaRPr lang="en-US"/>
          </a:p>
        </p:txBody>
      </p:sp>
      <p:sp>
        <p:nvSpPr>
          <p:cNvPr id="65576" name="Rectangle 40"/>
          <p:cNvSpPr>
            <a:spLocks noChangeArrowheads="1"/>
          </p:cNvSpPr>
          <p:nvPr/>
        </p:nvSpPr>
        <p:spPr bwMode="auto">
          <a:xfrm>
            <a:off x="4840288" y="3881438"/>
            <a:ext cx="633412" cy="720725"/>
          </a:xfrm>
          <a:prstGeom prst="rect">
            <a:avLst/>
          </a:prstGeom>
          <a:solidFill>
            <a:srgbClr val="CCFFCC"/>
          </a:solidFill>
          <a:ln w="9525">
            <a:solidFill>
              <a:srgbClr val="FFFFFF"/>
            </a:solidFill>
            <a:miter lim="800000"/>
            <a:headEnd/>
            <a:tailEnd/>
          </a:ln>
        </p:spPr>
        <p:txBody>
          <a:bodyPr/>
          <a:lstStyle/>
          <a:p>
            <a:endParaRPr lang="en-US"/>
          </a:p>
        </p:txBody>
      </p:sp>
      <p:sp>
        <p:nvSpPr>
          <p:cNvPr id="65577" name="Freeform 41"/>
          <p:cNvSpPr>
            <a:spLocks/>
          </p:cNvSpPr>
          <p:nvPr/>
        </p:nvSpPr>
        <p:spPr bwMode="auto">
          <a:xfrm>
            <a:off x="4840288" y="3775075"/>
            <a:ext cx="806450" cy="106363"/>
          </a:xfrm>
          <a:custGeom>
            <a:avLst/>
            <a:gdLst>
              <a:gd name="T0" fmla="*/ 399 w 508"/>
              <a:gd name="T1" fmla="*/ 67 h 67"/>
              <a:gd name="T2" fmla="*/ 508 w 508"/>
              <a:gd name="T3" fmla="*/ 0 h 67"/>
              <a:gd name="T4" fmla="*/ 102 w 508"/>
              <a:gd name="T5" fmla="*/ 0 h 67"/>
              <a:gd name="T6" fmla="*/ 0 w 508"/>
              <a:gd name="T7" fmla="*/ 67 h 67"/>
              <a:gd name="T8" fmla="*/ 399 w 508"/>
              <a:gd name="T9" fmla="*/ 67 h 67"/>
              <a:gd name="T10" fmla="*/ 0 60000 65536"/>
              <a:gd name="T11" fmla="*/ 0 60000 65536"/>
              <a:gd name="T12" fmla="*/ 0 60000 65536"/>
              <a:gd name="T13" fmla="*/ 0 60000 65536"/>
              <a:gd name="T14" fmla="*/ 0 60000 65536"/>
              <a:gd name="T15" fmla="*/ 0 w 508"/>
              <a:gd name="T16" fmla="*/ 0 h 67"/>
              <a:gd name="T17" fmla="*/ 508 w 508"/>
              <a:gd name="T18" fmla="*/ 67 h 67"/>
            </a:gdLst>
            <a:ahLst/>
            <a:cxnLst>
              <a:cxn ang="T10">
                <a:pos x="T0" y="T1"/>
              </a:cxn>
              <a:cxn ang="T11">
                <a:pos x="T2" y="T3"/>
              </a:cxn>
              <a:cxn ang="T12">
                <a:pos x="T4" y="T5"/>
              </a:cxn>
              <a:cxn ang="T13">
                <a:pos x="T6" y="T7"/>
              </a:cxn>
              <a:cxn ang="T14">
                <a:pos x="T8" y="T9"/>
              </a:cxn>
            </a:cxnLst>
            <a:rect l="T15" t="T16" r="T17" b="T18"/>
            <a:pathLst>
              <a:path w="508" h="67">
                <a:moveTo>
                  <a:pt x="399" y="67"/>
                </a:moveTo>
                <a:lnTo>
                  <a:pt x="508" y="0"/>
                </a:lnTo>
                <a:lnTo>
                  <a:pt x="102" y="0"/>
                </a:lnTo>
                <a:lnTo>
                  <a:pt x="0" y="67"/>
                </a:lnTo>
                <a:lnTo>
                  <a:pt x="399" y="67"/>
                </a:lnTo>
                <a:close/>
              </a:path>
            </a:pathLst>
          </a:custGeom>
          <a:solidFill>
            <a:srgbClr val="99BF99"/>
          </a:solidFill>
          <a:ln w="9525">
            <a:solidFill>
              <a:srgbClr val="FFFFFF"/>
            </a:solidFill>
            <a:round/>
            <a:headEnd/>
            <a:tailEnd/>
          </a:ln>
        </p:spPr>
        <p:txBody>
          <a:bodyPr/>
          <a:lstStyle/>
          <a:p>
            <a:endParaRPr lang="en-US"/>
          </a:p>
        </p:txBody>
      </p:sp>
      <p:sp>
        <p:nvSpPr>
          <p:cNvPr id="65578" name="Freeform 42"/>
          <p:cNvSpPr>
            <a:spLocks/>
          </p:cNvSpPr>
          <p:nvPr/>
        </p:nvSpPr>
        <p:spPr bwMode="auto">
          <a:xfrm>
            <a:off x="2927350" y="4495800"/>
            <a:ext cx="173038" cy="346075"/>
          </a:xfrm>
          <a:custGeom>
            <a:avLst/>
            <a:gdLst>
              <a:gd name="T0" fmla="*/ 0 w 109"/>
              <a:gd name="T1" fmla="*/ 218 h 218"/>
              <a:gd name="T2" fmla="*/ 0 w 109"/>
              <a:gd name="T3" fmla="*/ 67 h 218"/>
              <a:gd name="T4" fmla="*/ 109 w 109"/>
              <a:gd name="T5" fmla="*/ 0 h 218"/>
              <a:gd name="T6" fmla="*/ 109 w 109"/>
              <a:gd name="T7" fmla="*/ 151 h 218"/>
              <a:gd name="T8" fmla="*/ 0 w 109"/>
              <a:gd name="T9" fmla="*/ 218 h 218"/>
              <a:gd name="T10" fmla="*/ 0 60000 65536"/>
              <a:gd name="T11" fmla="*/ 0 60000 65536"/>
              <a:gd name="T12" fmla="*/ 0 60000 65536"/>
              <a:gd name="T13" fmla="*/ 0 60000 65536"/>
              <a:gd name="T14" fmla="*/ 0 60000 65536"/>
              <a:gd name="T15" fmla="*/ 0 w 109"/>
              <a:gd name="T16" fmla="*/ 0 h 218"/>
              <a:gd name="T17" fmla="*/ 109 w 109"/>
              <a:gd name="T18" fmla="*/ 218 h 218"/>
            </a:gdLst>
            <a:ahLst/>
            <a:cxnLst>
              <a:cxn ang="T10">
                <a:pos x="T0" y="T1"/>
              </a:cxn>
              <a:cxn ang="T11">
                <a:pos x="T2" y="T3"/>
              </a:cxn>
              <a:cxn ang="T12">
                <a:pos x="T4" y="T5"/>
              </a:cxn>
              <a:cxn ang="T13">
                <a:pos x="T6" y="T7"/>
              </a:cxn>
              <a:cxn ang="T14">
                <a:pos x="T8" y="T9"/>
              </a:cxn>
            </a:cxnLst>
            <a:rect l="T15" t="T16" r="T17" b="T18"/>
            <a:pathLst>
              <a:path w="109" h="218">
                <a:moveTo>
                  <a:pt x="0" y="218"/>
                </a:moveTo>
                <a:lnTo>
                  <a:pt x="0" y="67"/>
                </a:lnTo>
                <a:lnTo>
                  <a:pt x="109" y="0"/>
                </a:lnTo>
                <a:lnTo>
                  <a:pt x="109" y="151"/>
                </a:lnTo>
                <a:lnTo>
                  <a:pt x="0" y="218"/>
                </a:lnTo>
                <a:close/>
              </a:path>
            </a:pathLst>
          </a:custGeom>
          <a:solidFill>
            <a:srgbClr val="006680"/>
          </a:solidFill>
          <a:ln w="9525">
            <a:solidFill>
              <a:srgbClr val="FFFFFF"/>
            </a:solidFill>
            <a:round/>
            <a:headEnd/>
            <a:tailEnd/>
          </a:ln>
        </p:spPr>
        <p:txBody>
          <a:bodyPr/>
          <a:lstStyle/>
          <a:p>
            <a:endParaRPr lang="en-US"/>
          </a:p>
        </p:txBody>
      </p:sp>
      <p:sp>
        <p:nvSpPr>
          <p:cNvPr id="65579" name="Rectangle 43"/>
          <p:cNvSpPr>
            <a:spLocks noChangeArrowheads="1"/>
          </p:cNvSpPr>
          <p:nvPr/>
        </p:nvSpPr>
        <p:spPr bwMode="auto">
          <a:xfrm>
            <a:off x="2284413" y="4602163"/>
            <a:ext cx="642937" cy="239712"/>
          </a:xfrm>
          <a:prstGeom prst="rect">
            <a:avLst/>
          </a:prstGeom>
          <a:solidFill>
            <a:srgbClr val="00CCFF"/>
          </a:solidFill>
          <a:ln w="9525">
            <a:solidFill>
              <a:srgbClr val="FFFFFF"/>
            </a:solidFill>
            <a:miter lim="800000"/>
            <a:headEnd/>
            <a:tailEnd/>
          </a:ln>
        </p:spPr>
        <p:txBody>
          <a:bodyPr/>
          <a:lstStyle/>
          <a:p>
            <a:endParaRPr lang="en-US"/>
          </a:p>
        </p:txBody>
      </p:sp>
      <p:sp>
        <p:nvSpPr>
          <p:cNvPr id="65580" name="Freeform 44"/>
          <p:cNvSpPr>
            <a:spLocks/>
          </p:cNvSpPr>
          <p:nvPr/>
        </p:nvSpPr>
        <p:spPr bwMode="auto">
          <a:xfrm>
            <a:off x="2284413" y="4495800"/>
            <a:ext cx="815975" cy="106363"/>
          </a:xfrm>
          <a:custGeom>
            <a:avLst/>
            <a:gdLst>
              <a:gd name="T0" fmla="*/ 405 w 514"/>
              <a:gd name="T1" fmla="*/ 67 h 67"/>
              <a:gd name="T2" fmla="*/ 514 w 514"/>
              <a:gd name="T3" fmla="*/ 0 h 67"/>
              <a:gd name="T4" fmla="*/ 109 w 514"/>
              <a:gd name="T5" fmla="*/ 0 h 67"/>
              <a:gd name="T6" fmla="*/ 0 w 514"/>
              <a:gd name="T7" fmla="*/ 67 h 67"/>
              <a:gd name="T8" fmla="*/ 405 w 514"/>
              <a:gd name="T9" fmla="*/ 67 h 67"/>
              <a:gd name="T10" fmla="*/ 0 60000 65536"/>
              <a:gd name="T11" fmla="*/ 0 60000 65536"/>
              <a:gd name="T12" fmla="*/ 0 60000 65536"/>
              <a:gd name="T13" fmla="*/ 0 60000 65536"/>
              <a:gd name="T14" fmla="*/ 0 60000 65536"/>
              <a:gd name="T15" fmla="*/ 0 w 514"/>
              <a:gd name="T16" fmla="*/ 0 h 67"/>
              <a:gd name="T17" fmla="*/ 514 w 514"/>
              <a:gd name="T18" fmla="*/ 67 h 67"/>
            </a:gdLst>
            <a:ahLst/>
            <a:cxnLst>
              <a:cxn ang="T10">
                <a:pos x="T0" y="T1"/>
              </a:cxn>
              <a:cxn ang="T11">
                <a:pos x="T2" y="T3"/>
              </a:cxn>
              <a:cxn ang="T12">
                <a:pos x="T4" y="T5"/>
              </a:cxn>
              <a:cxn ang="T13">
                <a:pos x="T6" y="T7"/>
              </a:cxn>
              <a:cxn ang="T14">
                <a:pos x="T8" y="T9"/>
              </a:cxn>
            </a:cxnLst>
            <a:rect l="T15" t="T16" r="T17" b="T18"/>
            <a:pathLst>
              <a:path w="514" h="67">
                <a:moveTo>
                  <a:pt x="405" y="67"/>
                </a:moveTo>
                <a:lnTo>
                  <a:pt x="514" y="0"/>
                </a:lnTo>
                <a:lnTo>
                  <a:pt x="109" y="0"/>
                </a:lnTo>
                <a:lnTo>
                  <a:pt x="0" y="67"/>
                </a:lnTo>
                <a:lnTo>
                  <a:pt x="405" y="67"/>
                </a:lnTo>
                <a:close/>
              </a:path>
            </a:pathLst>
          </a:custGeom>
          <a:solidFill>
            <a:srgbClr val="0099BF"/>
          </a:solidFill>
          <a:ln w="9525">
            <a:solidFill>
              <a:srgbClr val="FFFFFF"/>
            </a:solidFill>
            <a:round/>
            <a:headEnd/>
            <a:tailEnd/>
          </a:ln>
        </p:spPr>
        <p:txBody>
          <a:bodyPr/>
          <a:lstStyle/>
          <a:p>
            <a:endParaRPr lang="en-US"/>
          </a:p>
        </p:txBody>
      </p:sp>
      <p:sp>
        <p:nvSpPr>
          <p:cNvPr id="65581" name="Freeform 45"/>
          <p:cNvSpPr>
            <a:spLocks/>
          </p:cNvSpPr>
          <p:nvPr/>
        </p:nvSpPr>
        <p:spPr bwMode="auto">
          <a:xfrm>
            <a:off x="4013200" y="4410075"/>
            <a:ext cx="173038" cy="431800"/>
          </a:xfrm>
          <a:custGeom>
            <a:avLst/>
            <a:gdLst>
              <a:gd name="T0" fmla="*/ 0 w 109"/>
              <a:gd name="T1" fmla="*/ 272 h 272"/>
              <a:gd name="T2" fmla="*/ 0 w 109"/>
              <a:gd name="T3" fmla="*/ 72 h 272"/>
              <a:gd name="T4" fmla="*/ 109 w 109"/>
              <a:gd name="T5" fmla="*/ 0 h 272"/>
              <a:gd name="T6" fmla="*/ 109 w 109"/>
              <a:gd name="T7" fmla="*/ 205 h 272"/>
              <a:gd name="T8" fmla="*/ 0 w 109"/>
              <a:gd name="T9" fmla="*/ 272 h 272"/>
              <a:gd name="T10" fmla="*/ 0 60000 65536"/>
              <a:gd name="T11" fmla="*/ 0 60000 65536"/>
              <a:gd name="T12" fmla="*/ 0 60000 65536"/>
              <a:gd name="T13" fmla="*/ 0 60000 65536"/>
              <a:gd name="T14" fmla="*/ 0 60000 65536"/>
              <a:gd name="T15" fmla="*/ 0 w 109"/>
              <a:gd name="T16" fmla="*/ 0 h 272"/>
              <a:gd name="T17" fmla="*/ 109 w 109"/>
              <a:gd name="T18" fmla="*/ 272 h 272"/>
            </a:gdLst>
            <a:ahLst/>
            <a:cxnLst>
              <a:cxn ang="T10">
                <a:pos x="T0" y="T1"/>
              </a:cxn>
              <a:cxn ang="T11">
                <a:pos x="T2" y="T3"/>
              </a:cxn>
              <a:cxn ang="T12">
                <a:pos x="T4" y="T5"/>
              </a:cxn>
              <a:cxn ang="T13">
                <a:pos x="T6" y="T7"/>
              </a:cxn>
              <a:cxn ang="T14">
                <a:pos x="T8" y="T9"/>
              </a:cxn>
            </a:cxnLst>
            <a:rect l="T15" t="T16" r="T17" b="T18"/>
            <a:pathLst>
              <a:path w="109" h="272">
                <a:moveTo>
                  <a:pt x="0" y="272"/>
                </a:moveTo>
                <a:lnTo>
                  <a:pt x="0" y="72"/>
                </a:lnTo>
                <a:lnTo>
                  <a:pt x="109" y="0"/>
                </a:lnTo>
                <a:lnTo>
                  <a:pt x="109" y="205"/>
                </a:lnTo>
                <a:lnTo>
                  <a:pt x="0" y="272"/>
                </a:lnTo>
                <a:close/>
              </a:path>
            </a:pathLst>
          </a:custGeom>
          <a:solidFill>
            <a:srgbClr val="006680"/>
          </a:solidFill>
          <a:ln w="9525">
            <a:solidFill>
              <a:srgbClr val="FFFFFF"/>
            </a:solidFill>
            <a:round/>
            <a:headEnd/>
            <a:tailEnd/>
          </a:ln>
        </p:spPr>
        <p:txBody>
          <a:bodyPr/>
          <a:lstStyle/>
          <a:p>
            <a:endParaRPr lang="en-US"/>
          </a:p>
        </p:txBody>
      </p:sp>
      <p:sp>
        <p:nvSpPr>
          <p:cNvPr id="65582" name="Rectangle 46"/>
          <p:cNvSpPr>
            <a:spLocks noChangeArrowheads="1"/>
          </p:cNvSpPr>
          <p:nvPr/>
        </p:nvSpPr>
        <p:spPr bwMode="auto">
          <a:xfrm>
            <a:off x="3379788" y="4524375"/>
            <a:ext cx="633412" cy="317500"/>
          </a:xfrm>
          <a:prstGeom prst="rect">
            <a:avLst/>
          </a:prstGeom>
          <a:solidFill>
            <a:srgbClr val="00CCFF"/>
          </a:solidFill>
          <a:ln w="9525">
            <a:solidFill>
              <a:srgbClr val="FFFFFF"/>
            </a:solidFill>
            <a:miter lim="800000"/>
            <a:headEnd/>
            <a:tailEnd/>
          </a:ln>
        </p:spPr>
        <p:txBody>
          <a:bodyPr/>
          <a:lstStyle/>
          <a:p>
            <a:endParaRPr lang="en-US"/>
          </a:p>
        </p:txBody>
      </p:sp>
      <p:sp>
        <p:nvSpPr>
          <p:cNvPr id="65583" name="Freeform 47"/>
          <p:cNvSpPr>
            <a:spLocks/>
          </p:cNvSpPr>
          <p:nvPr/>
        </p:nvSpPr>
        <p:spPr bwMode="auto">
          <a:xfrm>
            <a:off x="3379788" y="4410075"/>
            <a:ext cx="806450" cy="114300"/>
          </a:xfrm>
          <a:custGeom>
            <a:avLst/>
            <a:gdLst>
              <a:gd name="T0" fmla="*/ 399 w 508"/>
              <a:gd name="T1" fmla="*/ 72 h 72"/>
              <a:gd name="T2" fmla="*/ 508 w 508"/>
              <a:gd name="T3" fmla="*/ 0 h 72"/>
              <a:gd name="T4" fmla="*/ 103 w 508"/>
              <a:gd name="T5" fmla="*/ 0 h 72"/>
              <a:gd name="T6" fmla="*/ 0 w 508"/>
              <a:gd name="T7" fmla="*/ 72 h 72"/>
              <a:gd name="T8" fmla="*/ 399 w 508"/>
              <a:gd name="T9" fmla="*/ 72 h 72"/>
              <a:gd name="T10" fmla="*/ 0 60000 65536"/>
              <a:gd name="T11" fmla="*/ 0 60000 65536"/>
              <a:gd name="T12" fmla="*/ 0 60000 65536"/>
              <a:gd name="T13" fmla="*/ 0 60000 65536"/>
              <a:gd name="T14" fmla="*/ 0 60000 65536"/>
              <a:gd name="T15" fmla="*/ 0 w 508"/>
              <a:gd name="T16" fmla="*/ 0 h 72"/>
              <a:gd name="T17" fmla="*/ 508 w 508"/>
              <a:gd name="T18" fmla="*/ 72 h 72"/>
            </a:gdLst>
            <a:ahLst/>
            <a:cxnLst>
              <a:cxn ang="T10">
                <a:pos x="T0" y="T1"/>
              </a:cxn>
              <a:cxn ang="T11">
                <a:pos x="T2" y="T3"/>
              </a:cxn>
              <a:cxn ang="T12">
                <a:pos x="T4" y="T5"/>
              </a:cxn>
              <a:cxn ang="T13">
                <a:pos x="T6" y="T7"/>
              </a:cxn>
              <a:cxn ang="T14">
                <a:pos x="T8" y="T9"/>
              </a:cxn>
            </a:cxnLst>
            <a:rect l="T15" t="T16" r="T17" b="T18"/>
            <a:pathLst>
              <a:path w="508" h="72">
                <a:moveTo>
                  <a:pt x="399" y="72"/>
                </a:moveTo>
                <a:lnTo>
                  <a:pt x="508" y="0"/>
                </a:lnTo>
                <a:lnTo>
                  <a:pt x="103" y="0"/>
                </a:lnTo>
                <a:lnTo>
                  <a:pt x="0" y="72"/>
                </a:lnTo>
                <a:lnTo>
                  <a:pt x="399" y="72"/>
                </a:lnTo>
                <a:close/>
              </a:path>
            </a:pathLst>
          </a:custGeom>
          <a:solidFill>
            <a:srgbClr val="0099BF"/>
          </a:solidFill>
          <a:ln w="9525">
            <a:solidFill>
              <a:srgbClr val="FFFFFF"/>
            </a:solidFill>
            <a:round/>
            <a:headEnd/>
            <a:tailEnd/>
          </a:ln>
        </p:spPr>
        <p:txBody>
          <a:bodyPr/>
          <a:lstStyle/>
          <a:p>
            <a:endParaRPr lang="en-US"/>
          </a:p>
        </p:txBody>
      </p:sp>
      <p:sp>
        <p:nvSpPr>
          <p:cNvPr id="65584" name="Freeform 48"/>
          <p:cNvSpPr>
            <a:spLocks/>
          </p:cNvSpPr>
          <p:nvPr/>
        </p:nvSpPr>
        <p:spPr bwMode="auto">
          <a:xfrm>
            <a:off x="5108575" y="4370388"/>
            <a:ext cx="163513" cy="471487"/>
          </a:xfrm>
          <a:custGeom>
            <a:avLst/>
            <a:gdLst>
              <a:gd name="T0" fmla="*/ 0 w 103"/>
              <a:gd name="T1" fmla="*/ 297 h 297"/>
              <a:gd name="T2" fmla="*/ 0 w 103"/>
              <a:gd name="T3" fmla="*/ 73 h 297"/>
              <a:gd name="T4" fmla="*/ 103 w 103"/>
              <a:gd name="T5" fmla="*/ 0 h 297"/>
              <a:gd name="T6" fmla="*/ 103 w 103"/>
              <a:gd name="T7" fmla="*/ 230 h 297"/>
              <a:gd name="T8" fmla="*/ 0 w 103"/>
              <a:gd name="T9" fmla="*/ 297 h 297"/>
              <a:gd name="T10" fmla="*/ 0 60000 65536"/>
              <a:gd name="T11" fmla="*/ 0 60000 65536"/>
              <a:gd name="T12" fmla="*/ 0 60000 65536"/>
              <a:gd name="T13" fmla="*/ 0 60000 65536"/>
              <a:gd name="T14" fmla="*/ 0 60000 65536"/>
              <a:gd name="T15" fmla="*/ 0 w 103"/>
              <a:gd name="T16" fmla="*/ 0 h 297"/>
              <a:gd name="T17" fmla="*/ 103 w 103"/>
              <a:gd name="T18" fmla="*/ 297 h 297"/>
            </a:gdLst>
            <a:ahLst/>
            <a:cxnLst>
              <a:cxn ang="T10">
                <a:pos x="T0" y="T1"/>
              </a:cxn>
              <a:cxn ang="T11">
                <a:pos x="T2" y="T3"/>
              </a:cxn>
              <a:cxn ang="T12">
                <a:pos x="T4" y="T5"/>
              </a:cxn>
              <a:cxn ang="T13">
                <a:pos x="T6" y="T7"/>
              </a:cxn>
              <a:cxn ang="T14">
                <a:pos x="T8" y="T9"/>
              </a:cxn>
            </a:cxnLst>
            <a:rect l="T15" t="T16" r="T17" b="T18"/>
            <a:pathLst>
              <a:path w="103" h="297">
                <a:moveTo>
                  <a:pt x="0" y="297"/>
                </a:moveTo>
                <a:lnTo>
                  <a:pt x="0" y="73"/>
                </a:lnTo>
                <a:lnTo>
                  <a:pt x="103" y="0"/>
                </a:lnTo>
                <a:lnTo>
                  <a:pt x="103" y="230"/>
                </a:lnTo>
                <a:lnTo>
                  <a:pt x="0" y="297"/>
                </a:lnTo>
                <a:close/>
              </a:path>
            </a:pathLst>
          </a:custGeom>
          <a:solidFill>
            <a:srgbClr val="006680"/>
          </a:solidFill>
          <a:ln w="9525">
            <a:solidFill>
              <a:srgbClr val="FFFFFF"/>
            </a:solidFill>
            <a:round/>
            <a:headEnd/>
            <a:tailEnd/>
          </a:ln>
        </p:spPr>
        <p:txBody>
          <a:bodyPr/>
          <a:lstStyle/>
          <a:p>
            <a:endParaRPr lang="en-US"/>
          </a:p>
        </p:txBody>
      </p:sp>
      <p:sp>
        <p:nvSpPr>
          <p:cNvPr id="65585" name="Rectangle 49"/>
          <p:cNvSpPr>
            <a:spLocks noChangeArrowheads="1"/>
          </p:cNvSpPr>
          <p:nvPr/>
        </p:nvSpPr>
        <p:spPr bwMode="auto">
          <a:xfrm>
            <a:off x="4465638" y="4486275"/>
            <a:ext cx="642937" cy="355600"/>
          </a:xfrm>
          <a:prstGeom prst="rect">
            <a:avLst/>
          </a:prstGeom>
          <a:solidFill>
            <a:srgbClr val="00CCFF"/>
          </a:solidFill>
          <a:ln w="9525">
            <a:solidFill>
              <a:srgbClr val="FFFFFF"/>
            </a:solidFill>
            <a:miter lim="800000"/>
            <a:headEnd/>
            <a:tailEnd/>
          </a:ln>
        </p:spPr>
        <p:txBody>
          <a:bodyPr/>
          <a:lstStyle/>
          <a:p>
            <a:endParaRPr lang="en-US"/>
          </a:p>
        </p:txBody>
      </p:sp>
      <p:sp>
        <p:nvSpPr>
          <p:cNvPr id="65586" name="Freeform 50"/>
          <p:cNvSpPr>
            <a:spLocks/>
          </p:cNvSpPr>
          <p:nvPr/>
        </p:nvSpPr>
        <p:spPr bwMode="auto">
          <a:xfrm>
            <a:off x="4465638" y="4370388"/>
            <a:ext cx="806450" cy="115887"/>
          </a:xfrm>
          <a:custGeom>
            <a:avLst/>
            <a:gdLst>
              <a:gd name="T0" fmla="*/ 405 w 508"/>
              <a:gd name="T1" fmla="*/ 73 h 73"/>
              <a:gd name="T2" fmla="*/ 508 w 508"/>
              <a:gd name="T3" fmla="*/ 0 h 73"/>
              <a:gd name="T4" fmla="*/ 108 w 508"/>
              <a:gd name="T5" fmla="*/ 0 h 73"/>
              <a:gd name="T6" fmla="*/ 0 w 508"/>
              <a:gd name="T7" fmla="*/ 73 h 73"/>
              <a:gd name="T8" fmla="*/ 405 w 508"/>
              <a:gd name="T9" fmla="*/ 73 h 73"/>
              <a:gd name="T10" fmla="*/ 0 60000 65536"/>
              <a:gd name="T11" fmla="*/ 0 60000 65536"/>
              <a:gd name="T12" fmla="*/ 0 60000 65536"/>
              <a:gd name="T13" fmla="*/ 0 60000 65536"/>
              <a:gd name="T14" fmla="*/ 0 60000 65536"/>
              <a:gd name="T15" fmla="*/ 0 w 508"/>
              <a:gd name="T16" fmla="*/ 0 h 73"/>
              <a:gd name="T17" fmla="*/ 508 w 508"/>
              <a:gd name="T18" fmla="*/ 73 h 73"/>
            </a:gdLst>
            <a:ahLst/>
            <a:cxnLst>
              <a:cxn ang="T10">
                <a:pos x="T0" y="T1"/>
              </a:cxn>
              <a:cxn ang="T11">
                <a:pos x="T2" y="T3"/>
              </a:cxn>
              <a:cxn ang="T12">
                <a:pos x="T4" y="T5"/>
              </a:cxn>
              <a:cxn ang="T13">
                <a:pos x="T6" y="T7"/>
              </a:cxn>
              <a:cxn ang="T14">
                <a:pos x="T8" y="T9"/>
              </a:cxn>
            </a:cxnLst>
            <a:rect l="T15" t="T16" r="T17" b="T18"/>
            <a:pathLst>
              <a:path w="508" h="73">
                <a:moveTo>
                  <a:pt x="405" y="73"/>
                </a:moveTo>
                <a:lnTo>
                  <a:pt x="508" y="0"/>
                </a:lnTo>
                <a:lnTo>
                  <a:pt x="108" y="0"/>
                </a:lnTo>
                <a:lnTo>
                  <a:pt x="0" y="73"/>
                </a:lnTo>
                <a:lnTo>
                  <a:pt x="405" y="73"/>
                </a:lnTo>
                <a:close/>
              </a:path>
            </a:pathLst>
          </a:custGeom>
          <a:solidFill>
            <a:srgbClr val="0099BF"/>
          </a:solidFill>
          <a:ln w="9525">
            <a:solidFill>
              <a:srgbClr val="FFFFFF"/>
            </a:solidFill>
            <a:round/>
            <a:headEnd/>
            <a:tailEnd/>
          </a:ln>
        </p:spPr>
        <p:txBody>
          <a:bodyPr/>
          <a:lstStyle/>
          <a:p>
            <a:endParaRPr lang="en-US"/>
          </a:p>
        </p:txBody>
      </p:sp>
      <p:sp>
        <p:nvSpPr>
          <p:cNvPr id="65587" name="Line 51"/>
          <p:cNvSpPr>
            <a:spLocks noChangeShapeType="1"/>
          </p:cNvSpPr>
          <p:nvPr/>
        </p:nvSpPr>
        <p:spPr bwMode="auto">
          <a:xfrm flipV="1">
            <a:off x="1966913" y="2525713"/>
            <a:ext cx="1587" cy="238283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88" name="Line 52"/>
          <p:cNvSpPr>
            <a:spLocks noChangeShapeType="1"/>
          </p:cNvSpPr>
          <p:nvPr/>
        </p:nvSpPr>
        <p:spPr bwMode="auto">
          <a:xfrm flipH="1">
            <a:off x="1900238" y="4908550"/>
            <a:ext cx="66675" cy="15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89" name="Line 53"/>
          <p:cNvSpPr>
            <a:spLocks noChangeShapeType="1"/>
          </p:cNvSpPr>
          <p:nvPr/>
        </p:nvSpPr>
        <p:spPr bwMode="auto">
          <a:xfrm flipH="1">
            <a:off x="1900238" y="4514850"/>
            <a:ext cx="66675" cy="15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90" name="Line 54"/>
          <p:cNvSpPr>
            <a:spLocks noChangeShapeType="1"/>
          </p:cNvSpPr>
          <p:nvPr/>
        </p:nvSpPr>
        <p:spPr bwMode="auto">
          <a:xfrm flipH="1">
            <a:off x="1900238" y="4111625"/>
            <a:ext cx="66675" cy="15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91" name="Line 55"/>
          <p:cNvSpPr>
            <a:spLocks noChangeShapeType="1"/>
          </p:cNvSpPr>
          <p:nvPr/>
        </p:nvSpPr>
        <p:spPr bwMode="auto">
          <a:xfrm flipH="1">
            <a:off x="1900238" y="3717925"/>
            <a:ext cx="66675" cy="15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92" name="Line 56"/>
          <p:cNvSpPr>
            <a:spLocks noChangeShapeType="1"/>
          </p:cNvSpPr>
          <p:nvPr/>
        </p:nvSpPr>
        <p:spPr bwMode="auto">
          <a:xfrm flipH="1">
            <a:off x="1900238" y="3324225"/>
            <a:ext cx="66675" cy="15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93" name="Line 57"/>
          <p:cNvSpPr>
            <a:spLocks noChangeShapeType="1"/>
          </p:cNvSpPr>
          <p:nvPr/>
        </p:nvSpPr>
        <p:spPr bwMode="auto">
          <a:xfrm flipH="1">
            <a:off x="1900238" y="2919413"/>
            <a:ext cx="66675" cy="158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94" name="Line 58"/>
          <p:cNvSpPr>
            <a:spLocks noChangeShapeType="1"/>
          </p:cNvSpPr>
          <p:nvPr/>
        </p:nvSpPr>
        <p:spPr bwMode="auto">
          <a:xfrm flipH="1">
            <a:off x="1900238" y="2525713"/>
            <a:ext cx="66675" cy="158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4971" name="Rectangle 59"/>
          <p:cNvSpPr>
            <a:spLocks noChangeArrowheads="1"/>
          </p:cNvSpPr>
          <p:nvPr/>
        </p:nvSpPr>
        <p:spPr bwMode="auto">
          <a:xfrm>
            <a:off x="1736725" y="4784725"/>
            <a:ext cx="141288" cy="288925"/>
          </a:xfrm>
          <a:prstGeom prst="rect">
            <a:avLst/>
          </a:prstGeom>
          <a:noFill/>
          <a:ln w="9525">
            <a:noFill/>
            <a:miter lim="800000"/>
            <a:headEnd/>
            <a:tailEnd/>
          </a:ln>
        </p:spPr>
        <p:txBody>
          <a:bodyPr wrap="none" lIns="0" tIns="0" rIns="0" bIns="0">
            <a:spAutoFit/>
          </a:bodyPr>
          <a:lstStyle/>
          <a:p>
            <a:pPr eaLnBrk="0" hangingPunct="0">
              <a:lnSpc>
                <a:spcPct val="95000"/>
              </a:lnSpc>
              <a:spcBef>
                <a:spcPct val="75000"/>
              </a:spcBef>
              <a:defRPr/>
            </a:pPr>
            <a:r>
              <a:rPr lang="en-AU" sz="2000" b="1">
                <a:solidFill>
                  <a:srgbClr val="FFFFFF"/>
                </a:solidFill>
                <a:effectLst>
                  <a:outerShdw blurRad="38100" dist="38100" dir="2700000" algn="tl">
                    <a:srgbClr val="000000"/>
                  </a:outerShdw>
                </a:effectLst>
                <a:latin typeface="Arial" charset="0"/>
              </a:rPr>
              <a:t>0</a:t>
            </a:r>
            <a:endParaRPr lang="en-AU" sz="3400" b="1" i="1">
              <a:solidFill>
                <a:srgbClr val="FFFFFF"/>
              </a:solidFill>
              <a:effectLst>
                <a:outerShdw blurRad="38100" dist="38100" dir="2700000" algn="tl">
                  <a:srgbClr val="000000"/>
                </a:outerShdw>
              </a:effectLst>
              <a:latin typeface="Arial" charset="0"/>
            </a:endParaRPr>
          </a:p>
        </p:txBody>
      </p:sp>
      <p:sp>
        <p:nvSpPr>
          <p:cNvPr id="294972" name="Rectangle 60"/>
          <p:cNvSpPr>
            <a:spLocks noChangeArrowheads="1"/>
          </p:cNvSpPr>
          <p:nvPr/>
        </p:nvSpPr>
        <p:spPr bwMode="auto">
          <a:xfrm>
            <a:off x="1736725" y="3986213"/>
            <a:ext cx="141288" cy="288925"/>
          </a:xfrm>
          <a:prstGeom prst="rect">
            <a:avLst/>
          </a:prstGeom>
          <a:noFill/>
          <a:ln w="9525">
            <a:noFill/>
            <a:miter lim="800000"/>
            <a:headEnd/>
            <a:tailEnd/>
          </a:ln>
        </p:spPr>
        <p:txBody>
          <a:bodyPr wrap="none" lIns="0" tIns="0" rIns="0" bIns="0">
            <a:spAutoFit/>
          </a:bodyPr>
          <a:lstStyle/>
          <a:p>
            <a:pPr eaLnBrk="0" hangingPunct="0">
              <a:lnSpc>
                <a:spcPct val="95000"/>
              </a:lnSpc>
              <a:spcBef>
                <a:spcPct val="75000"/>
              </a:spcBef>
              <a:defRPr/>
            </a:pPr>
            <a:r>
              <a:rPr lang="en-AU" sz="2000" b="1">
                <a:solidFill>
                  <a:srgbClr val="FFFFFF"/>
                </a:solidFill>
                <a:effectLst>
                  <a:outerShdw blurRad="38100" dist="38100" dir="2700000" algn="tl">
                    <a:srgbClr val="000000"/>
                  </a:outerShdw>
                </a:effectLst>
                <a:latin typeface="Arial" charset="0"/>
              </a:rPr>
              <a:t>1</a:t>
            </a:r>
            <a:endParaRPr lang="en-AU" sz="2000" b="1" i="1">
              <a:solidFill>
                <a:srgbClr val="FFFFFF"/>
              </a:solidFill>
              <a:effectLst>
                <a:outerShdw blurRad="38100" dist="38100" dir="2700000" algn="tl">
                  <a:srgbClr val="000000"/>
                </a:outerShdw>
              </a:effectLst>
              <a:latin typeface="Arial" charset="0"/>
            </a:endParaRPr>
          </a:p>
        </p:txBody>
      </p:sp>
      <p:sp>
        <p:nvSpPr>
          <p:cNvPr id="294973" name="Rectangle 61"/>
          <p:cNvSpPr>
            <a:spLocks noChangeArrowheads="1"/>
          </p:cNvSpPr>
          <p:nvPr/>
        </p:nvSpPr>
        <p:spPr bwMode="auto">
          <a:xfrm>
            <a:off x="1736725" y="3198813"/>
            <a:ext cx="141288" cy="288925"/>
          </a:xfrm>
          <a:prstGeom prst="rect">
            <a:avLst/>
          </a:prstGeom>
          <a:noFill/>
          <a:ln w="9525">
            <a:noFill/>
            <a:miter lim="800000"/>
            <a:headEnd/>
            <a:tailEnd/>
          </a:ln>
        </p:spPr>
        <p:txBody>
          <a:bodyPr wrap="none" lIns="0" tIns="0" rIns="0" bIns="0">
            <a:spAutoFit/>
          </a:bodyPr>
          <a:lstStyle/>
          <a:p>
            <a:pPr eaLnBrk="0" hangingPunct="0">
              <a:lnSpc>
                <a:spcPct val="95000"/>
              </a:lnSpc>
              <a:spcBef>
                <a:spcPct val="75000"/>
              </a:spcBef>
              <a:defRPr/>
            </a:pPr>
            <a:r>
              <a:rPr lang="en-AU" sz="2000" b="1">
                <a:solidFill>
                  <a:srgbClr val="FFFFFF"/>
                </a:solidFill>
                <a:effectLst>
                  <a:outerShdw blurRad="38100" dist="38100" dir="2700000" algn="tl">
                    <a:srgbClr val="000000"/>
                  </a:outerShdw>
                </a:effectLst>
                <a:latin typeface="Arial" charset="0"/>
              </a:rPr>
              <a:t>2</a:t>
            </a:r>
            <a:endParaRPr lang="en-AU" sz="3400" b="1" i="1">
              <a:solidFill>
                <a:srgbClr val="FFFFFF"/>
              </a:solidFill>
              <a:effectLst>
                <a:outerShdw blurRad="38100" dist="38100" dir="2700000" algn="tl">
                  <a:srgbClr val="000000"/>
                </a:outerShdw>
              </a:effectLst>
              <a:latin typeface="Arial" charset="0"/>
            </a:endParaRPr>
          </a:p>
        </p:txBody>
      </p:sp>
      <p:sp>
        <p:nvSpPr>
          <p:cNvPr id="294974" name="Rectangle 62"/>
          <p:cNvSpPr>
            <a:spLocks noChangeArrowheads="1"/>
          </p:cNvSpPr>
          <p:nvPr/>
        </p:nvSpPr>
        <p:spPr bwMode="auto">
          <a:xfrm>
            <a:off x="1736725" y="2401888"/>
            <a:ext cx="141288" cy="288925"/>
          </a:xfrm>
          <a:prstGeom prst="rect">
            <a:avLst/>
          </a:prstGeom>
          <a:noFill/>
          <a:ln w="9525">
            <a:noFill/>
            <a:miter lim="800000"/>
            <a:headEnd/>
            <a:tailEnd/>
          </a:ln>
        </p:spPr>
        <p:txBody>
          <a:bodyPr wrap="none" lIns="0" tIns="0" rIns="0" bIns="0">
            <a:spAutoFit/>
          </a:bodyPr>
          <a:lstStyle/>
          <a:p>
            <a:pPr eaLnBrk="0" hangingPunct="0">
              <a:lnSpc>
                <a:spcPct val="95000"/>
              </a:lnSpc>
              <a:spcBef>
                <a:spcPct val="75000"/>
              </a:spcBef>
              <a:defRPr/>
            </a:pPr>
            <a:r>
              <a:rPr lang="en-AU" sz="2000" b="1">
                <a:solidFill>
                  <a:srgbClr val="FFFFFF"/>
                </a:solidFill>
                <a:effectLst>
                  <a:outerShdw blurRad="38100" dist="38100" dir="2700000" algn="tl">
                    <a:srgbClr val="000000"/>
                  </a:outerShdw>
                </a:effectLst>
                <a:latin typeface="Arial" charset="0"/>
              </a:rPr>
              <a:t>3</a:t>
            </a:r>
            <a:endParaRPr lang="en-AU" sz="3400" b="1" i="1">
              <a:solidFill>
                <a:srgbClr val="FFFFFF"/>
              </a:solidFill>
              <a:effectLst>
                <a:outerShdw blurRad="38100" dist="38100" dir="2700000" algn="tl">
                  <a:srgbClr val="000000"/>
                </a:outerShdw>
              </a:effectLst>
              <a:latin typeface="Arial" charset="0"/>
            </a:endParaRPr>
          </a:p>
        </p:txBody>
      </p:sp>
      <p:sp>
        <p:nvSpPr>
          <p:cNvPr id="294975" name="Rectangle 63"/>
          <p:cNvSpPr>
            <a:spLocks noChangeArrowheads="1"/>
          </p:cNvSpPr>
          <p:nvPr/>
        </p:nvSpPr>
        <p:spPr bwMode="auto">
          <a:xfrm rot="16200000">
            <a:off x="470694" y="3375819"/>
            <a:ext cx="1493837" cy="333375"/>
          </a:xfrm>
          <a:prstGeom prst="rect">
            <a:avLst/>
          </a:prstGeom>
          <a:noFill/>
          <a:ln w="9525">
            <a:noFill/>
            <a:miter lim="800000"/>
            <a:headEnd/>
            <a:tailEnd/>
          </a:ln>
        </p:spPr>
        <p:txBody>
          <a:bodyPr wrap="none" lIns="0" tIns="0" rIns="0" bIns="0">
            <a:spAutoFit/>
          </a:bodyPr>
          <a:lstStyle/>
          <a:p>
            <a:pPr eaLnBrk="0" hangingPunct="0">
              <a:lnSpc>
                <a:spcPct val="95000"/>
              </a:lnSpc>
              <a:spcBef>
                <a:spcPct val="75000"/>
              </a:spcBef>
              <a:defRPr/>
            </a:pPr>
            <a:r>
              <a:rPr lang="en-AU" sz="2300" b="1">
                <a:solidFill>
                  <a:srgbClr val="FFFFFF"/>
                </a:solidFill>
                <a:effectLst>
                  <a:outerShdw blurRad="38100" dist="38100" dir="2700000" algn="tl">
                    <a:srgbClr val="000000"/>
                  </a:outerShdw>
                </a:effectLst>
                <a:latin typeface="Arial" charset="0"/>
              </a:rPr>
              <a:t>CHD RISK </a:t>
            </a:r>
            <a:endParaRPr lang="en-AU" sz="3400" b="1" i="1">
              <a:solidFill>
                <a:srgbClr val="FFFFFF"/>
              </a:solidFill>
              <a:effectLst>
                <a:outerShdw blurRad="38100" dist="38100" dir="2700000" algn="tl">
                  <a:srgbClr val="000000"/>
                </a:outerShdw>
              </a:effectLst>
              <a:latin typeface="Arial" charset="0"/>
            </a:endParaRPr>
          </a:p>
        </p:txBody>
      </p:sp>
      <p:sp>
        <p:nvSpPr>
          <p:cNvPr id="65600" name="Line 64"/>
          <p:cNvSpPr>
            <a:spLocks noChangeShapeType="1"/>
          </p:cNvSpPr>
          <p:nvPr/>
        </p:nvSpPr>
        <p:spPr bwMode="auto">
          <a:xfrm>
            <a:off x="1966913" y="4908550"/>
            <a:ext cx="3257550" cy="15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4977" name="Rectangle 65"/>
          <p:cNvSpPr>
            <a:spLocks noChangeArrowheads="1"/>
          </p:cNvSpPr>
          <p:nvPr/>
        </p:nvSpPr>
        <p:spPr bwMode="auto">
          <a:xfrm>
            <a:off x="2292350" y="4967288"/>
            <a:ext cx="444500" cy="260350"/>
          </a:xfrm>
          <a:prstGeom prst="rect">
            <a:avLst/>
          </a:prstGeom>
          <a:noFill/>
          <a:ln w="9525">
            <a:noFill/>
            <a:miter lim="800000"/>
            <a:headEnd/>
            <a:tailEnd/>
          </a:ln>
        </p:spPr>
        <p:txBody>
          <a:bodyPr wrap="none" lIns="0" tIns="0" rIns="0" bIns="0">
            <a:spAutoFit/>
          </a:bodyPr>
          <a:lstStyle/>
          <a:p>
            <a:pPr eaLnBrk="0" hangingPunct="0">
              <a:lnSpc>
                <a:spcPct val="95000"/>
              </a:lnSpc>
              <a:spcBef>
                <a:spcPct val="75000"/>
              </a:spcBef>
              <a:defRPr/>
            </a:pPr>
            <a:r>
              <a:rPr lang="en-AU" sz="1800">
                <a:solidFill>
                  <a:srgbClr val="FFFFFF"/>
                </a:solidFill>
                <a:effectLst>
                  <a:outerShdw blurRad="38100" dist="38100" dir="2700000" algn="tl">
                    <a:srgbClr val="000000"/>
                  </a:outerShdw>
                </a:effectLst>
                <a:latin typeface="Arial" charset="0"/>
              </a:rPr>
              <a:t>100 </a:t>
            </a:r>
            <a:endParaRPr lang="en-AU" sz="1800" i="1">
              <a:solidFill>
                <a:srgbClr val="FFFFFF"/>
              </a:solidFill>
              <a:effectLst>
                <a:outerShdw blurRad="38100" dist="38100" dir="2700000" algn="tl">
                  <a:srgbClr val="000000"/>
                </a:outerShdw>
              </a:effectLst>
              <a:latin typeface="Arial" charset="0"/>
            </a:endParaRPr>
          </a:p>
        </p:txBody>
      </p:sp>
      <p:sp>
        <p:nvSpPr>
          <p:cNvPr id="294978" name="Rectangle 66"/>
          <p:cNvSpPr>
            <a:spLocks noChangeArrowheads="1"/>
          </p:cNvSpPr>
          <p:nvPr/>
        </p:nvSpPr>
        <p:spPr bwMode="auto">
          <a:xfrm>
            <a:off x="3357563" y="4986338"/>
            <a:ext cx="444500" cy="260350"/>
          </a:xfrm>
          <a:prstGeom prst="rect">
            <a:avLst/>
          </a:prstGeom>
          <a:noFill/>
          <a:ln w="9525">
            <a:noFill/>
            <a:miter lim="800000"/>
            <a:headEnd/>
            <a:tailEnd/>
          </a:ln>
        </p:spPr>
        <p:txBody>
          <a:bodyPr wrap="none" lIns="0" tIns="0" rIns="0" bIns="0">
            <a:spAutoFit/>
          </a:bodyPr>
          <a:lstStyle/>
          <a:p>
            <a:pPr eaLnBrk="0" hangingPunct="0">
              <a:lnSpc>
                <a:spcPct val="95000"/>
              </a:lnSpc>
              <a:spcBef>
                <a:spcPct val="75000"/>
              </a:spcBef>
              <a:defRPr/>
            </a:pPr>
            <a:r>
              <a:rPr lang="en-AU" sz="1800">
                <a:solidFill>
                  <a:srgbClr val="FFFFFF"/>
                </a:solidFill>
                <a:effectLst>
                  <a:outerShdw blurRad="38100" dist="38100" dir="2700000" algn="tl">
                    <a:srgbClr val="000000"/>
                  </a:outerShdw>
                </a:effectLst>
                <a:latin typeface="Arial" charset="0"/>
              </a:rPr>
              <a:t>160 </a:t>
            </a:r>
            <a:endParaRPr lang="en-AU" sz="1800" i="1">
              <a:solidFill>
                <a:srgbClr val="FFFFFF"/>
              </a:solidFill>
              <a:effectLst>
                <a:outerShdw blurRad="38100" dist="38100" dir="2700000" algn="tl">
                  <a:srgbClr val="000000"/>
                </a:outerShdw>
              </a:effectLst>
              <a:latin typeface="Arial" charset="0"/>
            </a:endParaRPr>
          </a:p>
        </p:txBody>
      </p:sp>
      <p:sp>
        <p:nvSpPr>
          <p:cNvPr id="294979" name="Rectangle 67"/>
          <p:cNvSpPr>
            <a:spLocks noChangeArrowheads="1"/>
          </p:cNvSpPr>
          <p:nvPr/>
        </p:nvSpPr>
        <p:spPr bwMode="auto">
          <a:xfrm>
            <a:off x="4491038" y="4967288"/>
            <a:ext cx="444500" cy="260350"/>
          </a:xfrm>
          <a:prstGeom prst="rect">
            <a:avLst/>
          </a:prstGeom>
          <a:noFill/>
          <a:ln w="9525">
            <a:noFill/>
            <a:miter lim="800000"/>
            <a:headEnd/>
            <a:tailEnd/>
          </a:ln>
        </p:spPr>
        <p:txBody>
          <a:bodyPr wrap="none" lIns="0" tIns="0" rIns="0" bIns="0">
            <a:spAutoFit/>
          </a:bodyPr>
          <a:lstStyle/>
          <a:p>
            <a:pPr eaLnBrk="0" hangingPunct="0">
              <a:lnSpc>
                <a:spcPct val="95000"/>
              </a:lnSpc>
              <a:spcBef>
                <a:spcPct val="75000"/>
              </a:spcBef>
              <a:defRPr/>
            </a:pPr>
            <a:r>
              <a:rPr lang="en-AU" sz="1800">
                <a:solidFill>
                  <a:srgbClr val="FFFFFF"/>
                </a:solidFill>
                <a:effectLst>
                  <a:outerShdw blurRad="38100" dist="38100" dir="2700000" algn="tl">
                    <a:srgbClr val="000000"/>
                  </a:outerShdw>
                </a:effectLst>
                <a:latin typeface="Arial" charset="0"/>
              </a:rPr>
              <a:t>220 </a:t>
            </a:r>
            <a:endParaRPr lang="en-AU" sz="1800" i="1">
              <a:solidFill>
                <a:srgbClr val="FFFFFF"/>
              </a:solidFill>
              <a:effectLst>
                <a:outerShdw blurRad="38100" dist="38100" dir="2700000" algn="tl">
                  <a:srgbClr val="000000"/>
                </a:outerShdw>
              </a:effectLst>
              <a:latin typeface="Arial" charset="0"/>
            </a:endParaRPr>
          </a:p>
        </p:txBody>
      </p:sp>
      <p:sp>
        <p:nvSpPr>
          <p:cNvPr id="65604" name="Line 68"/>
          <p:cNvSpPr>
            <a:spLocks noChangeShapeType="1"/>
          </p:cNvSpPr>
          <p:nvPr/>
        </p:nvSpPr>
        <p:spPr bwMode="auto">
          <a:xfrm flipH="1">
            <a:off x="5224463" y="3929063"/>
            <a:ext cx="1487487" cy="97948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4981" name="Rectangle 69"/>
          <p:cNvSpPr>
            <a:spLocks noChangeArrowheads="1"/>
          </p:cNvSpPr>
          <p:nvPr/>
        </p:nvSpPr>
        <p:spPr bwMode="auto">
          <a:xfrm>
            <a:off x="1689100" y="5322888"/>
            <a:ext cx="3860800" cy="666750"/>
          </a:xfrm>
          <a:prstGeom prst="rect">
            <a:avLst/>
          </a:prstGeom>
          <a:noFill/>
          <a:ln w="9525">
            <a:noFill/>
            <a:miter lim="800000"/>
            <a:headEnd/>
            <a:tailEnd/>
          </a:ln>
        </p:spPr>
        <p:txBody>
          <a:bodyPr lIns="0" tIns="0" rIns="0" bIns="0">
            <a:spAutoFit/>
          </a:bodyPr>
          <a:lstStyle/>
          <a:p>
            <a:pPr algn="ctr" eaLnBrk="0" hangingPunct="0">
              <a:lnSpc>
                <a:spcPct val="95000"/>
              </a:lnSpc>
              <a:spcBef>
                <a:spcPct val="75000"/>
              </a:spcBef>
              <a:defRPr/>
            </a:pPr>
            <a:r>
              <a:rPr lang="en-AU" sz="2300">
                <a:solidFill>
                  <a:srgbClr val="FFFFFF"/>
                </a:solidFill>
                <a:effectLst>
                  <a:outerShdw blurRad="38100" dist="38100" dir="2700000" algn="tl">
                    <a:srgbClr val="000000"/>
                  </a:outerShdw>
                </a:effectLst>
                <a:latin typeface="Arial" charset="0"/>
              </a:rPr>
              <a:t>LDL- cholesterol</a:t>
            </a:r>
            <a:br>
              <a:rPr lang="en-AU" sz="2300">
                <a:solidFill>
                  <a:srgbClr val="FFFFFF"/>
                </a:solidFill>
                <a:effectLst>
                  <a:outerShdw blurRad="38100" dist="38100" dir="2700000" algn="tl">
                    <a:srgbClr val="000000"/>
                  </a:outerShdw>
                </a:effectLst>
                <a:latin typeface="Arial" charset="0"/>
              </a:rPr>
            </a:br>
            <a:r>
              <a:rPr lang="en-AU" sz="2300">
                <a:solidFill>
                  <a:srgbClr val="FFFFFF"/>
                </a:solidFill>
                <a:effectLst>
                  <a:outerShdw blurRad="38100" dist="38100" dir="2700000" algn="tl">
                    <a:srgbClr val="000000"/>
                  </a:outerShdw>
                </a:effectLst>
                <a:latin typeface="Arial" charset="0"/>
              </a:rPr>
              <a:t>(mg/dL)</a:t>
            </a:r>
            <a:endParaRPr lang="en-AU" sz="3400" i="1">
              <a:solidFill>
                <a:srgbClr val="FFFFFF"/>
              </a:solidFill>
              <a:effectLst>
                <a:outerShdw blurRad="38100" dist="38100" dir="2700000" algn="tl">
                  <a:srgbClr val="000000"/>
                </a:outerShdw>
              </a:effectLst>
              <a:latin typeface="Arial" charset="0"/>
            </a:endParaRPr>
          </a:p>
        </p:txBody>
      </p:sp>
      <p:sp>
        <p:nvSpPr>
          <p:cNvPr id="294982" name="Text Box 70"/>
          <p:cNvSpPr txBox="1">
            <a:spLocks noChangeArrowheads="1"/>
          </p:cNvSpPr>
          <p:nvPr/>
        </p:nvSpPr>
        <p:spPr bwMode="auto">
          <a:xfrm>
            <a:off x="5959475" y="5878513"/>
            <a:ext cx="1966913" cy="336550"/>
          </a:xfrm>
          <a:prstGeom prst="rect">
            <a:avLst/>
          </a:prstGeom>
          <a:noFill/>
          <a:ln w="12700">
            <a:noFill/>
            <a:miter lim="800000"/>
            <a:headEnd/>
            <a:tailEnd/>
          </a:ln>
          <a:effectLst/>
        </p:spPr>
        <p:txBody>
          <a:bodyPr>
            <a:spAutoFit/>
          </a:bodyPr>
          <a:lstStyle/>
          <a:p>
            <a:pPr eaLnBrk="0" hangingPunct="0">
              <a:defRPr/>
            </a:pPr>
            <a:r>
              <a:rPr lang="en-GB" sz="1600">
                <a:solidFill>
                  <a:srgbClr val="FFFFFF"/>
                </a:solidFill>
                <a:effectLst>
                  <a:outerShdw blurRad="38100" dist="38100" dir="2700000" algn="tl">
                    <a:srgbClr val="000000"/>
                  </a:outerShdw>
                </a:effectLst>
                <a:latin typeface="Arial" charset="0"/>
              </a:rPr>
              <a:t>* Men aged 50-70</a:t>
            </a:r>
          </a:p>
        </p:txBody>
      </p:sp>
      <p:sp>
        <p:nvSpPr>
          <p:cNvPr id="294983" name="Text Box 71"/>
          <p:cNvSpPr txBox="1">
            <a:spLocks noChangeArrowheads="1"/>
          </p:cNvSpPr>
          <p:nvPr/>
        </p:nvSpPr>
        <p:spPr bwMode="auto">
          <a:xfrm>
            <a:off x="5445125" y="4689475"/>
            <a:ext cx="501650" cy="366713"/>
          </a:xfrm>
          <a:prstGeom prst="rect">
            <a:avLst/>
          </a:prstGeom>
          <a:noFill/>
          <a:ln w="12700">
            <a:noFill/>
            <a:miter lim="800000"/>
            <a:headEnd/>
            <a:tailEnd/>
          </a:ln>
          <a:effectLst/>
        </p:spPr>
        <p:txBody>
          <a:bodyPr wrap="none">
            <a:spAutoFit/>
          </a:bodyPr>
          <a:lstStyle/>
          <a:p>
            <a:pPr eaLnBrk="0" hangingPunct="0">
              <a:spcBef>
                <a:spcPct val="50000"/>
              </a:spcBef>
              <a:defRPr/>
            </a:pPr>
            <a:r>
              <a:rPr lang="en-GB" sz="1800">
                <a:solidFill>
                  <a:srgbClr val="FFFFFF"/>
                </a:solidFill>
                <a:effectLst>
                  <a:outerShdw blurRad="38100" dist="38100" dir="2700000" algn="tl">
                    <a:srgbClr val="000000"/>
                  </a:outerShdw>
                </a:effectLst>
                <a:latin typeface="Arial" charset="0"/>
              </a:rPr>
              <a:t>85 </a:t>
            </a:r>
          </a:p>
        </p:txBody>
      </p:sp>
      <p:sp>
        <p:nvSpPr>
          <p:cNvPr id="294984" name="Text Box 72"/>
          <p:cNvSpPr txBox="1">
            <a:spLocks noChangeArrowheads="1"/>
          </p:cNvSpPr>
          <p:nvPr/>
        </p:nvSpPr>
        <p:spPr bwMode="auto">
          <a:xfrm>
            <a:off x="5840413" y="4424363"/>
            <a:ext cx="501650" cy="366712"/>
          </a:xfrm>
          <a:prstGeom prst="rect">
            <a:avLst/>
          </a:prstGeom>
          <a:noFill/>
          <a:ln w="12700">
            <a:noFill/>
            <a:miter lim="800000"/>
            <a:headEnd/>
            <a:tailEnd/>
          </a:ln>
          <a:effectLst/>
        </p:spPr>
        <p:txBody>
          <a:bodyPr wrap="none">
            <a:spAutoFit/>
          </a:bodyPr>
          <a:lstStyle/>
          <a:p>
            <a:pPr eaLnBrk="0" hangingPunct="0">
              <a:defRPr/>
            </a:pPr>
            <a:r>
              <a:rPr lang="en-GB" sz="1800">
                <a:solidFill>
                  <a:srgbClr val="FFFFFF"/>
                </a:solidFill>
                <a:effectLst>
                  <a:outerShdw blurRad="38100" dist="38100" dir="2700000" algn="tl">
                    <a:srgbClr val="000000"/>
                  </a:outerShdw>
                </a:effectLst>
                <a:latin typeface="Arial" charset="0"/>
              </a:rPr>
              <a:t>65 </a:t>
            </a:r>
          </a:p>
        </p:txBody>
      </p:sp>
      <p:sp>
        <p:nvSpPr>
          <p:cNvPr id="294985" name="Text Box 73"/>
          <p:cNvSpPr txBox="1">
            <a:spLocks noChangeArrowheads="1"/>
          </p:cNvSpPr>
          <p:nvPr/>
        </p:nvSpPr>
        <p:spPr bwMode="auto">
          <a:xfrm>
            <a:off x="6167438" y="4178300"/>
            <a:ext cx="501650" cy="366713"/>
          </a:xfrm>
          <a:prstGeom prst="rect">
            <a:avLst/>
          </a:prstGeom>
          <a:noFill/>
          <a:ln w="12700">
            <a:noFill/>
            <a:miter lim="800000"/>
            <a:headEnd/>
            <a:tailEnd/>
          </a:ln>
          <a:effectLst/>
        </p:spPr>
        <p:txBody>
          <a:bodyPr wrap="none">
            <a:spAutoFit/>
          </a:bodyPr>
          <a:lstStyle/>
          <a:p>
            <a:pPr eaLnBrk="0" hangingPunct="0">
              <a:spcBef>
                <a:spcPct val="50000"/>
              </a:spcBef>
              <a:defRPr/>
            </a:pPr>
            <a:r>
              <a:rPr lang="en-GB" sz="1800">
                <a:solidFill>
                  <a:srgbClr val="FFFFFF"/>
                </a:solidFill>
                <a:effectLst>
                  <a:outerShdw blurRad="38100" dist="38100" dir="2700000" algn="tl">
                    <a:srgbClr val="000000"/>
                  </a:outerShdw>
                </a:effectLst>
                <a:latin typeface="Arial" charset="0"/>
              </a:rPr>
              <a:t>45 </a:t>
            </a:r>
          </a:p>
        </p:txBody>
      </p:sp>
      <p:sp>
        <p:nvSpPr>
          <p:cNvPr id="294986" name="Text Box 74"/>
          <p:cNvSpPr txBox="1">
            <a:spLocks noChangeArrowheads="1"/>
          </p:cNvSpPr>
          <p:nvPr/>
        </p:nvSpPr>
        <p:spPr bwMode="auto">
          <a:xfrm>
            <a:off x="6637338" y="3905250"/>
            <a:ext cx="501650" cy="366713"/>
          </a:xfrm>
          <a:prstGeom prst="rect">
            <a:avLst/>
          </a:prstGeom>
          <a:noFill/>
          <a:ln w="12700">
            <a:noFill/>
            <a:miter lim="800000"/>
            <a:headEnd/>
            <a:tailEnd/>
          </a:ln>
          <a:effectLst/>
        </p:spPr>
        <p:txBody>
          <a:bodyPr wrap="none">
            <a:spAutoFit/>
          </a:bodyPr>
          <a:lstStyle/>
          <a:p>
            <a:pPr eaLnBrk="0" hangingPunct="0">
              <a:spcBef>
                <a:spcPct val="50000"/>
              </a:spcBef>
              <a:defRPr/>
            </a:pPr>
            <a:r>
              <a:rPr lang="en-GB" sz="1800">
                <a:solidFill>
                  <a:srgbClr val="FFFFFF"/>
                </a:solidFill>
                <a:effectLst>
                  <a:outerShdw blurRad="38100" dist="38100" dir="2700000" algn="tl">
                    <a:srgbClr val="000000"/>
                  </a:outerShdw>
                </a:effectLst>
                <a:latin typeface="Arial" charset="0"/>
              </a:rPr>
              <a:t>25 </a:t>
            </a:r>
          </a:p>
        </p:txBody>
      </p:sp>
      <p:sp>
        <p:nvSpPr>
          <p:cNvPr id="294987" name="Text Box 75"/>
          <p:cNvSpPr txBox="1">
            <a:spLocks noChangeArrowheads="1"/>
          </p:cNvSpPr>
          <p:nvPr/>
        </p:nvSpPr>
        <p:spPr bwMode="auto">
          <a:xfrm rot="-86845">
            <a:off x="5675313" y="4533900"/>
            <a:ext cx="2419350" cy="758825"/>
          </a:xfrm>
          <a:prstGeom prst="rect">
            <a:avLst/>
          </a:prstGeom>
          <a:noFill/>
          <a:ln w="9525">
            <a:noFill/>
            <a:miter lim="800000"/>
            <a:headEnd type="none" w="sm" len="sm"/>
            <a:tailEnd type="none" w="sm" len="sm"/>
          </a:ln>
          <a:effectLst/>
        </p:spPr>
        <p:txBody>
          <a:bodyPr>
            <a:spAutoFit/>
          </a:bodyPr>
          <a:lstStyle/>
          <a:p>
            <a:pPr algn="ctr" eaLnBrk="0" hangingPunct="0">
              <a:lnSpc>
                <a:spcPct val="95000"/>
              </a:lnSpc>
              <a:spcBef>
                <a:spcPct val="50000"/>
              </a:spcBef>
              <a:defRPr/>
            </a:pPr>
            <a:r>
              <a:rPr lang="en-AU" sz="2300">
                <a:solidFill>
                  <a:srgbClr val="FFFFFF"/>
                </a:solidFill>
                <a:effectLst>
                  <a:outerShdw blurRad="38100" dist="38100" dir="2700000" algn="tl">
                    <a:srgbClr val="000000"/>
                  </a:outerShdw>
                </a:effectLst>
                <a:latin typeface="Arial" charset="0"/>
              </a:rPr>
              <a:t>HDL-C </a:t>
            </a:r>
            <a:br>
              <a:rPr lang="en-AU" sz="2300">
                <a:solidFill>
                  <a:srgbClr val="FFFFFF"/>
                </a:solidFill>
                <a:effectLst>
                  <a:outerShdw blurRad="38100" dist="38100" dir="2700000" algn="tl">
                    <a:srgbClr val="000000"/>
                  </a:outerShdw>
                </a:effectLst>
                <a:latin typeface="Arial" charset="0"/>
              </a:rPr>
            </a:br>
            <a:r>
              <a:rPr lang="en-AU" sz="2300">
                <a:solidFill>
                  <a:srgbClr val="FFFFFF"/>
                </a:solidFill>
                <a:effectLst>
                  <a:outerShdw blurRad="38100" dist="38100" dir="2700000" algn="tl">
                    <a:srgbClr val="000000"/>
                  </a:outerShdw>
                </a:effectLst>
                <a:latin typeface="Arial" charset="0"/>
              </a:rPr>
              <a:t> (mg/dL)</a:t>
            </a:r>
          </a:p>
        </p:txBody>
      </p:sp>
      <p:sp>
        <p:nvSpPr>
          <p:cNvPr id="294988" name="Text Box 76"/>
          <p:cNvSpPr txBox="1">
            <a:spLocks noChangeArrowheads="1"/>
          </p:cNvSpPr>
          <p:nvPr/>
        </p:nvSpPr>
        <p:spPr bwMode="auto">
          <a:xfrm>
            <a:off x="165100" y="463550"/>
            <a:ext cx="8801100" cy="555625"/>
          </a:xfrm>
          <a:prstGeom prst="rect">
            <a:avLst/>
          </a:prstGeom>
          <a:noFill/>
          <a:ln w="9525">
            <a:noFill/>
            <a:miter lim="800000"/>
            <a:headEnd type="none" w="sm" len="sm"/>
            <a:tailEnd type="none" w="sm" len="sm"/>
          </a:ln>
          <a:effectLst/>
        </p:spPr>
        <p:txBody>
          <a:bodyPr>
            <a:spAutoFit/>
          </a:bodyPr>
          <a:lstStyle/>
          <a:p>
            <a:pPr algn="ctr" eaLnBrk="0" hangingPunct="0">
              <a:lnSpc>
                <a:spcPct val="95000"/>
              </a:lnSpc>
              <a:spcBef>
                <a:spcPct val="50000"/>
              </a:spcBef>
              <a:defRPr/>
            </a:pPr>
            <a:r>
              <a:rPr lang="en-AU" sz="3200" b="1" dirty="0">
                <a:solidFill>
                  <a:schemeClr val="tx2">
                    <a:lumMod val="75000"/>
                  </a:schemeClr>
                </a:solidFill>
                <a:latin typeface="Arial" charset="0"/>
              </a:rPr>
              <a:t>FRAMINGHAM: CHD RISK</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idx="1"/>
          </p:nvPr>
        </p:nvSpPr>
        <p:spPr bwMode="auto">
          <a:xfrm>
            <a:off x="1371600" y="838200"/>
            <a:ext cx="7772400" cy="5562600"/>
          </a:xfrm>
          <a:noFill/>
          <a:ln>
            <a:noFill/>
            <a:miter lim="800000"/>
            <a:headEnd/>
            <a:tailEnd/>
          </a:ln>
        </p:spPr>
        <p:txBody>
          <a:bodyPr vert="horz" wrap="square" lIns="92075" tIns="46038" rIns="92075" bIns="46038" numCol="1" anchor="t" anchorCtr="0" compatLnSpc="1">
            <a:prstTxWarp prst="textNoShape">
              <a:avLst/>
            </a:prstTxWarp>
          </a:bodyPr>
          <a:lstStyle/>
          <a:p>
            <a:pPr eaLnBrk="1" hangingPunct="1">
              <a:lnSpc>
                <a:spcPct val="120000"/>
              </a:lnSpc>
              <a:buFontTx/>
              <a:buNone/>
              <a:defRPr/>
            </a:pPr>
            <a:r>
              <a:rPr lang="en-GB" sz="2400" b="1" dirty="0" smtClean="0">
                <a:latin typeface="Arial Narrow" pitchFamily="34" charset="0"/>
              </a:rPr>
              <a:t>Definition: Conjugated protein composed of a lipid    core</a:t>
            </a:r>
          </a:p>
          <a:p>
            <a:pPr eaLnBrk="1" hangingPunct="1">
              <a:lnSpc>
                <a:spcPct val="120000"/>
              </a:lnSpc>
              <a:buFontTx/>
              <a:buNone/>
              <a:defRPr/>
            </a:pPr>
            <a:r>
              <a:rPr lang="en-GB" sz="2400" b="1" dirty="0" smtClean="0">
                <a:latin typeface="Arial Narrow" pitchFamily="34" charset="0"/>
              </a:rPr>
              <a:t>and a lipid / protein  coat  that  carry  lipids through blood </a:t>
            </a:r>
          </a:p>
          <a:p>
            <a:pPr eaLnBrk="1" hangingPunct="1">
              <a:lnSpc>
                <a:spcPct val="120000"/>
              </a:lnSpc>
              <a:buFontTx/>
              <a:buNone/>
              <a:defRPr/>
            </a:pPr>
            <a:r>
              <a:rPr lang="en-GB" sz="2400" b="1" dirty="0" smtClean="0">
                <a:latin typeface="Arial Narrow" pitchFamily="34" charset="0"/>
              </a:rPr>
              <a:t>streams</a:t>
            </a:r>
          </a:p>
          <a:p>
            <a:pPr eaLnBrk="1" hangingPunct="1">
              <a:lnSpc>
                <a:spcPct val="120000"/>
              </a:lnSpc>
              <a:buFontTx/>
              <a:buNone/>
              <a:defRPr/>
            </a:pPr>
            <a:endParaRPr lang="en-GB" sz="900" b="1" dirty="0" smtClean="0">
              <a:latin typeface="Arial Narrow" pitchFamily="34" charset="0"/>
            </a:endParaRPr>
          </a:p>
          <a:p>
            <a:pPr eaLnBrk="1" hangingPunct="1">
              <a:lnSpc>
                <a:spcPct val="120000"/>
              </a:lnSpc>
              <a:buFontTx/>
              <a:buNone/>
              <a:defRPr/>
            </a:pPr>
            <a:r>
              <a:rPr lang="en-GB" sz="2400" b="1" dirty="0" smtClean="0">
                <a:latin typeface="Arial Narrow" pitchFamily="34" charset="0"/>
              </a:rPr>
              <a:t>Classification (based on density) :</a:t>
            </a:r>
          </a:p>
          <a:p>
            <a:pPr eaLnBrk="1" hangingPunct="1">
              <a:lnSpc>
                <a:spcPct val="120000"/>
              </a:lnSpc>
              <a:buSzPct val="80000"/>
              <a:defRPr/>
            </a:pPr>
            <a:r>
              <a:rPr lang="en-GB" sz="2400" b="1" dirty="0" smtClean="0">
                <a:latin typeface="Arial Narrow" pitchFamily="34" charset="0"/>
              </a:rPr>
              <a:t>Chylomicrons</a:t>
            </a:r>
          </a:p>
          <a:p>
            <a:pPr eaLnBrk="1" hangingPunct="1">
              <a:lnSpc>
                <a:spcPct val="120000"/>
              </a:lnSpc>
              <a:buSzPct val="80000"/>
              <a:defRPr/>
            </a:pPr>
            <a:r>
              <a:rPr lang="en-GB" sz="2400" b="1" dirty="0" smtClean="0">
                <a:latin typeface="Arial Narrow" pitchFamily="34" charset="0"/>
              </a:rPr>
              <a:t>Very low-density lipoprotein (VLDL)</a:t>
            </a:r>
          </a:p>
          <a:p>
            <a:pPr eaLnBrk="1" hangingPunct="1">
              <a:lnSpc>
                <a:spcPct val="120000"/>
              </a:lnSpc>
              <a:buSzPct val="80000"/>
              <a:defRPr/>
            </a:pPr>
            <a:r>
              <a:rPr lang="en-GB" sz="2400" b="1" dirty="0" smtClean="0">
                <a:latin typeface="Arial Narrow" pitchFamily="34" charset="0"/>
              </a:rPr>
              <a:t>Intermediate-density lipoprotein (IDL)</a:t>
            </a:r>
          </a:p>
          <a:p>
            <a:pPr eaLnBrk="1" hangingPunct="1">
              <a:lnSpc>
                <a:spcPct val="120000"/>
              </a:lnSpc>
              <a:buSzPct val="80000"/>
              <a:defRPr/>
            </a:pPr>
            <a:r>
              <a:rPr lang="en-GB" sz="2400" b="1" dirty="0" smtClean="0">
                <a:latin typeface="Arial Narrow" pitchFamily="34" charset="0"/>
              </a:rPr>
              <a:t>Low-density lipoprotein (LDL)</a:t>
            </a:r>
          </a:p>
          <a:p>
            <a:pPr eaLnBrk="1" hangingPunct="1">
              <a:lnSpc>
                <a:spcPct val="120000"/>
              </a:lnSpc>
              <a:buSzPct val="80000"/>
              <a:defRPr/>
            </a:pPr>
            <a:r>
              <a:rPr lang="en-GB" sz="2400" b="1" dirty="0" smtClean="0">
                <a:latin typeface="Arial Narrow" pitchFamily="34" charset="0"/>
              </a:rPr>
              <a:t>High-density lipoprotein (HDL)</a:t>
            </a:r>
          </a:p>
        </p:txBody>
      </p:sp>
      <p:sp>
        <p:nvSpPr>
          <p:cNvPr id="12291" name="WordArt 4"/>
          <p:cNvSpPr>
            <a:spLocks noChangeArrowheads="1" noChangeShapeType="1" noTextEdit="1"/>
          </p:cNvSpPr>
          <p:nvPr/>
        </p:nvSpPr>
        <p:spPr bwMode="auto">
          <a:xfrm>
            <a:off x="914400" y="304800"/>
            <a:ext cx="79248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kern="10" dirty="0" smtClean="0">
                <a:solidFill>
                  <a:schemeClr val="tx2">
                    <a:lumMod val="75000"/>
                  </a:schemeClr>
                </a:solidFill>
                <a:latin typeface="Arial Black"/>
              </a:rPr>
              <a:t>Definition </a:t>
            </a:r>
            <a:r>
              <a:rPr lang="en-US" kern="10" dirty="0">
                <a:solidFill>
                  <a:schemeClr val="tx2">
                    <a:lumMod val="75000"/>
                  </a:schemeClr>
                </a:solidFill>
                <a:latin typeface="Arial Black"/>
              </a:rPr>
              <a:t>&amp; Classification of Lipoproteins</a:t>
            </a:r>
          </a:p>
        </p:txBody>
      </p:sp>
    </p:spTree>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6" name="Rectangle 10"/>
          <p:cNvSpPr>
            <a:spLocks noChangeArrowheads="1"/>
          </p:cNvSpPr>
          <p:nvPr/>
        </p:nvSpPr>
        <p:spPr bwMode="auto">
          <a:xfrm>
            <a:off x="1419139" y="4437062"/>
            <a:ext cx="7654925" cy="581025"/>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lIns="92075" tIns="46038" rIns="92075" bIns="46038">
            <a:spAutoFit/>
          </a:bodyPr>
          <a:lstStyle/>
          <a:p>
            <a:pPr marL="190500" indent="-190500" defTabSz="762000" eaLnBrk="0" hangingPunct="0">
              <a:defRPr/>
            </a:pPr>
            <a:r>
              <a:rPr lang="en-GB" sz="1600" b="1" dirty="0">
                <a:latin typeface="Arial" charset="0"/>
              </a:rPr>
              <a:t>*	Drug therapy indicated after 6 or more months of diet therapy (except patients with CHD) LDL-C &lt;130mg/dl is desirable LDL-C </a:t>
            </a:r>
            <a:r>
              <a:rPr lang="en-GB" sz="1600" dirty="0">
                <a:latin typeface="Symbol" pitchFamily="18" charset="2"/>
              </a:rPr>
              <a:t>³</a:t>
            </a:r>
            <a:r>
              <a:rPr lang="en-GB" sz="1600" b="1" dirty="0">
                <a:latin typeface="Arial" charset="0"/>
              </a:rPr>
              <a:t>160mg/dl = high</a:t>
            </a:r>
          </a:p>
        </p:txBody>
      </p:sp>
      <p:sp>
        <p:nvSpPr>
          <p:cNvPr id="66563" name="Rectangle 11"/>
          <p:cNvSpPr>
            <a:spLocks noChangeArrowheads="1"/>
          </p:cNvSpPr>
          <p:nvPr/>
        </p:nvSpPr>
        <p:spPr bwMode="auto">
          <a:xfrm>
            <a:off x="5551488" y="5530850"/>
            <a:ext cx="32877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r" eaLnBrk="0" hangingPunct="0">
              <a:spcBef>
                <a:spcPct val="50000"/>
              </a:spcBef>
            </a:pPr>
            <a:r>
              <a:rPr lang="en-GB" sz="1600" b="1">
                <a:solidFill>
                  <a:srgbClr val="0066FF"/>
                </a:solidFill>
                <a:latin typeface="Arial" charset="0"/>
              </a:rPr>
              <a:t>(Adult Treatment Panel III, 2001)</a:t>
            </a:r>
          </a:p>
        </p:txBody>
      </p:sp>
      <p:grpSp>
        <p:nvGrpSpPr>
          <p:cNvPr id="66564" name="Group 18"/>
          <p:cNvGrpSpPr>
            <a:grpSpLocks/>
          </p:cNvGrpSpPr>
          <p:nvPr/>
        </p:nvGrpSpPr>
        <p:grpSpPr bwMode="auto">
          <a:xfrm>
            <a:off x="1440910" y="1295400"/>
            <a:ext cx="7703089" cy="2851150"/>
            <a:chOff x="480" y="1008"/>
            <a:chExt cx="5232" cy="1536"/>
          </a:xfrm>
        </p:grpSpPr>
        <p:sp>
          <p:nvSpPr>
            <p:cNvPr id="254978" name="Rectangle 2"/>
            <p:cNvSpPr>
              <a:spLocks noChangeArrowheads="1"/>
            </p:cNvSpPr>
            <p:nvPr/>
          </p:nvSpPr>
          <p:spPr bwMode="auto">
            <a:xfrm>
              <a:off x="480" y="1008"/>
              <a:ext cx="1093" cy="199"/>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wrap="none" lIns="92075" tIns="46038" rIns="92075" bIns="46038">
              <a:spAutoFit/>
            </a:bodyPr>
            <a:lstStyle/>
            <a:p>
              <a:pPr defTabSz="762000" eaLnBrk="0" hangingPunct="0">
                <a:defRPr/>
              </a:pPr>
              <a:r>
                <a:rPr lang="en-GB" sz="1800" b="1">
                  <a:solidFill>
                    <a:srgbClr val="C00000"/>
                  </a:solidFill>
                  <a:latin typeface="Arial" charset="0"/>
                </a:rPr>
                <a:t>Patients with</a:t>
              </a:r>
            </a:p>
          </p:txBody>
        </p:sp>
        <p:sp>
          <p:nvSpPr>
            <p:cNvPr id="254979" name="Rectangle 3"/>
            <p:cNvSpPr>
              <a:spLocks noChangeArrowheads="1"/>
            </p:cNvSpPr>
            <p:nvPr/>
          </p:nvSpPr>
          <p:spPr bwMode="auto">
            <a:xfrm>
              <a:off x="4722" y="1008"/>
              <a:ext cx="841" cy="498"/>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wrap="none" lIns="92075" tIns="46038" rIns="92075" bIns="46038">
              <a:spAutoFit/>
            </a:bodyPr>
            <a:lstStyle/>
            <a:p>
              <a:pPr algn="ctr" defTabSz="762000" eaLnBrk="0" hangingPunct="0">
                <a:defRPr/>
              </a:pPr>
              <a:r>
                <a:rPr lang="en-GB" sz="1400" b="1" dirty="0">
                  <a:solidFill>
                    <a:srgbClr val="C00000"/>
                  </a:solidFill>
                  <a:latin typeface="Arial" charset="0"/>
                </a:rPr>
                <a:t>   </a:t>
              </a:r>
              <a:r>
                <a:rPr lang="en-GB" sz="1800" b="1" dirty="0">
                  <a:solidFill>
                    <a:srgbClr val="C00000"/>
                  </a:solidFill>
                  <a:latin typeface="Arial" charset="0"/>
                </a:rPr>
                <a:t>LDL-C</a:t>
              </a:r>
            </a:p>
            <a:p>
              <a:pPr algn="ctr" defTabSz="762000" eaLnBrk="0" hangingPunct="0">
                <a:defRPr/>
              </a:pPr>
              <a:r>
                <a:rPr lang="en-GB" sz="1800" b="1" dirty="0">
                  <a:solidFill>
                    <a:srgbClr val="C00000"/>
                  </a:solidFill>
                  <a:latin typeface="Arial" charset="0"/>
                </a:rPr>
                <a:t>treatment</a:t>
              </a:r>
            </a:p>
            <a:p>
              <a:pPr algn="ctr" defTabSz="762000" eaLnBrk="0" hangingPunct="0">
                <a:defRPr/>
              </a:pPr>
              <a:r>
                <a:rPr lang="en-GB" sz="1800" b="1" dirty="0">
                  <a:solidFill>
                    <a:srgbClr val="C00000"/>
                  </a:solidFill>
                  <a:latin typeface="Arial" charset="0"/>
                </a:rPr>
                <a:t>goal</a:t>
              </a:r>
            </a:p>
          </p:txBody>
        </p:sp>
        <p:sp>
          <p:nvSpPr>
            <p:cNvPr id="254980" name="Rectangle 4"/>
            <p:cNvSpPr>
              <a:spLocks noChangeArrowheads="1"/>
            </p:cNvSpPr>
            <p:nvPr/>
          </p:nvSpPr>
          <p:spPr bwMode="auto">
            <a:xfrm>
              <a:off x="480" y="1714"/>
              <a:ext cx="2151" cy="602"/>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wrap="none" lIns="92075" tIns="46038" rIns="92075" bIns="46038">
              <a:spAutoFit/>
            </a:bodyPr>
            <a:lstStyle/>
            <a:p>
              <a:pPr defTabSz="762000" eaLnBrk="0" hangingPunct="0">
                <a:lnSpc>
                  <a:spcPts val="1800"/>
                </a:lnSpc>
                <a:spcBef>
                  <a:spcPct val="60000"/>
                </a:spcBef>
                <a:defRPr/>
              </a:pPr>
              <a:r>
                <a:rPr lang="en-GB" sz="1800" b="1" dirty="0">
                  <a:latin typeface="Arial" charset="0"/>
                </a:rPr>
                <a:t>No CHD and &lt;2 risk factors</a:t>
              </a:r>
            </a:p>
            <a:p>
              <a:pPr defTabSz="762000" eaLnBrk="0" hangingPunct="0">
                <a:lnSpc>
                  <a:spcPts val="1800"/>
                </a:lnSpc>
                <a:spcBef>
                  <a:spcPct val="60000"/>
                </a:spcBef>
                <a:defRPr/>
              </a:pPr>
              <a:r>
                <a:rPr lang="en-GB" sz="1800" b="1" dirty="0">
                  <a:latin typeface="Arial" charset="0"/>
                </a:rPr>
                <a:t>No CHD and </a:t>
              </a:r>
              <a:r>
                <a:rPr lang="en-GB" sz="1800" dirty="0">
                  <a:latin typeface="Symbol" pitchFamily="18" charset="2"/>
                </a:rPr>
                <a:t>³</a:t>
              </a:r>
              <a:r>
                <a:rPr lang="en-GB" sz="1800" b="1" dirty="0">
                  <a:latin typeface="Arial" charset="0"/>
                </a:rPr>
                <a:t>2 risk factors</a:t>
              </a:r>
            </a:p>
            <a:p>
              <a:pPr defTabSz="762000" eaLnBrk="0" hangingPunct="0">
                <a:lnSpc>
                  <a:spcPts val="1800"/>
                </a:lnSpc>
                <a:spcBef>
                  <a:spcPct val="60000"/>
                </a:spcBef>
                <a:defRPr/>
              </a:pPr>
              <a:r>
                <a:rPr lang="en-GB" sz="1800" b="1" dirty="0">
                  <a:latin typeface="Arial" charset="0"/>
                </a:rPr>
                <a:t>With CHD</a:t>
              </a:r>
            </a:p>
          </p:txBody>
        </p:sp>
        <p:sp>
          <p:nvSpPr>
            <p:cNvPr id="254981" name="Rectangle 5"/>
            <p:cNvSpPr>
              <a:spLocks noChangeArrowheads="1"/>
            </p:cNvSpPr>
            <p:nvPr/>
          </p:nvSpPr>
          <p:spPr bwMode="auto">
            <a:xfrm>
              <a:off x="2472" y="1008"/>
              <a:ext cx="1041" cy="498"/>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wrap="none" lIns="92075" tIns="46038" rIns="92075" bIns="46038">
              <a:spAutoFit/>
            </a:bodyPr>
            <a:lstStyle/>
            <a:p>
              <a:pPr algn="ctr" defTabSz="762000" eaLnBrk="0" hangingPunct="0">
                <a:defRPr/>
              </a:pPr>
              <a:r>
                <a:rPr lang="en-GB" sz="1800" b="1" dirty="0">
                  <a:solidFill>
                    <a:srgbClr val="C00000"/>
                  </a:solidFill>
                  <a:latin typeface="Arial" charset="0"/>
                </a:rPr>
                <a:t>Diet therapy</a:t>
              </a:r>
            </a:p>
            <a:p>
              <a:pPr algn="ctr" defTabSz="762000" eaLnBrk="0" hangingPunct="0">
                <a:defRPr/>
              </a:pPr>
              <a:r>
                <a:rPr lang="en-GB" sz="1800" b="1" dirty="0">
                  <a:solidFill>
                    <a:srgbClr val="C00000"/>
                  </a:solidFill>
                  <a:latin typeface="Arial" charset="0"/>
                </a:rPr>
                <a:t> indicated if </a:t>
              </a:r>
            </a:p>
            <a:p>
              <a:pPr algn="ctr" defTabSz="762000" eaLnBrk="0" hangingPunct="0">
                <a:defRPr/>
              </a:pPr>
              <a:r>
                <a:rPr lang="en-GB" sz="1800" b="1" dirty="0">
                  <a:solidFill>
                    <a:srgbClr val="C00000"/>
                  </a:solidFill>
                  <a:latin typeface="Arial" charset="0"/>
                </a:rPr>
                <a:t>LDL-C</a:t>
              </a:r>
            </a:p>
          </p:txBody>
        </p:sp>
        <p:sp>
          <p:nvSpPr>
            <p:cNvPr id="254982" name="Rectangle 6"/>
            <p:cNvSpPr>
              <a:spLocks noChangeArrowheads="1"/>
            </p:cNvSpPr>
            <p:nvPr/>
          </p:nvSpPr>
          <p:spPr bwMode="auto">
            <a:xfrm>
              <a:off x="2543" y="1714"/>
              <a:ext cx="897" cy="602"/>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wrap="none" lIns="92075" tIns="46038" rIns="92075" bIns="46038">
              <a:spAutoFit/>
            </a:bodyPr>
            <a:lstStyle/>
            <a:p>
              <a:pPr algn="ctr" defTabSz="762000" eaLnBrk="0" hangingPunct="0">
                <a:lnSpc>
                  <a:spcPts val="1800"/>
                </a:lnSpc>
                <a:spcBef>
                  <a:spcPct val="60000"/>
                </a:spcBef>
                <a:defRPr/>
              </a:pPr>
              <a:r>
                <a:rPr lang="en-GB" sz="1800">
                  <a:latin typeface="Symbol" pitchFamily="18" charset="2"/>
                </a:rPr>
                <a:t>³</a:t>
              </a:r>
              <a:r>
                <a:rPr lang="en-GB" sz="1800" b="1">
                  <a:latin typeface="Arial" charset="0"/>
                </a:rPr>
                <a:t>160mg/dl</a:t>
              </a:r>
            </a:p>
            <a:p>
              <a:pPr algn="ctr" defTabSz="762000" eaLnBrk="0" hangingPunct="0">
                <a:lnSpc>
                  <a:spcPts val="1800"/>
                </a:lnSpc>
                <a:spcBef>
                  <a:spcPct val="60000"/>
                </a:spcBef>
                <a:defRPr/>
              </a:pPr>
              <a:r>
                <a:rPr lang="en-GB" sz="1800">
                  <a:latin typeface="Symbol" pitchFamily="18" charset="2"/>
                </a:rPr>
                <a:t>³</a:t>
              </a:r>
              <a:r>
                <a:rPr lang="en-GB" sz="1800" b="1">
                  <a:latin typeface="Arial" charset="0"/>
                </a:rPr>
                <a:t>130mg/dl</a:t>
              </a:r>
            </a:p>
            <a:p>
              <a:pPr algn="ctr" defTabSz="762000" eaLnBrk="0" hangingPunct="0">
                <a:lnSpc>
                  <a:spcPts val="1800"/>
                </a:lnSpc>
                <a:spcBef>
                  <a:spcPct val="60000"/>
                </a:spcBef>
                <a:defRPr/>
              </a:pPr>
              <a:r>
                <a:rPr lang="en-GB" sz="1800" b="1">
                  <a:latin typeface="Arial" charset="0"/>
                </a:rPr>
                <a:t>&gt;100mg/dl</a:t>
              </a:r>
            </a:p>
          </p:txBody>
        </p:sp>
        <p:sp>
          <p:nvSpPr>
            <p:cNvPr id="254983" name="Rectangle 7"/>
            <p:cNvSpPr>
              <a:spLocks noChangeArrowheads="1"/>
            </p:cNvSpPr>
            <p:nvPr/>
          </p:nvSpPr>
          <p:spPr bwMode="auto">
            <a:xfrm>
              <a:off x="3571" y="1008"/>
              <a:ext cx="1102" cy="498"/>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wrap="none" lIns="92075" tIns="46038" rIns="92075" bIns="46038">
              <a:spAutoFit/>
            </a:bodyPr>
            <a:lstStyle/>
            <a:p>
              <a:pPr algn="ctr" defTabSz="762000" eaLnBrk="0" hangingPunct="0">
                <a:defRPr/>
              </a:pPr>
              <a:r>
                <a:rPr lang="en-GB" sz="1800" b="1" dirty="0">
                  <a:solidFill>
                    <a:srgbClr val="C00000"/>
                  </a:solidFill>
                  <a:latin typeface="Arial" charset="0"/>
                </a:rPr>
                <a:t>Drug therapy</a:t>
              </a:r>
            </a:p>
            <a:p>
              <a:pPr algn="ctr" defTabSz="762000" eaLnBrk="0" hangingPunct="0">
                <a:defRPr/>
              </a:pPr>
              <a:r>
                <a:rPr lang="en-GB" sz="1800" b="1" dirty="0">
                  <a:solidFill>
                    <a:srgbClr val="C00000"/>
                  </a:solidFill>
                  <a:latin typeface="Arial" charset="0"/>
                </a:rPr>
                <a:t> indicated* if</a:t>
              </a:r>
            </a:p>
            <a:p>
              <a:pPr algn="ctr" defTabSz="762000" eaLnBrk="0" hangingPunct="0">
                <a:defRPr/>
              </a:pPr>
              <a:r>
                <a:rPr lang="en-GB" sz="1800" b="1" dirty="0">
                  <a:solidFill>
                    <a:srgbClr val="C00000"/>
                  </a:solidFill>
                  <a:latin typeface="Arial" charset="0"/>
                </a:rPr>
                <a:t>LDL-C</a:t>
              </a:r>
            </a:p>
          </p:txBody>
        </p:sp>
        <p:sp>
          <p:nvSpPr>
            <p:cNvPr id="254984" name="Rectangle 8"/>
            <p:cNvSpPr>
              <a:spLocks noChangeArrowheads="1"/>
            </p:cNvSpPr>
            <p:nvPr/>
          </p:nvSpPr>
          <p:spPr bwMode="auto">
            <a:xfrm>
              <a:off x="3657" y="1714"/>
              <a:ext cx="931" cy="602"/>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lIns="92075" tIns="46038" rIns="92075" bIns="46038">
              <a:spAutoFit/>
            </a:bodyPr>
            <a:lstStyle/>
            <a:p>
              <a:pPr algn="ctr" defTabSz="762000" eaLnBrk="0" hangingPunct="0">
                <a:lnSpc>
                  <a:spcPts val="1800"/>
                </a:lnSpc>
                <a:spcBef>
                  <a:spcPct val="60000"/>
                </a:spcBef>
                <a:defRPr/>
              </a:pPr>
              <a:r>
                <a:rPr lang="en-GB" sz="1800">
                  <a:latin typeface="Symbol" pitchFamily="18" charset="2"/>
                </a:rPr>
                <a:t>³</a:t>
              </a:r>
              <a:r>
                <a:rPr lang="en-GB" sz="1800" b="1">
                  <a:latin typeface="Arial" charset="0"/>
                </a:rPr>
                <a:t>190mg/dl</a:t>
              </a:r>
            </a:p>
            <a:p>
              <a:pPr algn="ctr" defTabSz="762000" eaLnBrk="0" hangingPunct="0">
                <a:lnSpc>
                  <a:spcPts val="1800"/>
                </a:lnSpc>
                <a:spcBef>
                  <a:spcPct val="60000"/>
                </a:spcBef>
                <a:defRPr/>
              </a:pPr>
              <a:r>
                <a:rPr lang="en-GB" sz="1800">
                  <a:latin typeface="Symbol" pitchFamily="18" charset="2"/>
                </a:rPr>
                <a:t>³</a:t>
              </a:r>
              <a:r>
                <a:rPr lang="en-GB" sz="1800" b="1">
                  <a:latin typeface="Arial" charset="0"/>
                </a:rPr>
                <a:t>160mg/dl</a:t>
              </a:r>
            </a:p>
            <a:p>
              <a:pPr algn="ctr" defTabSz="762000" eaLnBrk="0" hangingPunct="0">
                <a:lnSpc>
                  <a:spcPts val="1800"/>
                </a:lnSpc>
                <a:spcBef>
                  <a:spcPct val="60000"/>
                </a:spcBef>
                <a:defRPr/>
              </a:pPr>
              <a:r>
                <a:rPr lang="en-GB" sz="1800">
                  <a:latin typeface="Symbol" pitchFamily="18" charset="2"/>
                </a:rPr>
                <a:t>³</a:t>
              </a:r>
              <a:r>
                <a:rPr lang="en-GB" sz="1800" b="1">
                  <a:latin typeface="Arial" charset="0"/>
                </a:rPr>
                <a:t>130mg/dl</a:t>
              </a:r>
            </a:p>
          </p:txBody>
        </p:sp>
        <p:sp>
          <p:nvSpPr>
            <p:cNvPr id="254985" name="Rectangle 9"/>
            <p:cNvSpPr>
              <a:spLocks noChangeArrowheads="1"/>
            </p:cNvSpPr>
            <p:nvPr/>
          </p:nvSpPr>
          <p:spPr bwMode="auto">
            <a:xfrm>
              <a:off x="4693" y="1714"/>
              <a:ext cx="897" cy="602"/>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wrap="none" lIns="92075" tIns="46038" rIns="92075" bIns="46038">
              <a:spAutoFit/>
            </a:bodyPr>
            <a:lstStyle/>
            <a:p>
              <a:pPr algn="ctr" defTabSz="762000" eaLnBrk="0" hangingPunct="0">
                <a:lnSpc>
                  <a:spcPts val="1800"/>
                </a:lnSpc>
                <a:spcBef>
                  <a:spcPct val="60000"/>
                </a:spcBef>
                <a:defRPr/>
              </a:pPr>
              <a:r>
                <a:rPr lang="en-GB" sz="1800" b="1">
                  <a:latin typeface="Arial" charset="0"/>
                </a:rPr>
                <a:t>&lt;160mg/dl</a:t>
              </a:r>
            </a:p>
            <a:p>
              <a:pPr algn="ctr" defTabSz="762000" eaLnBrk="0" hangingPunct="0">
                <a:lnSpc>
                  <a:spcPts val="1800"/>
                </a:lnSpc>
                <a:spcBef>
                  <a:spcPct val="60000"/>
                </a:spcBef>
                <a:defRPr/>
              </a:pPr>
              <a:r>
                <a:rPr lang="en-GB" sz="1800" b="1">
                  <a:latin typeface="Arial" charset="0"/>
                </a:rPr>
                <a:t>&lt;130mg/dl</a:t>
              </a:r>
            </a:p>
            <a:p>
              <a:pPr algn="ctr" defTabSz="762000" eaLnBrk="0" hangingPunct="0">
                <a:lnSpc>
                  <a:spcPts val="1800"/>
                </a:lnSpc>
                <a:spcBef>
                  <a:spcPct val="60000"/>
                </a:spcBef>
                <a:defRPr/>
              </a:pPr>
              <a:r>
                <a:rPr lang="en-GB" sz="1800" b="1">
                  <a:latin typeface="Arial" charset="0"/>
                </a:rPr>
                <a:t>&lt;100mg/dl</a:t>
              </a:r>
            </a:p>
          </p:txBody>
        </p:sp>
        <p:sp>
          <p:nvSpPr>
            <p:cNvPr id="66574" name="Line 13"/>
            <p:cNvSpPr>
              <a:spLocks noChangeShapeType="1"/>
            </p:cNvSpPr>
            <p:nvPr/>
          </p:nvSpPr>
          <p:spPr bwMode="auto">
            <a:xfrm>
              <a:off x="577" y="1632"/>
              <a:ext cx="5135" cy="0"/>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6575" name="Line 14"/>
            <p:cNvSpPr>
              <a:spLocks noChangeShapeType="1"/>
            </p:cNvSpPr>
            <p:nvPr/>
          </p:nvSpPr>
          <p:spPr bwMode="auto">
            <a:xfrm>
              <a:off x="577" y="1008"/>
              <a:ext cx="5135" cy="0"/>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solidFill>
                  <a:srgbClr val="C00000"/>
                </a:solidFill>
              </a:endParaRPr>
            </a:p>
          </p:txBody>
        </p:sp>
        <p:sp>
          <p:nvSpPr>
            <p:cNvPr id="66576" name="Line 15"/>
            <p:cNvSpPr>
              <a:spLocks noChangeShapeType="1"/>
            </p:cNvSpPr>
            <p:nvPr/>
          </p:nvSpPr>
          <p:spPr bwMode="auto">
            <a:xfrm>
              <a:off x="577" y="2544"/>
              <a:ext cx="5135" cy="0"/>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6565" name="WordArt 16"/>
          <p:cNvSpPr>
            <a:spLocks noChangeArrowheads="1" noChangeShapeType="1" noTextEdit="1"/>
          </p:cNvSpPr>
          <p:nvPr/>
        </p:nvSpPr>
        <p:spPr bwMode="auto">
          <a:xfrm>
            <a:off x="2819400" y="304800"/>
            <a:ext cx="42672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NCEP Guidelines</a:t>
            </a:r>
          </a:p>
        </p:txBody>
      </p:sp>
    </p:spTree>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WordArt 2"/>
          <p:cNvSpPr>
            <a:spLocks noChangeArrowheads="1" noChangeShapeType="1" noTextEdit="1"/>
          </p:cNvSpPr>
          <p:nvPr/>
        </p:nvSpPr>
        <p:spPr bwMode="auto">
          <a:xfrm>
            <a:off x="1219200" y="228600"/>
            <a:ext cx="76200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ATP III Classification of Lipid (mg/</a:t>
            </a:r>
            <a:r>
              <a:rPr lang="en-US" sz="2000" kern="10" dirty="0" err="1">
                <a:solidFill>
                  <a:schemeClr val="tx2">
                    <a:lumMod val="75000"/>
                  </a:schemeClr>
                </a:solidFill>
                <a:latin typeface="Arial Black"/>
              </a:rPr>
              <a:t>dL</a:t>
            </a:r>
            <a:r>
              <a:rPr lang="en-US" sz="2000" kern="10" dirty="0">
                <a:solidFill>
                  <a:schemeClr val="tx2">
                    <a:lumMod val="75000"/>
                  </a:schemeClr>
                </a:solidFill>
                <a:latin typeface="Arial Black"/>
              </a:rPr>
              <a:t>)</a:t>
            </a:r>
          </a:p>
        </p:txBody>
      </p:sp>
      <p:graphicFrame>
        <p:nvGraphicFramePr>
          <p:cNvPr id="28800" name="Group 128"/>
          <p:cNvGraphicFramePr>
            <a:graphicFrameLocks noGrp="1"/>
          </p:cNvGraphicFramePr>
          <p:nvPr>
            <p:extLst>
              <p:ext uri="{D42A27DB-BD31-4B8C-83A1-F6EECF244321}">
                <p14:modId xmlns:p14="http://schemas.microsoft.com/office/powerpoint/2010/main" xmlns="" val="2499476526"/>
              </p:ext>
            </p:extLst>
          </p:nvPr>
        </p:nvGraphicFramePr>
        <p:xfrm>
          <a:off x="2286000" y="822325"/>
          <a:ext cx="5410200" cy="5669256"/>
        </p:xfrm>
        <a:graphic>
          <a:graphicData uri="http://schemas.openxmlformats.org/drawingml/2006/table">
            <a:tbl>
              <a:tblPr>
                <a:tableStyleId>{775DCB02-9BB8-47FD-8907-85C794F793BA}</a:tableStyleId>
              </a:tblPr>
              <a:tblGrid>
                <a:gridCol w="2667000"/>
                <a:gridCol w="2743200"/>
              </a:tblGrid>
              <a:tr h="426696">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Lipid level</a:t>
                      </a:r>
                      <a:endParaRPr kumimoji="0" lang="en-US" sz="2000" b="1" i="0" u="none" strike="noStrike" cap="none" normalizeH="0" baseline="0" smtClean="0">
                        <a:ln>
                          <a:noFill/>
                        </a:ln>
                        <a:solidFill>
                          <a:srgbClr val="CC3300"/>
                        </a:solidFill>
                        <a:effectLst/>
                        <a:latin typeface="Verdana" pitchFamily="34" charset="0"/>
                        <a:cs typeface="Tahoma" pitchFamily="34" charset="0"/>
                      </a:endParaRPr>
                    </a:p>
                  </a:txBody>
                  <a:tcPr marT="45717" marB="45717" horzOverflow="overflow"/>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Classification</a:t>
                      </a:r>
                      <a:endParaRPr kumimoji="0" lang="en-US" sz="2000" b="1" i="0" u="none" strike="noStrike" cap="none" normalizeH="0" baseline="0" smtClean="0">
                        <a:ln>
                          <a:noFill/>
                        </a:ln>
                        <a:solidFill>
                          <a:srgbClr val="CC3300"/>
                        </a:solidFill>
                        <a:effectLst/>
                        <a:latin typeface="Verdana" pitchFamily="34" charset="0"/>
                        <a:cs typeface="Tahoma" pitchFamily="34" charset="0"/>
                      </a:endParaRPr>
                    </a:p>
                  </a:txBody>
                  <a:tcPr marT="45717" marB="45717" horzOverflow="overflow"/>
                </a:tc>
              </a:tr>
              <a:tr h="2407785">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 </a:t>
                      </a:r>
                      <a:r>
                        <a:rPr kumimoji="0" lang="en-US" sz="2000" u="sng" strike="noStrike" cap="none" normalizeH="0" baseline="0" smtClean="0">
                          <a:ln>
                            <a:noFill/>
                          </a:ln>
                          <a:effectLst/>
                        </a:rPr>
                        <a:t>LDL-C</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      100</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      100-129</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      130-159</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      160-189</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      &gt;190</a:t>
                      </a:r>
                      <a:endParaRPr kumimoji="0" lang="en-US" sz="2000" b="1" i="0" u="none" strike="noStrike" cap="none" normalizeH="0" baseline="0" smtClean="0">
                        <a:ln>
                          <a:noFill/>
                        </a:ln>
                        <a:solidFill>
                          <a:srgbClr val="CC00FF"/>
                        </a:solidFill>
                        <a:effectLst/>
                        <a:latin typeface="Verdana" pitchFamily="34" charset="0"/>
                        <a:cs typeface="Arial" charset="0"/>
                      </a:endParaRPr>
                    </a:p>
                  </a:txBody>
                  <a:tcPr marT="45717" marB="45717" horzOverflow="overflow"/>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endParaRPr kumimoji="0" lang="en-US" sz="2000" u="none" strike="noStrike" cap="none" normalizeH="0" baseline="0" smtClean="0">
                        <a:ln>
                          <a:noFill/>
                        </a:ln>
                        <a:effectLst/>
                      </a:endParaRP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Optimal</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Above optimal</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Borderline high</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High</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Very high</a:t>
                      </a:r>
                      <a:endParaRPr kumimoji="0" lang="en-US" sz="2000" b="1" i="0" u="none" strike="noStrike" cap="none" normalizeH="0" baseline="0" smtClean="0">
                        <a:ln>
                          <a:noFill/>
                        </a:ln>
                        <a:solidFill>
                          <a:srgbClr val="CC00FF"/>
                        </a:solidFill>
                        <a:effectLst/>
                        <a:latin typeface="Verdana" pitchFamily="34" charset="0"/>
                        <a:cs typeface="Arial" charset="0"/>
                      </a:endParaRPr>
                    </a:p>
                  </a:txBody>
                  <a:tcPr marT="45717" marB="45717" horzOverflow="overflow"/>
                </a:tc>
              </a:tr>
              <a:tr h="1615350">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  </a:t>
                      </a:r>
                      <a:r>
                        <a:rPr kumimoji="0" lang="en-US" sz="2000" u="sng" strike="noStrike" cap="none" normalizeH="0" baseline="0" smtClean="0">
                          <a:ln>
                            <a:noFill/>
                          </a:ln>
                          <a:effectLst/>
                        </a:rPr>
                        <a:t>TC</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      &lt;200</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      200-239</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      &gt;240</a:t>
                      </a:r>
                      <a:endParaRPr kumimoji="0" lang="en-US" sz="2000" b="1" i="0" u="none" strike="noStrike" cap="none" normalizeH="0" baseline="0" smtClean="0">
                        <a:ln>
                          <a:noFill/>
                        </a:ln>
                        <a:solidFill>
                          <a:srgbClr val="CC00FF"/>
                        </a:solidFill>
                        <a:effectLst/>
                        <a:latin typeface="Verdana" pitchFamily="34" charset="0"/>
                        <a:cs typeface="Arial" charset="0"/>
                      </a:endParaRPr>
                    </a:p>
                  </a:txBody>
                  <a:tcPr marT="45717" marB="45717" horzOverflow="overflow"/>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endParaRPr kumimoji="0" lang="en-US" sz="2000" u="none" strike="noStrike" cap="none" normalizeH="0" baseline="0" smtClean="0">
                        <a:ln>
                          <a:noFill/>
                        </a:ln>
                        <a:effectLst/>
                      </a:endParaRP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Desirable</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Borderline high</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High</a:t>
                      </a:r>
                      <a:endParaRPr kumimoji="0" lang="en-US" sz="2000" b="1" i="0" u="none" strike="noStrike" cap="none" normalizeH="0" baseline="0" smtClean="0">
                        <a:ln>
                          <a:noFill/>
                        </a:ln>
                        <a:solidFill>
                          <a:srgbClr val="CC00FF"/>
                        </a:solidFill>
                        <a:effectLst/>
                        <a:latin typeface="Verdana" pitchFamily="34" charset="0"/>
                        <a:cs typeface="Arial" charset="0"/>
                      </a:endParaRPr>
                    </a:p>
                  </a:txBody>
                  <a:tcPr marT="45717" marB="45717" horzOverflow="overflow"/>
                </a:tc>
              </a:tr>
              <a:tr h="1219132">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  </a:t>
                      </a:r>
                      <a:r>
                        <a:rPr kumimoji="0" lang="en-US" sz="2000" u="sng" strike="noStrike" cap="none" normalizeH="0" baseline="0" smtClean="0">
                          <a:ln>
                            <a:noFill/>
                          </a:ln>
                          <a:effectLst/>
                        </a:rPr>
                        <a:t>HDL-C</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      &lt;40</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smtClean="0">
                          <a:ln>
                            <a:noFill/>
                          </a:ln>
                          <a:effectLst/>
                        </a:rPr>
                        <a:t>      &gt;60</a:t>
                      </a:r>
                      <a:endParaRPr kumimoji="0" lang="en-US" sz="2000" b="1" i="0" u="none" strike="noStrike" cap="none" normalizeH="0" baseline="0" smtClean="0">
                        <a:ln>
                          <a:noFill/>
                        </a:ln>
                        <a:solidFill>
                          <a:srgbClr val="CC00FF"/>
                        </a:solidFill>
                        <a:effectLst/>
                        <a:latin typeface="Verdana" pitchFamily="34" charset="0"/>
                        <a:cs typeface="Arial" charset="0"/>
                      </a:endParaRPr>
                    </a:p>
                  </a:txBody>
                  <a:tcPr marT="45717" marB="45717" horzOverflow="overflow"/>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endParaRPr kumimoji="0" lang="en-US" sz="2000" u="none" strike="noStrike" cap="none" normalizeH="0" baseline="0" dirty="0" smtClean="0">
                        <a:ln>
                          <a:noFill/>
                        </a:ln>
                        <a:effectLst/>
                      </a:endParaRP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dirty="0" smtClean="0">
                          <a:ln>
                            <a:noFill/>
                          </a:ln>
                          <a:effectLst/>
                        </a:rPr>
                        <a:t>Low</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000" u="none" strike="noStrike" cap="none" normalizeH="0" baseline="0" dirty="0" smtClean="0">
                          <a:ln>
                            <a:noFill/>
                          </a:ln>
                          <a:effectLst/>
                        </a:rPr>
                        <a:t>Desirable</a:t>
                      </a:r>
                      <a:endParaRPr kumimoji="0" lang="en-US" sz="2000" b="1" i="0" u="none" strike="noStrike" cap="none" normalizeH="0" baseline="0" dirty="0" smtClean="0">
                        <a:ln>
                          <a:noFill/>
                        </a:ln>
                        <a:solidFill>
                          <a:srgbClr val="CC00FF"/>
                        </a:solidFill>
                        <a:effectLst/>
                        <a:latin typeface="Verdana" pitchFamily="34" charset="0"/>
                        <a:cs typeface="Arial" charset="0"/>
                      </a:endParaRPr>
                    </a:p>
                  </a:txBody>
                  <a:tcPr marT="45717" marB="45717" horzOverflow="overflow"/>
                </a:tc>
              </a:tr>
            </a:tbl>
          </a:graphicData>
        </a:graphic>
      </p:graphicFrame>
    </p:spTree>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2"/>
          <p:cNvSpPr>
            <a:spLocks noChangeArrowheads="1" noChangeShapeType="1" noTextEdit="1"/>
          </p:cNvSpPr>
          <p:nvPr/>
        </p:nvSpPr>
        <p:spPr bwMode="auto">
          <a:xfrm>
            <a:off x="609600" y="180975"/>
            <a:ext cx="80772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Diagnosis &amp; Management Algorithm (NCEP/ATP III)</a:t>
            </a:r>
          </a:p>
        </p:txBody>
      </p:sp>
      <p:graphicFrame>
        <p:nvGraphicFramePr>
          <p:cNvPr id="27908" name="Group 260"/>
          <p:cNvGraphicFramePr>
            <a:graphicFrameLocks noGrp="1"/>
          </p:cNvGraphicFramePr>
          <p:nvPr>
            <p:extLst>
              <p:ext uri="{D42A27DB-BD31-4B8C-83A1-F6EECF244321}">
                <p14:modId xmlns:p14="http://schemas.microsoft.com/office/powerpoint/2010/main" xmlns="" val="2190626008"/>
              </p:ext>
            </p:extLst>
          </p:nvPr>
        </p:nvGraphicFramePr>
        <p:xfrm>
          <a:off x="609600" y="833437"/>
          <a:ext cx="8458200" cy="762000"/>
        </p:xfrm>
        <a:graphic>
          <a:graphicData uri="http://schemas.openxmlformats.org/drawingml/2006/table">
            <a:tbl>
              <a:tblPr/>
              <a:tblGrid>
                <a:gridCol w="1143000"/>
                <a:gridCol w="3810000"/>
                <a:gridCol w="1066800"/>
                <a:gridCol w="990600"/>
                <a:gridCol w="1447800"/>
              </a:tblGrid>
              <a:tr h="381000">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CC3300"/>
                          </a:solidFill>
                          <a:effectLst/>
                          <a:latin typeface="Arial Narrow" pitchFamily="34" charset="0"/>
                          <a:cs typeface="Arial" charset="0"/>
                        </a:rPr>
                        <a:t>1. Patient History and Complete Cardiovascular Examination</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cs typeface="Arial" charset="0"/>
                        </a:rPr>
                        <a:t>Age / Sex</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cs typeface="Arial" charset="0"/>
                        </a:rPr>
                        <a:t>Height / Weight / Waist circumference</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cs typeface="Arial" charset="0"/>
                        </a:rPr>
                        <a:t>Life style</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cs typeface="Arial" charset="0"/>
                        </a:rPr>
                        <a:t>Lipids</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rPr>
                        <a:t>Hypertension</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r>
            </a:tbl>
          </a:graphicData>
        </a:graphic>
      </p:graphicFrame>
      <p:graphicFrame>
        <p:nvGraphicFramePr>
          <p:cNvPr id="27879" name="Group 231"/>
          <p:cNvGraphicFramePr>
            <a:graphicFrameLocks noGrp="1"/>
          </p:cNvGraphicFramePr>
          <p:nvPr>
            <p:extLst>
              <p:ext uri="{D42A27DB-BD31-4B8C-83A1-F6EECF244321}">
                <p14:modId xmlns:p14="http://schemas.microsoft.com/office/powerpoint/2010/main" xmlns="" val="30012758"/>
              </p:ext>
            </p:extLst>
          </p:nvPr>
        </p:nvGraphicFramePr>
        <p:xfrm>
          <a:off x="609600" y="1824037"/>
          <a:ext cx="8458200" cy="1390650"/>
        </p:xfrm>
        <a:graphic>
          <a:graphicData uri="http://schemas.openxmlformats.org/drawingml/2006/table">
            <a:tbl>
              <a:tblPr/>
              <a:tblGrid>
                <a:gridCol w="1524000"/>
                <a:gridCol w="1905000"/>
                <a:gridCol w="2895600"/>
                <a:gridCol w="2133600"/>
              </a:tblGrid>
              <a:tr h="365961">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CC3300"/>
                          </a:solidFill>
                          <a:effectLst/>
                          <a:latin typeface="Arial Narrow" pitchFamily="34" charset="0"/>
                          <a:cs typeface="Arial" charset="0"/>
                        </a:rPr>
                        <a:t>2. Diagnostic tests</a:t>
                      </a:r>
                    </a:p>
                  </a:txBody>
                  <a:tcPr marT="45745" marB="45745"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shade val="96078"/>
                            <a:invGamma/>
                            <a:alpha val="50000"/>
                          </a:schemeClr>
                        </a:gs>
                      </a:gsLst>
                      <a:lin ang="5400000" scaled="1"/>
                    </a:gradFill>
                  </a:tcPr>
                </a:tc>
                <a:tc hMerge="1">
                  <a:txBody>
                    <a:bodyPr/>
                    <a:lstStyle/>
                    <a:p>
                      <a:endParaRPr lang="en-US"/>
                    </a:p>
                  </a:txBody>
                  <a:tcPr/>
                </a:tc>
                <a:tc hMerge="1">
                  <a:txBody>
                    <a:bodyPr/>
                    <a:lstStyle/>
                    <a:p>
                      <a:endParaRPr lang="en-US"/>
                    </a:p>
                  </a:txBody>
                  <a:tcPr/>
                </a:tc>
                <a:tc hMerge="1">
                  <a:txBody>
                    <a:bodyPr/>
                    <a:lstStyle/>
                    <a:p>
                      <a:endParaRPr lang="en-US"/>
                    </a:p>
                  </a:txBody>
                  <a:tcPr/>
                </a:tc>
              </a:tr>
              <a:tr h="10246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cs typeface="Arial" charset="0"/>
                        </a:rPr>
                        <a:t>BP</a:t>
                      </a:r>
                    </a:p>
                  </a:txBody>
                  <a:tcPr marT="45745" marB="45745"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shade val="96078"/>
                            <a:invGamma/>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cs typeface="Arial" charset="0"/>
                        </a:rPr>
                        <a:t>Lipids</a:t>
                      </a:r>
                    </a:p>
                  </a:txBody>
                  <a:tcPr marT="45745" marB="45745"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shade val="96078"/>
                            <a:invGamma/>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cs typeface="Arial" charset="0"/>
                        </a:rPr>
                        <a:t>Fasting Plasma Glucose</a:t>
                      </a:r>
                    </a:p>
                  </a:txBody>
                  <a:tcPr marT="45745" marB="45745"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shade val="96078"/>
                            <a:invGamma/>
                            <a:alpha val="50000"/>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rPr>
                        <a:t>Clinical Chemistry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rPr>
                        <a:t>Liver, Kidney &amp;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rPr>
                        <a:t>Thyroid function</a:t>
                      </a:r>
                    </a:p>
                  </a:txBody>
                  <a:tcPr marT="45745" marB="45745"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shade val="96078"/>
                            <a:invGamma/>
                            <a:alpha val="50000"/>
                          </a:schemeClr>
                        </a:gs>
                      </a:gsLst>
                      <a:lin ang="5400000" scaled="1"/>
                    </a:gradFill>
                  </a:tcPr>
                </a:tc>
              </a:tr>
            </a:tbl>
          </a:graphicData>
        </a:graphic>
      </p:graphicFrame>
      <p:graphicFrame>
        <p:nvGraphicFramePr>
          <p:cNvPr id="27928" name="Group 280"/>
          <p:cNvGraphicFramePr>
            <a:graphicFrameLocks noGrp="1"/>
          </p:cNvGraphicFramePr>
          <p:nvPr>
            <p:extLst>
              <p:ext uri="{D42A27DB-BD31-4B8C-83A1-F6EECF244321}">
                <p14:modId xmlns:p14="http://schemas.microsoft.com/office/powerpoint/2010/main" xmlns="" val="349645518"/>
              </p:ext>
            </p:extLst>
          </p:nvPr>
        </p:nvGraphicFramePr>
        <p:xfrm>
          <a:off x="609600" y="3729037"/>
          <a:ext cx="8458200" cy="381000"/>
        </p:xfrm>
        <a:graphic>
          <a:graphicData uri="http://schemas.openxmlformats.org/drawingml/2006/table">
            <a:tbl>
              <a:tblPr/>
              <a:tblGrid>
                <a:gridCol w="1524000"/>
                <a:gridCol w="1905000"/>
                <a:gridCol w="2895600"/>
                <a:gridCol w="2133600"/>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rPr>
                        <a:t>Hypertension</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gamma/>
                            <a:tint val="93725"/>
                            <a:invGamma/>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rPr>
                        <a:t>Dyslipidemia</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gamma/>
                            <a:tint val="93725"/>
                            <a:invGamma/>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sym typeface="Wingdings 3" pitchFamily="18" charset="2"/>
                        </a:rPr>
                        <a:t> </a:t>
                      </a:r>
                      <a:r>
                        <a:rPr kumimoji="0" lang="en-US" sz="1800" b="1" i="0" u="none" strike="noStrike" cap="none" normalizeH="0" baseline="0" dirty="0" smtClean="0">
                          <a:ln>
                            <a:noFill/>
                          </a:ln>
                          <a:solidFill>
                            <a:schemeClr val="tx1"/>
                          </a:solidFill>
                          <a:effectLst/>
                          <a:latin typeface="Arial Narrow" pitchFamily="34" charset="0"/>
                          <a:cs typeface="Arial" charset="0"/>
                        </a:rPr>
                        <a:t>Plasma Glucose</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gamma/>
                            <a:tint val="93725"/>
                            <a:invGamma/>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rPr>
                        <a:t>Abnormalities</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gamma/>
                            <a:tint val="93725"/>
                            <a:invGamma/>
                            <a:alpha val="50000"/>
                          </a:schemeClr>
                        </a:gs>
                      </a:gsLst>
                      <a:lin ang="5400000" scaled="1"/>
                    </a:gradFill>
                  </a:tcPr>
                </a:tc>
              </a:tr>
            </a:tbl>
          </a:graphicData>
        </a:graphic>
      </p:graphicFrame>
      <p:graphicFrame>
        <p:nvGraphicFramePr>
          <p:cNvPr id="27932" name="Group 284"/>
          <p:cNvGraphicFramePr>
            <a:graphicFrameLocks noGrp="1"/>
          </p:cNvGraphicFramePr>
          <p:nvPr>
            <p:extLst>
              <p:ext uri="{D42A27DB-BD31-4B8C-83A1-F6EECF244321}">
                <p14:modId xmlns:p14="http://schemas.microsoft.com/office/powerpoint/2010/main" xmlns="" val="68760164"/>
              </p:ext>
            </p:extLst>
          </p:nvPr>
        </p:nvGraphicFramePr>
        <p:xfrm>
          <a:off x="2819400" y="4567237"/>
          <a:ext cx="2667000" cy="381000"/>
        </p:xfrm>
        <a:graphic>
          <a:graphicData uri="http://schemas.openxmlformats.org/drawingml/2006/table">
            <a:tbl>
              <a:tblPr/>
              <a:tblGrid>
                <a:gridCol w="2667000"/>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3300"/>
                          </a:solidFill>
                          <a:effectLst/>
                          <a:latin typeface="Arial Narrow" pitchFamily="34" charset="0"/>
                          <a:cs typeface="Arial" charset="0"/>
                        </a:rPr>
                        <a:t>3. Differential Diagnosis</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bl>
          </a:graphicData>
        </a:graphic>
      </p:graphicFrame>
      <p:graphicFrame>
        <p:nvGraphicFramePr>
          <p:cNvPr id="27955" name="Group 307"/>
          <p:cNvGraphicFramePr>
            <a:graphicFrameLocks noGrp="1"/>
          </p:cNvGraphicFramePr>
          <p:nvPr>
            <p:extLst>
              <p:ext uri="{D42A27DB-BD31-4B8C-83A1-F6EECF244321}">
                <p14:modId xmlns:p14="http://schemas.microsoft.com/office/powerpoint/2010/main" xmlns="" val="4053748400"/>
              </p:ext>
            </p:extLst>
          </p:nvPr>
        </p:nvGraphicFramePr>
        <p:xfrm>
          <a:off x="609600" y="5634037"/>
          <a:ext cx="6629400" cy="381000"/>
        </p:xfrm>
        <a:graphic>
          <a:graphicData uri="http://schemas.openxmlformats.org/drawingml/2006/table">
            <a:tbl>
              <a:tblPr/>
              <a:tblGrid>
                <a:gridCol w="2133600"/>
                <a:gridCol w="2133600"/>
                <a:gridCol w="2362200"/>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rPr>
                        <a:t>Primary Dyslipidemia</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sym typeface="Wingdings 3" pitchFamily="18" charset="2"/>
                        </a:rPr>
                        <a:t>Metabolic Syndrome</a:t>
                      </a:r>
                      <a:endParaRPr kumimoji="0" lang="en-US" sz="1800" b="1" i="0" u="none" strike="noStrike" cap="none" normalizeH="0" baseline="0" dirty="0" smtClean="0">
                        <a:ln>
                          <a:noFill/>
                        </a:ln>
                        <a:solidFill>
                          <a:schemeClr val="tx1"/>
                        </a:solidFill>
                        <a:effectLst/>
                        <a:latin typeface="Arial Narrow" pitchFamily="34" charset="0"/>
                        <a:cs typeface="Arial"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rPr>
                        <a:t>Secondary Dyslipidemia</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93725"/>
                            <a:invGamma/>
                            <a:alpha val="50000"/>
                          </a:schemeClr>
                        </a:gs>
                      </a:gsLst>
                      <a:lin ang="5400000" scaled="1"/>
                    </a:gradFill>
                  </a:tcPr>
                </a:tc>
              </a:tr>
            </a:tbl>
          </a:graphicData>
        </a:graphic>
      </p:graphicFrame>
      <p:graphicFrame>
        <p:nvGraphicFramePr>
          <p:cNvPr id="27970" name="Group 322"/>
          <p:cNvGraphicFramePr>
            <a:graphicFrameLocks noGrp="1"/>
          </p:cNvGraphicFramePr>
          <p:nvPr>
            <p:extLst>
              <p:ext uri="{D42A27DB-BD31-4B8C-83A1-F6EECF244321}">
                <p14:modId xmlns:p14="http://schemas.microsoft.com/office/powerpoint/2010/main" xmlns="" val="744093195"/>
              </p:ext>
            </p:extLst>
          </p:nvPr>
        </p:nvGraphicFramePr>
        <p:xfrm>
          <a:off x="7848600" y="5967412"/>
          <a:ext cx="1185863" cy="585788"/>
        </p:xfrm>
        <a:graphic>
          <a:graphicData uri="http://schemas.openxmlformats.org/drawingml/2006/table">
            <a:tbl>
              <a:tblPr/>
              <a:tblGrid>
                <a:gridCol w="1185863"/>
              </a:tblGrid>
              <a:tr h="585788">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rPr>
                        <a:t>Medication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rPr>
                        <a:t>use</a:t>
                      </a:r>
                    </a:p>
                  </a:txBody>
                  <a:tcPr marT="45765" marB="45765"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bl>
          </a:graphicData>
        </a:graphic>
      </p:graphicFrame>
      <p:graphicFrame>
        <p:nvGraphicFramePr>
          <p:cNvPr id="27969" name="Group 321"/>
          <p:cNvGraphicFramePr>
            <a:graphicFrameLocks noGrp="1"/>
          </p:cNvGraphicFramePr>
          <p:nvPr>
            <p:extLst>
              <p:ext uri="{D42A27DB-BD31-4B8C-83A1-F6EECF244321}">
                <p14:modId xmlns:p14="http://schemas.microsoft.com/office/powerpoint/2010/main" xmlns="" val="1835658761"/>
              </p:ext>
            </p:extLst>
          </p:nvPr>
        </p:nvGraphicFramePr>
        <p:xfrm>
          <a:off x="7848600" y="4897437"/>
          <a:ext cx="1190625" cy="585788"/>
        </p:xfrm>
        <a:graphic>
          <a:graphicData uri="http://schemas.openxmlformats.org/drawingml/2006/table">
            <a:tbl>
              <a:tblPr/>
              <a:tblGrid>
                <a:gridCol w="1190625"/>
              </a:tblGrid>
              <a:tr h="585788">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rPr>
                        <a:t>Underlying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rPr>
                        <a:t>disorder</a:t>
                      </a:r>
                    </a:p>
                  </a:txBody>
                  <a:tcPr marT="45765" marB="45765"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bl>
          </a:graphicData>
        </a:graphic>
      </p:graphicFrame>
      <p:sp>
        <p:nvSpPr>
          <p:cNvPr id="68681" name="Line 308"/>
          <p:cNvSpPr>
            <a:spLocks noChangeShapeType="1"/>
          </p:cNvSpPr>
          <p:nvPr/>
        </p:nvSpPr>
        <p:spPr bwMode="auto">
          <a:xfrm>
            <a:off x="1371600" y="3243262"/>
            <a:ext cx="0" cy="4572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8682" name="Line 309"/>
          <p:cNvSpPr>
            <a:spLocks noChangeShapeType="1"/>
          </p:cNvSpPr>
          <p:nvPr/>
        </p:nvSpPr>
        <p:spPr bwMode="auto">
          <a:xfrm flipV="1">
            <a:off x="7267575" y="5253037"/>
            <a:ext cx="566738" cy="352425"/>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8683" name="Line 310"/>
          <p:cNvSpPr>
            <a:spLocks noChangeShapeType="1"/>
          </p:cNvSpPr>
          <p:nvPr/>
        </p:nvSpPr>
        <p:spPr bwMode="auto">
          <a:xfrm>
            <a:off x="7243763" y="6043612"/>
            <a:ext cx="576262" cy="228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8684" name="Line 311"/>
          <p:cNvSpPr>
            <a:spLocks noChangeShapeType="1"/>
          </p:cNvSpPr>
          <p:nvPr/>
        </p:nvSpPr>
        <p:spPr bwMode="auto">
          <a:xfrm>
            <a:off x="5562600" y="4962525"/>
            <a:ext cx="990600"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8685" name="Line 312"/>
          <p:cNvSpPr>
            <a:spLocks noChangeShapeType="1"/>
          </p:cNvSpPr>
          <p:nvPr/>
        </p:nvSpPr>
        <p:spPr bwMode="auto">
          <a:xfrm flipH="1">
            <a:off x="1862138" y="4962525"/>
            <a:ext cx="914400"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8686" name="Line 313"/>
          <p:cNvSpPr>
            <a:spLocks noChangeShapeType="1"/>
          </p:cNvSpPr>
          <p:nvPr/>
        </p:nvSpPr>
        <p:spPr bwMode="auto">
          <a:xfrm>
            <a:off x="4114800" y="4991100"/>
            <a:ext cx="0" cy="581025"/>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8687" name="Line 314"/>
          <p:cNvSpPr>
            <a:spLocks noChangeShapeType="1"/>
          </p:cNvSpPr>
          <p:nvPr/>
        </p:nvSpPr>
        <p:spPr bwMode="auto">
          <a:xfrm>
            <a:off x="8077200" y="3224212"/>
            <a:ext cx="0" cy="4572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8688" name="Line 315"/>
          <p:cNvSpPr>
            <a:spLocks noChangeShapeType="1"/>
          </p:cNvSpPr>
          <p:nvPr/>
        </p:nvSpPr>
        <p:spPr bwMode="auto">
          <a:xfrm>
            <a:off x="5486400" y="3224212"/>
            <a:ext cx="0" cy="4572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8689" name="Line 316"/>
          <p:cNvSpPr>
            <a:spLocks noChangeShapeType="1"/>
          </p:cNvSpPr>
          <p:nvPr/>
        </p:nvSpPr>
        <p:spPr bwMode="auto">
          <a:xfrm>
            <a:off x="3124200" y="3228975"/>
            <a:ext cx="0" cy="4572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WordArt 2"/>
          <p:cNvSpPr>
            <a:spLocks noChangeArrowheads="1" noChangeShapeType="1" noTextEdit="1"/>
          </p:cNvSpPr>
          <p:nvPr/>
        </p:nvSpPr>
        <p:spPr bwMode="auto">
          <a:xfrm>
            <a:off x="2819400" y="304800"/>
            <a:ext cx="45720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Dietary Recommendations </a:t>
            </a:r>
          </a:p>
        </p:txBody>
      </p:sp>
      <p:sp>
        <p:nvSpPr>
          <p:cNvPr id="69635" name="Text Box 3"/>
          <p:cNvSpPr txBox="1">
            <a:spLocks noChangeArrowheads="1"/>
          </p:cNvSpPr>
          <p:nvPr/>
        </p:nvSpPr>
        <p:spPr bwMode="auto">
          <a:xfrm>
            <a:off x="1817688" y="1054100"/>
            <a:ext cx="6564312" cy="2146300"/>
          </a:xfrm>
          <a:prstGeom prst="rect">
            <a:avLst/>
          </a:prstGeom>
          <a:noFill/>
          <a:ln w="9525">
            <a:solidFill>
              <a:srgbClr val="FF00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40000"/>
              </a:lnSpc>
            </a:pPr>
            <a:r>
              <a:rPr lang="en-US" b="1" dirty="0">
                <a:latin typeface="Tahoma" pitchFamily="34" charset="0"/>
                <a:cs typeface="Tahoma" pitchFamily="34" charset="0"/>
                <a:sym typeface="Wingdings" pitchFamily="2" charset="2"/>
              </a:rPr>
              <a:t>  </a:t>
            </a:r>
            <a:r>
              <a:rPr lang="en-US" b="1" dirty="0">
                <a:latin typeface="Tahoma" pitchFamily="34" charset="0"/>
                <a:cs typeface="Tahoma" pitchFamily="34" charset="0"/>
              </a:rPr>
              <a:t>Fats 			&lt;30% of Calories</a:t>
            </a:r>
          </a:p>
          <a:p>
            <a:pPr eaLnBrk="1" hangingPunct="1">
              <a:lnSpc>
                <a:spcPct val="140000"/>
              </a:lnSpc>
            </a:pPr>
            <a:r>
              <a:rPr lang="en-US" b="1" dirty="0">
                <a:solidFill>
                  <a:srgbClr val="FF0000"/>
                </a:solidFill>
                <a:latin typeface="Tahoma" pitchFamily="34" charset="0"/>
                <a:cs typeface="Tahoma" pitchFamily="34" charset="0"/>
              </a:rPr>
              <a:t>     </a:t>
            </a:r>
            <a:r>
              <a:rPr lang="en-US" b="1" dirty="0">
                <a:solidFill>
                  <a:srgbClr val="FF0000"/>
                </a:solidFill>
                <a:latin typeface="Arial Narrow" pitchFamily="34" charset="0"/>
                <a:cs typeface="Tahoma" pitchFamily="34" charset="0"/>
              </a:rPr>
              <a:t>(Saturated fat &lt;7%)</a:t>
            </a:r>
          </a:p>
          <a:p>
            <a:pPr eaLnBrk="1" hangingPunct="1">
              <a:lnSpc>
                <a:spcPct val="140000"/>
              </a:lnSpc>
            </a:pPr>
            <a:r>
              <a:rPr lang="en-US" b="1" dirty="0">
                <a:sym typeface="Wingdings" pitchFamily="2" charset="2"/>
              </a:rPr>
              <a:t></a:t>
            </a:r>
            <a:r>
              <a:rPr lang="en-US" dirty="0"/>
              <a:t>  </a:t>
            </a:r>
            <a:r>
              <a:rPr lang="en-US" b="1" dirty="0">
                <a:latin typeface="Tahoma" pitchFamily="34" charset="0"/>
                <a:cs typeface="Tahoma" pitchFamily="34" charset="0"/>
              </a:rPr>
              <a:t>Carbohydrate 		50%-60%</a:t>
            </a:r>
          </a:p>
          <a:p>
            <a:pPr eaLnBrk="1" hangingPunct="1">
              <a:lnSpc>
                <a:spcPct val="140000"/>
              </a:lnSpc>
            </a:pPr>
            <a:r>
              <a:rPr lang="en-US" b="1" dirty="0">
                <a:sym typeface="Wingdings" pitchFamily="2" charset="2"/>
              </a:rPr>
              <a:t></a:t>
            </a:r>
            <a:r>
              <a:rPr lang="en-US" dirty="0"/>
              <a:t>  </a:t>
            </a:r>
            <a:r>
              <a:rPr lang="en-US" b="1" dirty="0">
                <a:latin typeface="Tahoma" pitchFamily="34" charset="0"/>
                <a:cs typeface="Tahoma" pitchFamily="34" charset="0"/>
              </a:rPr>
              <a:t>Protein 			15%</a:t>
            </a:r>
          </a:p>
        </p:txBody>
      </p:sp>
      <p:sp>
        <p:nvSpPr>
          <p:cNvPr id="69636" name="Text Box 4"/>
          <p:cNvSpPr txBox="1">
            <a:spLocks noChangeArrowheads="1"/>
          </p:cNvSpPr>
          <p:nvPr/>
        </p:nvSpPr>
        <p:spPr bwMode="auto">
          <a:xfrm>
            <a:off x="2819400" y="3505200"/>
            <a:ext cx="4868863" cy="2657475"/>
          </a:xfrm>
          <a:prstGeom prst="rect">
            <a:avLst/>
          </a:prstGeom>
          <a:noFill/>
          <a:ln w="9525">
            <a:solidFill>
              <a:srgbClr val="FF00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40000"/>
              </a:lnSpc>
            </a:pPr>
            <a:r>
              <a:rPr lang="en-US" b="1" u="sng">
                <a:latin typeface="Verdana" pitchFamily="34" charset="0"/>
              </a:rPr>
              <a:t>Diet</a:t>
            </a:r>
          </a:p>
          <a:p>
            <a:pPr eaLnBrk="1" hangingPunct="1">
              <a:lnSpc>
                <a:spcPct val="140000"/>
              </a:lnSpc>
            </a:pPr>
            <a:r>
              <a:rPr lang="en-US" b="1">
                <a:latin typeface="Arial" charset="0"/>
              </a:rPr>
              <a:t>Phytosterol</a:t>
            </a:r>
          </a:p>
          <a:p>
            <a:pPr eaLnBrk="1" hangingPunct="1">
              <a:lnSpc>
                <a:spcPct val="140000"/>
              </a:lnSpc>
            </a:pPr>
            <a:r>
              <a:rPr lang="en-US" b="1">
                <a:latin typeface="Arial" charset="0"/>
              </a:rPr>
              <a:t>Fish oil</a:t>
            </a:r>
          </a:p>
          <a:p>
            <a:pPr eaLnBrk="1" hangingPunct="1">
              <a:lnSpc>
                <a:spcPct val="140000"/>
              </a:lnSpc>
            </a:pPr>
            <a:r>
              <a:rPr lang="en-US" b="1">
                <a:latin typeface="Arial" charset="0"/>
              </a:rPr>
              <a:t>Fiber 			20-30 gm/day</a:t>
            </a:r>
          </a:p>
          <a:p>
            <a:pPr eaLnBrk="1" hangingPunct="1">
              <a:lnSpc>
                <a:spcPct val="140000"/>
              </a:lnSpc>
            </a:pPr>
            <a:r>
              <a:rPr lang="en-US" b="1">
                <a:latin typeface="Arial" charset="0"/>
              </a:rPr>
              <a:t>Cholesterol 		&lt;200mg/day</a:t>
            </a:r>
          </a:p>
        </p:txBody>
      </p:sp>
    </p:spTree>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bwMode="auto">
          <a:xfrm>
            <a:off x="1371600" y="838200"/>
            <a:ext cx="7772400" cy="5562600"/>
          </a:xfrm>
          <a:noFill/>
          <a:ln>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0" indent="0" eaLnBrk="1" hangingPunct="1">
              <a:buFontTx/>
              <a:buNone/>
              <a:tabLst>
                <a:tab pos="2063750" algn="l"/>
                <a:tab pos="3879850" algn="l"/>
                <a:tab pos="6065838" algn="l"/>
              </a:tabLst>
            </a:pPr>
            <a:r>
              <a:rPr lang="en-US" sz="2800" b="1" dirty="0" smtClean="0">
                <a:latin typeface="Arial Narrow" pitchFamily="34" charset="0"/>
              </a:rPr>
              <a:t> </a:t>
            </a:r>
            <a:r>
              <a:rPr lang="en-US" sz="2600" b="1" dirty="0" smtClean="0">
                <a:latin typeface="Arial Narrow" pitchFamily="34" charset="0"/>
              </a:rPr>
              <a:t> </a:t>
            </a:r>
            <a:r>
              <a:rPr lang="en-US" sz="2600" b="1" u="sng" dirty="0" smtClean="0">
                <a:latin typeface="Arial Narrow" pitchFamily="34" charset="0"/>
              </a:rPr>
              <a:t>Oil </a:t>
            </a:r>
            <a:r>
              <a:rPr lang="en-US" sz="2600" b="1" dirty="0" smtClean="0">
                <a:latin typeface="Arial Narrow" pitchFamily="34" charset="0"/>
              </a:rPr>
              <a:t>            </a:t>
            </a:r>
            <a:r>
              <a:rPr lang="en-US" sz="2600" b="1" u="sng" dirty="0" smtClean="0">
                <a:latin typeface="Arial Narrow" pitchFamily="34" charset="0"/>
              </a:rPr>
              <a:t>Saturated </a:t>
            </a:r>
            <a:r>
              <a:rPr lang="en-US" sz="2600" b="1" dirty="0" smtClean="0">
                <a:latin typeface="Arial Narrow" pitchFamily="34" charset="0"/>
              </a:rPr>
              <a:t>      </a:t>
            </a:r>
            <a:r>
              <a:rPr lang="en-US" sz="2600" b="1" u="sng" dirty="0" err="1" smtClean="0">
                <a:latin typeface="Arial Narrow" pitchFamily="34" charset="0"/>
              </a:rPr>
              <a:t>Monounsat</a:t>
            </a:r>
            <a:r>
              <a:rPr lang="en-US" sz="2600" b="1" u="sng" dirty="0" smtClean="0">
                <a:latin typeface="Arial Narrow" pitchFamily="34" charset="0"/>
              </a:rPr>
              <a:t>.</a:t>
            </a:r>
            <a:r>
              <a:rPr lang="en-US" sz="2600" b="1" dirty="0" smtClean="0">
                <a:latin typeface="Arial Narrow" pitchFamily="34" charset="0"/>
              </a:rPr>
              <a:t>         </a:t>
            </a:r>
            <a:r>
              <a:rPr lang="en-US" sz="2600" b="1" u="sng" dirty="0" err="1" smtClean="0">
                <a:latin typeface="Arial Narrow" pitchFamily="34" charset="0"/>
              </a:rPr>
              <a:t>Polyunsat</a:t>
            </a:r>
            <a:r>
              <a:rPr lang="en-US" sz="2600" b="1" u="sng" dirty="0" smtClean="0">
                <a:latin typeface="Arial Narrow" pitchFamily="34" charset="0"/>
              </a:rPr>
              <a:t>.</a:t>
            </a:r>
            <a:r>
              <a:rPr lang="en-US" sz="2600" b="1" dirty="0" smtClean="0">
                <a:latin typeface="Arial Narrow" pitchFamily="34" charset="0"/>
              </a:rPr>
              <a:t/>
            </a:r>
            <a:br>
              <a:rPr lang="en-US" sz="2600" b="1" dirty="0" smtClean="0">
                <a:latin typeface="Arial Narrow" pitchFamily="34" charset="0"/>
              </a:rPr>
            </a:br>
            <a:r>
              <a:rPr lang="en-US" sz="2600" b="1" dirty="0" smtClean="0">
                <a:latin typeface="Arial Narrow" pitchFamily="34" charset="0"/>
              </a:rPr>
              <a:t>Almond	9 	73 	18</a:t>
            </a:r>
            <a:br>
              <a:rPr lang="en-US" sz="2600" b="1" dirty="0" smtClean="0">
                <a:latin typeface="Arial Narrow" pitchFamily="34" charset="0"/>
              </a:rPr>
            </a:br>
            <a:r>
              <a:rPr lang="en-US" sz="2600" b="1" dirty="0" smtClean="0">
                <a:latin typeface="Arial Narrow" pitchFamily="34" charset="0"/>
              </a:rPr>
              <a:t>Butter	65 	30 	4 </a:t>
            </a:r>
            <a:br>
              <a:rPr lang="en-US" sz="2600" b="1" dirty="0" smtClean="0">
                <a:latin typeface="Arial Narrow" pitchFamily="34" charset="0"/>
              </a:rPr>
            </a:br>
            <a:r>
              <a:rPr lang="en-US" sz="2600" b="1" dirty="0" smtClean="0">
                <a:latin typeface="Arial Narrow" pitchFamily="34" charset="0"/>
              </a:rPr>
              <a:t>Canola	7	62 	31</a:t>
            </a:r>
            <a:br>
              <a:rPr lang="en-US" sz="2600" b="1" dirty="0" smtClean="0">
                <a:latin typeface="Arial Narrow" pitchFamily="34" charset="0"/>
              </a:rPr>
            </a:br>
            <a:r>
              <a:rPr lang="en-US" sz="2600" b="1" dirty="0" smtClean="0">
                <a:solidFill>
                  <a:srgbClr val="FF0000"/>
                </a:solidFill>
                <a:latin typeface="Arial Narrow" pitchFamily="34" charset="0"/>
              </a:rPr>
              <a:t>Coconut	92	6 	2 </a:t>
            </a:r>
            <a:r>
              <a:rPr lang="en-US" sz="2600" b="1" dirty="0" smtClean="0">
                <a:latin typeface="Arial Narrow" pitchFamily="34" charset="0"/>
              </a:rPr>
              <a:t/>
            </a:r>
            <a:br>
              <a:rPr lang="en-US" sz="2600" b="1" dirty="0" smtClean="0">
                <a:latin typeface="Arial Narrow" pitchFamily="34" charset="0"/>
              </a:rPr>
            </a:br>
            <a:r>
              <a:rPr lang="en-US" sz="2600" b="1" dirty="0" smtClean="0">
                <a:latin typeface="Arial Narrow" pitchFamily="34" charset="0"/>
              </a:rPr>
              <a:t>Corn	13 	25 	62 </a:t>
            </a:r>
            <a:br>
              <a:rPr lang="en-US" sz="2600" b="1" dirty="0" smtClean="0">
                <a:latin typeface="Arial Narrow" pitchFamily="34" charset="0"/>
              </a:rPr>
            </a:br>
            <a:r>
              <a:rPr lang="en-US" sz="2600" b="1" dirty="0" smtClean="0">
                <a:latin typeface="Arial Narrow" pitchFamily="34" charset="0"/>
              </a:rPr>
              <a:t>Cottonseed	27 	19 	54 </a:t>
            </a:r>
            <a:br>
              <a:rPr lang="en-US" sz="2600" b="1" dirty="0" smtClean="0">
                <a:latin typeface="Arial Narrow" pitchFamily="34" charset="0"/>
              </a:rPr>
            </a:br>
            <a:r>
              <a:rPr lang="en-US" sz="2600" b="1" dirty="0" smtClean="0">
                <a:latin typeface="Arial Narrow" pitchFamily="34" charset="0"/>
              </a:rPr>
              <a:t>Groundnut	18 	48 	34 </a:t>
            </a:r>
            <a:br>
              <a:rPr lang="en-US" sz="2600" b="1" dirty="0" smtClean="0">
                <a:latin typeface="Arial Narrow" pitchFamily="34" charset="0"/>
              </a:rPr>
            </a:br>
            <a:r>
              <a:rPr lang="en-US" sz="2600" b="1" dirty="0" smtClean="0">
                <a:latin typeface="Arial Narrow" pitchFamily="34" charset="0"/>
              </a:rPr>
              <a:t>Palm	51 	39 	10 </a:t>
            </a:r>
            <a:br>
              <a:rPr lang="en-US" sz="2600" b="1" dirty="0" smtClean="0">
                <a:latin typeface="Arial Narrow" pitchFamily="34" charset="0"/>
              </a:rPr>
            </a:br>
            <a:r>
              <a:rPr lang="en-US" sz="2600" b="1" dirty="0" smtClean="0">
                <a:latin typeface="Arial Narrow" pitchFamily="34" charset="0"/>
              </a:rPr>
              <a:t>Safflower	9	13 	78 </a:t>
            </a:r>
            <a:br>
              <a:rPr lang="en-US" sz="2600" b="1" dirty="0" smtClean="0">
                <a:latin typeface="Arial Narrow" pitchFamily="34" charset="0"/>
              </a:rPr>
            </a:br>
            <a:r>
              <a:rPr lang="en-US" sz="2600" b="1" dirty="0" smtClean="0">
                <a:latin typeface="Arial Narrow" pitchFamily="34" charset="0"/>
              </a:rPr>
              <a:t>Sesame	15 	42 	43 </a:t>
            </a:r>
            <a:br>
              <a:rPr lang="en-US" sz="2600" b="1" dirty="0" smtClean="0">
                <a:latin typeface="Arial Narrow" pitchFamily="34" charset="0"/>
              </a:rPr>
            </a:br>
            <a:r>
              <a:rPr lang="en-US" sz="2600" b="1" dirty="0" smtClean="0">
                <a:solidFill>
                  <a:srgbClr val="FF0000"/>
                </a:solidFill>
                <a:latin typeface="Arial Narrow" pitchFamily="34" charset="0"/>
              </a:rPr>
              <a:t>Soya bean	15 	24 	61 </a:t>
            </a:r>
            <a:r>
              <a:rPr lang="en-US" sz="2600" b="1" dirty="0" smtClean="0">
                <a:latin typeface="Arial Narrow" pitchFamily="34" charset="0"/>
              </a:rPr>
              <a:t/>
            </a:r>
            <a:br>
              <a:rPr lang="en-US" sz="2600" b="1" dirty="0" smtClean="0">
                <a:latin typeface="Arial Narrow" pitchFamily="34" charset="0"/>
              </a:rPr>
            </a:br>
            <a:r>
              <a:rPr lang="en-US" sz="2600" b="1" dirty="0" smtClean="0">
                <a:latin typeface="Arial Narrow" pitchFamily="34" charset="0"/>
              </a:rPr>
              <a:t>Sunflower	11	20 	69</a:t>
            </a:r>
            <a:br>
              <a:rPr lang="en-US" sz="2600" b="1" dirty="0" smtClean="0">
                <a:latin typeface="Arial Narrow" pitchFamily="34" charset="0"/>
              </a:rPr>
            </a:br>
            <a:r>
              <a:rPr lang="en-US" sz="2600" b="1" dirty="0" smtClean="0">
                <a:latin typeface="Arial Narrow" pitchFamily="34" charset="0"/>
              </a:rPr>
              <a:t>Olive	14	77 	9 </a:t>
            </a:r>
            <a:br>
              <a:rPr lang="en-US" sz="2600" b="1" dirty="0" smtClean="0">
                <a:latin typeface="Arial Narrow" pitchFamily="34" charset="0"/>
              </a:rPr>
            </a:br>
            <a:r>
              <a:rPr lang="en-US" sz="2600" b="1" dirty="0" err="1" smtClean="0">
                <a:latin typeface="Arial Narrow" pitchFamily="34" charset="0"/>
              </a:rPr>
              <a:t>Vege</a:t>
            </a:r>
            <a:r>
              <a:rPr lang="en-US" sz="2600" b="1" dirty="0" smtClean="0">
                <a:latin typeface="Arial Narrow" pitchFamily="34" charset="0"/>
              </a:rPr>
              <a:t> ghee	28	45	27</a:t>
            </a:r>
          </a:p>
        </p:txBody>
      </p:sp>
      <p:sp>
        <p:nvSpPr>
          <p:cNvPr id="70659" name="WordArt 3"/>
          <p:cNvSpPr>
            <a:spLocks noChangeArrowheads="1" noChangeShapeType="1" noTextEdit="1"/>
          </p:cNvSpPr>
          <p:nvPr/>
        </p:nvSpPr>
        <p:spPr bwMode="auto">
          <a:xfrm>
            <a:off x="3352800" y="152400"/>
            <a:ext cx="33528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Fat in Cooking Oils</a:t>
            </a:r>
          </a:p>
        </p:txBody>
      </p:sp>
    </p:spTree>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sz="half" idx="1"/>
          </p:nvPr>
        </p:nvSpPr>
        <p:spPr bwMode="auto">
          <a:xfrm>
            <a:off x="609600" y="914400"/>
            <a:ext cx="4038600" cy="5638800"/>
          </a:xfrm>
          <a:gradFill rotWithShape="1">
            <a:gsLst>
              <a:gs pos="0">
                <a:srgbClr val="FFFFFF">
                  <a:alpha val="50000"/>
                </a:srgbClr>
              </a:gs>
              <a:gs pos="100000">
                <a:srgbClr val="FFFFFF">
                  <a:alpha val="50000"/>
                </a:srgbClr>
              </a:gs>
            </a:gsLst>
            <a:lin ang="5400000" scaled="1"/>
          </a:gradFill>
          <a:ln>
            <a:solidFill>
              <a:srgbClr val="0066FF"/>
            </a:solidFill>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80000"/>
              </a:lnSpc>
              <a:buFontTx/>
              <a:buNone/>
              <a:tabLst>
                <a:tab pos="2236788" algn="l"/>
              </a:tabLst>
            </a:pPr>
            <a:r>
              <a:rPr lang="en-US" sz="2000" b="1" u="sng" smtClean="0">
                <a:solidFill>
                  <a:srgbClr val="009900"/>
                </a:solidFill>
                <a:latin typeface="Arial Narrow" pitchFamily="34" charset="0"/>
              </a:rPr>
              <a:t>Food</a:t>
            </a:r>
            <a:r>
              <a:rPr lang="en-US" sz="2000" b="1" smtClean="0">
                <a:solidFill>
                  <a:srgbClr val="009900"/>
                </a:solidFill>
                <a:latin typeface="Arial Narrow" pitchFamily="34" charset="0"/>
              </a:rPr>
              <a:t>	Cholesterol</a:t>
            </a:r>
            <a:br>
              <a:rPr lang="en-US" sz="2000" b="1" smtClean="0">
                <a:solidFill>
                  <a:srgbClr val="009900"/>
                </a:solidFill>
                <a:latin typeface="Arial Narrow" pitchFamily="34" charset="0"/>
              </a:rPr>
            </a:br>
            <a:r>
              <a:rPr lang="en-US" sz="2000" b="1" smtClean="0">
                <a:solidFill>
                  <a:srgbClr val="009900"/>
                </a:solidFill>
                <a:latin typeface="Arial Narrow" pitchFamily="34" charset="0"/>
              </a:rPr>
              <a:t>	</a:t>
            </a:r>
            <a:r>
              <a:rPr lang="en-US" sz="2000" b="1" u="sng" smtClean="0">
                <a:solidFill>
                  <a:srgbClr val="009900"/>
                </a:solidFill>
                <a:latin typeface="Arial Narrow" pitchFamily="34" charset="0"/>
              </a:rPr>
              <a:t>mg per 100 gm</a:t>
            </a:r>
            <a:br>
              <a:rPr lang="en-US" sz="2000" b="1" u="sng" smtClean="0">
                <a:solidFill>
                  <a:srgbClr val="009900"/>
                </a:solidFill>
                <a:latin typeface="Arial Narrow" pitchFamily="34" charset="0"/>
              </a:rPr>
            </a:br>
            <a:endParaRPr lang="en-US" sz="2000" b="1" u="sng" smtClean="0">
              <a:solidFill>
                <a:srgbClr val="009900"/>
              </a:solidFill>
              <a:latin typeface="Arial Narrow" pitchFamily="34" charset="0"/>
            </a:endParaRPr>
          </a:p>
          <a:p>
            <a:pPr marL="0" indent="0" eaLnBrk="1" hangingPunct="1">
              <a:lnSpc>
                <a:spcPct val="110000"/>
              </a:lnSpc>
              <a:buFontTx/>
              <a:buNone/>
              <a:tabLst>
                <a:tab pos="2236788" algn="l"/>
              </a:tabLst>
            </a:pPr>
            <a:r>
              <a:rPr lang="en-US" sz="2000" b="1" smtClean="0">
                <a:solidFill>
                  <a:srgbClr val="CC3300"/>
                </a:solidFill>
                <a:latin typeface="Arial Narrow" pitchFamily="34" charset="0"/>
              </a:rPr>
              <a:t>Brain 		2000 </a:t>
            </a:r>
            <a:br>
              <a:rPr lang="en-US" sz="2000" b="1" smtClean="0">
                <a:solidFill>
                  <a:srgbClr val="CC3300"/>
                </a:solidFill>
                <a:latin typeface="Arial Narrow" pitchFamily="34" charset="0"/>
              </a:rPr>
            </a:br>
            <a:r>
              <a:rPr lang="en-US" sz="2000" b="1" smtClean="0">
                <a:solidFill>
                  <a:srgbClr val="CC00FF"/>
                </a:solidFill>
                <a:latin typeface="Arial Narrow" pitchFamily="34" charset="0"/>
              </a:rPr>
              <a:t>Egg, whole 		550 </a:t>
            </a:r>
            <a:br>
              <a:rPr lang="en-US" sz="2000" b="1" smtClean="0">
                <a:solidFill>
                  <a:srgbClr val="CC00FF"/>
                </a:solidFill>
                <a:latin typeface="Arial Narrow" pitchFamily="34" charset="0"/>
              </a:rPr>
            </a:br>
            <a:r>
              <a:rPr lang="en-US" sz="2000" b="1" smtClean="0">
                <a:solidFill>
                  <a:srgbClr val="3399FF"/>
                </a:solidFill>
                <a:latin typeface="Arial Narrow" pitchFamily="34" charset="0"/>
              </a:rPr>
              <a:t>Kidney 		375 </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Liver 		300</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Butter 		250 </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Lobster 		200</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Heart 		150</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Prawns		125</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Cheese, Cheddar 		100</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Lard &amp; animal fat 		95</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Milk, dried, whole		85</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Cottage cheese		15</a:t>
            </a:r>
            <a:br>
              <a:rPr lang="en-US" sz="2000" b="1" smtClean="0">
                <a:solidFill>
                  <a:srgbClr val="3399FF"/>
                </a:solidFill>
                <a:latin typeface="Arial Narrow" pitchFamily="34" charset="0"/>
              </a:rPr>
            </a:br>
            <a:r>
              <a:rPr lang="en-US" sz="2000" b="1" smtClean="0">
                <a:solidFill>
                  <a:srgbClr val="CC00FF"/>
                </a:solidFill>
                <a:latin typeface="Arial Narrow" pitchFamily="34" charset="0"/>
              </a:rPr>
              <a:t>Mayonnaise, 1 tsp		10</a:t>
            </a:r>
            <a:br>
              <a:rPr lang="en-US" sz="2000" b="1" smtClean="0">
                <a:solidFill>
                  <a:srgbClr val="CC00FF"/>
                </a:solidFill>
                <a:latin typeface="Arial Narrow" pitchFamily="34" charset="0"/>
              </a:rPr>
            </a:br>
            <a:r>
              <a:rPr lang="en-US" sz="2000" b="1" smtClean="0">
                <a:solidFill>
                  <a:srgbClr val="3399FF"/>
                </a:solidFill>
                <a:latin typeface="Arial Narrow" pitchFamily="34" charset="0"/>
              </a:rPr>
              <a:t>Skimmed milk, 1 cup		5</a:t>
            </a:r>
          </a:p>
        </p:txBody>
      </p:sp>
      <p:sp>
        <p:nvSpPr>
          <p:cNvPr id="71683" name="Rectangle 3"/>
          <p:cNvSpPr>
            <a:spLocks noGrp="1" noChangeArrowheads="1"/>
          </p:cNvSpPr>
          <p:nvPr>
            <p:ph sz="half" idx="2"/>
          </p:nvPr>
        </p:nvSpPr>
        <p:spPr bwMode="auto">
          <a:xfrm>
            <a:off x="4876800" y="914400"/>
            <a:ext cx="4038600" cy="5638800"/>
          </a:xfrm>
          <a:solidFill>
            <a:srgbClr val="FFFFFF"/>
          </a:solidFill>
          <a:ln>
            <a:solidFill>
              <a:srgbClr val="0066FF"/>
            </a:solidFill>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tabLst>
                <a:tab pos="2120900" algn="l"/>
              </a:tabLst>
            </a:pPr>
            <a:r>
              <a:rPr lang="en-US" sz="2000" b="1" u="sng" smtClean="0">
                <a:solidFill>
                  <a:srgbClr val="009900"/>
                </a:solidFill>
                <a:latin typeface="Arial Narrow" pitchFamily="34" charset="0"/>
              </a:rPr>
              <a:t>Food</a:t>
            </a:r>
            <a:r>
              <a:rPr lang="en-US" sz="2000" b="1" smtClean="0">
                <a:solidFill>
                  <a:srgbClr val="009900"/>
                </a:solidFill>
                <a:latin typeface="Arial Narrow" pitchFamily="34" charset="0"/>
              </a:rPr>
              <a:t>	Cholesterol</a:t>
            </a:r>
            <a:br>
              <a:rPr lang="en-US" sz="2000" b="1" smtClean="0">
                <a:solidFill>
                  <a:srgbClr val="009900"/>
                </a:solidFill>
                <a:latin typeface="Arial Narrow" pitchFamily="34" charset="0"/>
              </a:rPr>
            </a:br>
            <a:r>
              <a:rPr lang="en-US" sz="2000" b="1" smtClean="0">
                <a:solidFill>
                  <a:srgbClr val="009900"/>
                </a:solidFill>
                <a:latin typeface="Arial Narrow" pitchFamily="34" charset="0"/>
              </a:rPr>
              <a:t>	</a:t>
            </a:r>
            <a:r>
              <a:rPr lang="en-US" sz="2000" b="1" u="sng" smtClean="0">
                <a:solidFill>
                  <a:srgbClr val="009900"/>
                </a:solidFill>
                <a:latin typeface="Arial Narrow" pitchFamily="34" charset="0"/>
              </a:rPr>
              <a:t>mg per 100 gm</a:t>
            </a:r>
            <a:br>
              <a:rPr lang="en-US" sz="2000" b="1" u="sng" smtClean="0">
                <a:solidFill>
                  <a:srgbClr val="009900"/>
                </a:solidFill>
                <a:latin typeface="Arial Narrow" pitchFamily="34" charset="0"/>
              </a:rPr>
            </a:br>
            <a:endParaRPr lang="en-US" sz="2000" b="1" u="sng" smtClean="0">
              <a:solidFill>
                <a:srgbClr val="009900"/>
              </a:solidFill>
              <a:latin typeface="Arial Narrow" pitchFamily="34" charset="0"/>
            </a:endParaRPr>
          </a:p>
          <a:p>
            <a:pPr marL="0" indent="0" eaLnBrk="1" hangingPunct="1">
              <a:buFontTx/>
              <a:buNone/>
              <a:tabLst>
                <a:tab pos="2120900" algn="l"/>
              </a:tabLst>
            </a:pPr>
            <a:r>
              <a:rPr lang="en-US" sz="2000" b="1" smtClean="0">
                <a:solidFill>
                  <a:srgbClr val="3399FF"/>
                </a:solidFill>
                <a:latin typeface="Arial Narrow" pitchFamily="34" charset="0"/>
              </a:rPr>
              <a:t>Mango		9</a:t>
            </a:r>
            <a:br>
              <a:rPr lang="en-US" sz="2000" b="1" smtClean="0">
                <a:solidFill>
                  <a:srgbClr val="3399FF"/>
                </a:solidFill>
                <a:latin typeface="Arial Narrow" pitchFamily="34" charset="0"/>
              </a:rPr>
            </a:br>
            <a:r>
              <a:rPr lang="en-US" sz="2000" b="1" smtClean="0">
                <a:solidFill>
                  <a:srgbClr val="CC3300"/>
                </a:solidFill>
                <a:latin typeface="Arial Narrow" pitchFamily="34" charset="0"/>
              </a:rPr>
              <a:t>Beef		70</a:t>
            </a:r>
            <a:br>
              <a:rPr lang="en-US" sz="2000" b="1" smtClean="0">
                <a:solidFill>
                  <a:srgbClr val="CC3300"/>
                </a:solidFill>
                <a:latin typeface="Arial Narrow" pitchFamily="34" charset="0"/>
              </a:rPr>
            </a:br>
            <a:r>
              <a:rPr lang="en-US" sz="2000" b="1" smtClean="0">
                <a:solidFill>
                  <a:srgbClr val="3399FF"/>
                </a:solidFill>
                <a:latin typeface="Arial Narrow" pitchFamily="34" charset="0"/>
              </a:rPr>
              <a:t>Fish, steak 		70</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Fish, filet		70</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Lamb 		70</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Pork 		70</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Cheese spread 		65</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Margarine</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(2/3 animal fat</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1/3 vegetable) 		65</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Mutton 		65</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Chicken 		60</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Ice-cream 		45</a:t>
            </a:r>
            <a:br>
              <a:rPr lang="en-US" sz="2000" b="1" smtClean="0">
                <a:solidFill>
                  <a:srgbClr val="3399FF"/>
                </a:solidFill>
                <a:latin typeface="Arial Narrow" pitchFamily="34" charset="0"/>
              </a:rPr>
            </a:br>
            <a:r>
              <a:rPr lang="en-US" sz="2000" b="1" smtClean="0">
                <a:solidFill>
                  <a:srgbClr val="3399FF"/>
                </a:solidFill>
                <a:latin typeface="Arial Narrow" pitchFamily="34" charset="0"/>
              </a:rPr>
              <a:t>Whole milk, 1 cup		34</a:t>
            </a:r>
            <a:br>
              <a:rPr lang="en-US" sz="2000" b="1" smtClean="0">
                <a:solidFill>
                  <a:srgbClr val="3399FF"/>
                </a:solidFill>
                <a:latin typeface="Arial Narrow" pitchFamily="34" charset="0"/>
              </a:rPr>
            </a:br>
            <a:r>
              <a:rPr lang="en-US" sz="2000" b="1" smtClean="0">
                <a:solidFill>
                  <a:srgbClr val="CC00FF"/>
                </a:solidFill>
                <a:latin typeface="Arial Narrow" pitchFamily="34" charset="0"/>
              </a:rPr>
              <a:t>Peas 		9</a:t>
            </a:r>
            <a:endParaRPr lang="en-US" sz="2000" b="1" smtClean="0">
              <a:latin typeface="Arial Narrow" pitchFamily="34" charset="0"/>
            </a:endParaRPr>
          </a:p>
        </p:txBody>
      </p:sp>
      <p:sp>
        <p:nvSpPr>
          <p:cNvPr id="71684" name="WordArt 4"/>
          <p:cNvSpPr>
            <a:spLocks noChangeArrowheads="1" noChangeShapeType="1" noTextEdit="1"/>
          </p:cNvSpPr>
          <p:nvPr/>
        </p:nvSpPr>
        <p:spPr bwMode="auto">
          <a:xfrm>
            <a:off x="2057400" y="228600"/>
            <a:ext cx="59436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Cholesterol in Different Foods </a:t>
            </a:r>
          </a:p>
        </p:txBody>
      </p:sp>
    </p:spTree>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WordArt 2"/>
          <p:cNvSpPr>
            <a:spLocks noChangeArrowheads="1" noChangeShapeType="1" noTextEdit="1"/>
          </p:cNvSpPr>
          <p:nvPr/>
        </p:nvSpPr>
        <p:spPr bwMode="auto">
          <a:xfrm>
            <a:off x="1676400" y="304800"/>
            <a:ext cx="6781800" cy="4572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Drugs used in </a:t>
            </a:r>
            <a:r>
              <a:rPr lang="en-US" sz="2000" kern="10" dirty="0" err="1">
                <a:solidFill>
                  <a:schemeClr val="tx2">
                    <a:lumMod val="75000"/>
                  </a:schemeClr>
                </a:solidFill>
                <a:latin typeface="Arial Black"/>
              </a:rPr>
              <a:t>Dyslipedemia</a:t>
            </a:r>
            <a:endParaRPr lang="en-US" sz="2000" kern="10" dirty="0">
              <a:solidFill>
                <a:schemeClr val="tx2">
                  <a:lumMod val="75000"/>
                </a:schemeClr>
              </a:solidFill>
              <a:latin typeface="Arial Black"/>
            </a:endParaRPr>
          </a:p>
        </p:txBody>
      </p:sp>
      <p:sp>
        <p:nvSpPr>
          <p:cNvPr id="72707" name="Text Box 3"/>
          <p:cNvSpPr txBox="1">
            <a:spLocks noChangeArrowheads="1"/>
          </p:cNvSpPr>
          <p:nvPr/>
        </p:nvSpPr>
        <p:spPr bwMode="auto">
          <a:xfrm>
            <a:off x="2540000" y="1143000"/>
            <a:ext cx="4699000" cy="2146300"/>
          </a:xfrm>
          <a:prstGeom prst="rect">
            <a:avLst/>
          </a:prstGeom>
          <a:noFill/>
          <a:ln w="9525">
            <a:solidFill>
              <a:srgbClr val="FF00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40000"/>
              </a:lnSpc>
            </a:pPr>
            <a:r>
              <a:rPr lang="en-US" b="1" u="sng" dirty="0">
                <a:solidFill>
                  <a:srgbClr val="CC3300"/>
                </a:solidFill>
                <a:latin typeface="Verdana" pitchFamily="34" charset="0"/>
                <a:cs typeface="Tahoma" pitchFamily="34" charset="0"/>
              </a:rPr>
              <a:t>A. Bile Acid Sequestrates</a:t>
            </a:r>
          </a:p>
          <a:p>
            <a:pPr eaLnBrk="1" hangingPunct="1">
              <a:lnSpc>
                <a:spcPct val="140000"/>
              </a:lnSpc>
            </a:pPr>
            <a:r>
              <a:rPr lang="en-US" b="1" dirty="0" err="1">
                <a:latin typeface="Arial" charset="0"/>
              </a:rPr>
              <a:t>Cholestyramine</a:t>
            </a:r>
            <a:r>
              <a:rPr lang="en-US" b="1" dirty="0">
                <a:latin typeface="Arial" charset="0"/>
              </a:rPr>
              <a:t> -	4-16 </a:t>
            </a:r>
            <a:r>
              <a:rPr lang="en-US" b="1" dirty="0" err="1">
                <a:latin typeface="Arial" charset="0"/>
              </a:rPr>
              <a:t>gm</a:t>
            </a:r>
            <a:r>
              <a:rPr lang="en-US" b="1" dirty="0">
                <a:latin typeface="Arial" charset="0"/>
              </a:rPr>
              <a:t>/day</a:t>
            </a:r>
          </a:p>
          <a:p>
            <a:pPr eaLnBrk="1" hangingPunct="1">
              <a:lnSpc>
                <a:spcPct val="140000"/>
              </a:lnSpc>
            </a:pPr>
            <a:r>
              <a:rPr lang="en-US" b="1" dirty="0" err="1">
                <a:latin typeface="Arial" charset="0"/>
              </a:rPr>
              <a:t>Colestipol</a:t>
            </a:r>
            <a:r>
              <a:rPr lang="en-US" b="1" dirty="0">
                <a:latin typeface="Arial" charset="0"/>
              </a:rPr>
              <a:t>          -	5-30 </a:t>
            </a:r>
            <a:r>
              <a:rPr lang="en-US" b="1" dirty="0" err="1">
                <a:latin typeface="Arial" charset="0"/>
              </a:rPr>
              <a:t>gm</a:t>
            </a:r>
            <a:r>
              <a:rPr lang="en-US" b="1" dirty="0">
                <a:latin typeface="Arial" charset="0"/>
              </a:rPr>
              <a:t>/day</a:t>
            </a:r>
          </a:p>
          <a:p>
            <a:pPr eaLnBrk="1" hangingPunct="1">
              <a:lnSpc>
                <a:spcPct val="140000"/>
              </a:lnSpc>
            </a:pPr>
            <a:r>
              <a:rPr lang="en-US" b="1" dirty="0">
                <a:solidFill>
                  <a:srgbClr val="3366FF"/>
                </a:solidFill>
                <a:latin typeface="Tahoma" pitchFamily="34" charset="0"/>
                <a:cs typeface="Tahoma" pitchFamily="34" charset="0"/>
              </a:rPr>
              <a:t>                 </a:t>
            </a:r>
            <a:r>
              <a:rPr lang="en-US" b="1" dirty="0">
                <a:solidFill>
                  <a:srgbClr val="3399FF"/>
                </a:solidFill>
                <a:latin typeface="Tahoma" pitchFamily="34" charset="0"/>
                <a:cs typeface="Tahoma" pitchFamily="34" charset="0"/>
              </a:rPr>
              <a:t>Lowers LDL </a:t>
            </a:r>
          </a:p>
        </p:txBody>
      </p:sp>
      <p:sp>
        <p:nvSpPr>
          <p:cNvPr id="72708" name="Text Box 6"/>
          <p:cNvSpPr txBox="1">
            <a:spLocks noChangeArrowheads="1"/>
          </p:cNvSpPr>
          <p:nvPr/>
        </p:nvSpPr>
        <p:spPr bwMode="auto">
          <a:xfrm>
            <a:off x="1541463" y="3657600"/>
            <a:ext cx="6611937" cy="2438400"/>
          </a:xfrm>
          <a:prstGeom prst="rect">
            <a:avLst/>
          </a:prstGeom>
          <a:noFill/>
          <a:ln w="9525">
            <a:solidFill>
              <a:srgbClr val="FF00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60000"/>
              </a:lnSpc>
            </a:pPr>
            <a:r>
              <a:rPr lang="en-US" b="1" u="sng" dirty="0">
                <a:solidFill>
                  <a:srgbClr val="CC3300"/>
                </a:solidFill>
                <a:latin typeface="Verdana" pitchFamily="34" charset="0"/>
                <a:cs typeface="Tahoma" pitchFamily="34" charset="0"/>
              </a:rPr>
              <a:t>B. Nicotinic Acid</a:t>
            </a:r>
          </a:p>
          <a:p>
            <a:pPr eaLnBrk="1" hangingPunct="1">
              <a:lnSpc>
                <a:spcPct val="160000"/>
              </a:lnSpc>
            </a:pPr>
            <a:r>
              <a:rPr lang="en-US" b="1" dirty="0" err="1">
                <a:latin typeface="Arial" charset="0"/>
              </a:rPr>
              <a:t>Crystaline</a:t>
            </a:r>
            <a:r>
              <a:rPr lang="en-US" b="1" dirty="0">
                <a:latin typeface="Arial" charset="0"/>
              </a:rPr>
              <a:t> nicotinic acid -	1.5-3 </a:t>
            </a:r>
            <a:r>
              <a:rPr lang="en-US" b="1" dirty="0" err="1">
                <a:latin typeface="Arial" charset="0"/>
              </a:rPr>
              <a:t>gm</a:t>
            </a:r>
            <a:r>
              <a:rPr lang="en-US" b="1" dirty="0">
                <a:latin typeface="Arial" charset="0"/>
              </a:rPr>
              <a:t>/day</a:t>
            </a:r>
          </a:p>
          <a:p>
            <a:pPr eaLnBrk="1" hangingPunct="1">
              <a:lnSpc>
                <a:spcPct val="160000"/>
              </a:lnSpc>
            </a:pPr>
            <a:r>
              <a:rPr lang="en-US" b="1" dirty="0">
                <a:latin typeface="Arial" charset="0"/>
              </a:rPr>
              <a:t>Inositol </a:t>
            </a:r>
            <a:r>
              <a:rPr lang="en-US" b="1" dirty="0" err="1">
                <a:latin typeface="Arial" charset="0"/>
              </a:rPr>
              <a:t>Nicotinate</a:t>
            </a:r>
            <a:endParaRPr lang="en-US" b="1" dirty="0">
              <a:latin typeface="Arial" charset="0"/>
            </a:endParaRPr>
          </a:p>
          <a:p>
            <a:pPr eaLnBrk="1" hangingPunct="1">
              <a:lnSpc>
                <a:spcPct val="160000"/>
              </a:lnSpc>
            </a:pPr>
            <a:r>
              <a:rPr lang="en-US" b="1" dirty="0">
                <a:solidFill>
                  <a:srgbClr val="3366FF"/>
                </a:solidFill>
                <a:latin typeface="Tahoma" pitchFamily="34" charset="0"/>
                <a:cs typeface="Tahoma" pitchFamily="34" charset="0"/>
              </a:rPr>
              <a:t>   </a:t>
            </a:r>
            <a:r>
              <a:rPr lang="en-US" b="1" dirty="0">
                <a:solidFill>
                  <a:srgbClr val="3399FF"/>
                </a:solidFill>
                <a:latin typeface="Tahoma" pitchFamily="34" charset="0"/>
                <a:cs typeface="Tahoma" pitchFamily="34" charset="0"/>
              </a:rPr>
              <a:t>Lowers Lipoprotein &amp; Lipid metabolism</a:t>
            </a:r>
          </a:p>
        </p:txBody>
      </p:sp>
      <p:sp>
        <p:nvSpPr>
          <p:cNvPr id="72709" name="AutoShape 7"/>
          <p:cNvSpPr>
            <a:spLocks noChangeArrowheads="1"/>
          </p:cNvSpPr>
          <p:nvPr/>
        </p:nvSpPr>
        <p:spPr bwMode="auto">
          <a:xfrm>
            <a:off x="7924800" y="6248400"/>
            <a:ext cx="838200" cy="381000"/>
          </a:xfrm>
          <a:prstGeom prst="rightArrow">
            <a:avLst>
              <a:gd name="adj1" fmla="val 50000"/>
              <a:gd name="adj2" fmla="val 55000"/>
            </a:avLst>
          </a:prstGeom>
          <a:solidFill>
            <a:srgbClr val="33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2419350" y="1376363"/>
            <a:ext cx="5276850" cy="3729037"/>
          </a:xfrm>
          <a:prstGeom prst="rect">
            <a:avLst/>
          </a:prstGeom>
          <a:noFill/>
          <a:ln w="9525">
            <a:solidFill>
              <a:srgbClr val="FF00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70000"/>
              </a:lnSpc>
            </a:pPr>
            <a:r>
              <a:rPr lang="en-US" sz="2800" b="1" u="sng" dirty="0">
                <a:solidFill>
                  <a:srgbClr val="CC3300"/>
                </a:solidFill>
                <a:latin typeface="Verdana" pitchFamily="34" charset="0"/>
              </a:rPr>
              <a:t>C. </a:t>
            </a:r>
            <a:r>
              <a:rPr lang="en-US" sz="2800" b="1" u="sng" dirty="0" err="1">
                <a:solidFill>
                  <a:srgbClr val="CC3300"/>
                </a:solidFill>
                <a:latin typeface="Verdana" pitchFamily="34" charset="0"/>
              </a:rPr>
              <a:t>Fibric</a:t>
            </a:r>
            <a:r>
              <a:rPr lang="en-US" sz="2800" b="1" u="sng" dirty="0">
                <a:solidFill>
                  <a:srgbClr val="CC3300"/>
                </a:solidFill>
                <a:latin typeface="Verdana" pitchFamily="34" charset="0"/>
              </a:rPr>
              <a:t> Acid Derivatives</a:t>
            </a:r>
          </a:p>
          <a:p>
            <a:pPr eaLnBrk="1" hangingPunct="1">
              <a:lnSpc>
                <a:spcPct val="170000"/>
              </a:lnSpc>
            </a:pPr>
            <a:r>
              <a:rPr lang="en-US" sz="2800" b="1" dirty="0" err="1">
                <a:latin typeface="Arial" charset="0"/>
              </a:rPr>
              <a:t>Clofibrate</a:t>
            </a:r>
            <a:r>
              <a:rPr lang="en-US" sz="2800" b="1" dirty="0">
                <a:latin typeface="Arial" charset="0"/>
              </a:rPr>
              <a:t>		-	2 </a:t>
            </a:r>
            <a:r>
              <a:rPr lang="en-US" sz="2800" b="1" dirty="0" err="1">
                <a:latin typeface="Arial" charset="0"/>
              </a:rPr>
              <a:t>gm</a:t>
            </a:r>
            <a:endParaRPr lang="en-US" sz="2800" b="1" dirty="0">
              <a:latin typeface="Arial" charset="0"/>
            </a:endParaRPr>
          </a:p>
          <a:p>
            <a:pPr eaLnBrk="1" hangingPunct="1">
              <a:lnSpc>
                <a:spcPct val="170000"/>
              </a:lnSpc>
            </a:pPr>
            <a:r>
              <a:rPr lang="en-US" sz="2800" b="1" dirty="0" err="1">
                <a:latin typeface="Arial" charset="0"/>
              </a:rPr>
              <a:t>Fenofibrate</a:t>
            </a:r>
            <a:r>
              <a:rPr lang="en-US" sz="2800" b="1" dirty="0">
                <a:latin typeface="Arial" charset="0"/>
              </a:rPr>
              <a:t>	-	200 mg</a:t>
            </a:r>
          </a:p>
          <a:p>
            <a:pPr eaLnBrk="1" hangingPunct="1">
              <a:lnSpc>
                <a:spcPct val="170000"/>
              </a:lnSpc>
            </a:pPr>
            <a:r>
              <a:rPr lang="en-US" sz="2800" b="1" dirty="0" err="1">
                <a:latin typeface="Arial" charset="0"/>
              </a:rPr>
              <a:t>Gemfibrozil</a:t>
            </a:r>
            <a:r>
              <a:rPr lang="en-US" sz="2800" b="1" dirty="0">
                <a:latin typeface="Arial" charset="0"/>
              </a:rPr>
              <a:t>	-	1200 mg</a:t>
            </a:r>
          </a:p>
          <a:p>
            <a:pPr eaLnBrk="1" hangingPunct="1">
              <a:lnSpc>
                <a:spcPct val="170000"/>
              </a:lnSpc>
            </a:pPr>
            <a:r>
              <a:rPr lang="en-US" sz="2800" b="1" dirty="0">
                <a:solidFill>
                  <a:srgbClr val="3366FF"/>
                </a:solidFill>
                <a:latin typeface="Tahoma" pitchFamily="34" charset="0"/>
              </a:rPr>
              <a:t>     </a:t>
            </a:r>
            <a:r>
              <a:rPr lang="en-US" sz="2800" b="1" dirty="0">
                <a:solidFill>
                  <a:srgbClr val="3399FF"/>
                </a:solidFill>
                <a:latin typeface="Tahoma" pitchFamily="34" charset="0"/>
              </a:rPr>
              <a:t>Lowers TG, Raise HDL </a:t>
            </a:r>
            <a:endParaRPr lang="en-US" sz="2800" dirty="0">
              <a:solidFill>
                <a:srgbClr val="3399FF"/>
              </a:solidFill>
            </a:endParaRPr>
          </a:p>
        </p:txBody>
      </p:sp>
      <p:sp>
        <p:nvSpPr>
          <p:cNvPr id="73731" name="WordArt 4"/>
          <p:cNvSpPr>
            <a:spLocks noChangeArrowheads="1" noChangeShapeType="1" noTextEdit="1"/>
          </p:cNvSpPr>
          <p:nvPr/>
        </p:nvSpPr>
        <p:spPr bwMode="auto">
          <a:xfrm>
            <a:off x="1676400" y="304800"/>
            <a:ext cx="6781800" cy="4572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Drugs used in </a:t>
            </a:r>
            <a:r>
              <a:rPr lang="en-US" sz="2000" kern="10" dirty="0" err="1">
                <a:solidFill>
                  <a:schemeClr val="tx2">
                    <a:lumMod val="75000"/>
                  </a:schemeClr>
                </a:solidFill>
                <a:latin typeface="Arial Black"/>
              </a:rPr>
              <a:t>Dyslipedemia</a:t>
            </a:r>
            <a:endParaRPr lang="en-US" sz="2000" kern="10" dirty="0">
              <a:solidFill>
                <a:schemeClr val="tx2">
                  <a:lumMod val="75000"/>
                </a:schemeClr>
              </a:solidFill>
              <a:latin typeface="Arial Black"/>
            </a:endParaRPr>
          </a:p>
        </p:txBody>
      </p:sp>
      <p:sp>
        <p:nvSpPr>
          <p:cNvPr id="73732" name="AutoShape 5"/>
          <p:cNvSpPr>
            <a:spLocks noChangeArrowheads="1"/>
          </p:cNvSpPr>
          <p:nvPr/>
        </p:nvSpPr>
        <p:spPr bwMode="auto">
          <a:xfrm>
            <a:off x="7924800" y="6172200"/>
            <a:ext cx="838200" cy="381000"/>
          </a:xfrm>
          <a:prstGeom prst="rightArrow">
            <a:avLst>
              <a:gd name="adj1" fmla="val 50000"/>
              <a:gd name="adj2" fmla="val 55000"/>
            </a:avLst>
          </a:prstGeom>
          <a:solidFill>
            <a:srgbClr val="33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1490663" y="1058863"/>
            <a:ext cx="7043737" cy="4889500"/>
          </a:xfrm>
          <a:prstGeom prst="rect">
            <a:avLst/>
          </a:prstGeom>
          <a:noFill/>
          <a:ln w="9525">
            <a:solidFill>
              <a:srgbClr val="FF00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140000"/>
              </a:lnSpc>
            </a:pPr>
            <a:r>
              <a:rPr lang="en-US" sz="2800" b="1" u="sng" dirty="0">
                <a:solidFill>
                  <a:srgbClr val="CC3300"/>
                </a:solidFill>
                <a:latin typeface="Verdana" pitchFamily="34" charset="0"/>
              </a:rPr>
              <a:t>D. HMG Co-A </a:t>
            </a:r>
            <a:r>
              <a:rPr lang="en-US" sz="2800" b="1" u="sng" dirty="0" err="1">
                <a:solidFill>
                  <a:srgbClr val="CC3300"/>
                </a:solidFill>
                <a:latin typeface="Verdana" pitchFamily="34" charset="0"/>
              </a:rPr>
              <a:t>Reductase</a:t>
            </a:r>
            <a:r>
              <a:rPr lang="en-US" sz="2800" b="1" u="sng" dirty="0">
                <a:solidFill>
                  <a:srgbClr val="CC3300"/>
                </a:solidFill>
                <a:latin typeface="Verdana" pitchFamily="34" charset="0"/>
              </a:rPr>
              <a:t> Inhibitors</a:t>
            </a:r>
          </a:p>
          <a:p>
            <a:pPr eaLnBrk="1" hangingPunct="1">
              <a:lnSpc>
                <a:spcPct val="140000"/>
              </a:lnSpc>
            </a:pPr>
            <a:r>
              <a:rPr lang="en-US" sz="2800" b="1" dirty="0">
                <a:latin typeface="Arial" charset="0"/>
              </a:rPr>
              <a:t>Atorvastatin	-		10-80 mg</a:t>
            </a:r>
          </a:p>
          <a:p>
            <a:pPr eaLnBrk="1" hangingPunct="1">
              <a:lnSpc>
                <a:spcPct val="140000"/>
              </a:lnSpc>
            </a:pPr>
            <a:r>
              <a:rPr lang="en-US" sz="2800" b="1" dirty="0" err="1">
                <a:latin typeface="Arial" charset="0"/>
              </a:rPr>
              <a:t>Fluvastatin</a:t>
            </a:r>
            <a:r>
              <a:rPr lang="en-US" sz="2800" b="1" dirty="0">
                <a:latin typeface="Arial" charset="0"/>
              </a:rPr>
              <a:t>	-		20-80 mg</a:t>
            </a:r>
          </a:p>
          <a:p>
            <a:pPr eaLnBrk="1" hangingPunct="1">
              <a:lnSpc>
                <a:spcPct val="140000"/>
              </a:lnSpc>
            </a:pPr>
            <a:r>
              <a:rPr lang="en-US" sz="2800" b="1" dirty="0">
                <a:latin typeface="Arial" charset="0"/>
              </a:rPr>
              <a:t>Lovastatin		-		10-40 </a:t>
            </a:r>
            <a:r>
              <a:rPr lang="en-US" sz="2800" b="1" dirty="0" err="1">
                <a:latin typeface="Arial" charset="0"/>
              </a:rPr>
              <a:t>gm</a:t>
            </a:r>
            <a:endParaRPr lang="en-US" sz="2800" b="1" dirty="0">
              <a:latin typeface="Arial" charset="0"/>
            </a:endParaRPr>
          </a:p>
          <a:p>
            <a:pPr eaLnBrk="1" hangingPunct="1">
              <a:lnSpc>
                <a:spcPct val="140000"/>
              </a:lnSpc>
            </a:pPr>
            <a:r>
              <a:rPr lang="en-US" sz="2800" b="1" dirty="0">
                <a:latin typeface="Arial" charset="0"/>
              </a:rPr>
              <a:t>Pravastatin	-		10-40mg</a:t>
            </a:r>
          </a:p>
          <a:p>
            <a:pPr eaLnBrk="1" hangingPunct="1">
              <a:lnSpc>
                <a:spcPct val="140000"/>
              </a:lnSpc>
            </a:pPr>
            <a:r>
              <a:rPr lang="en-US" sz="2800" b="1" dirty="0">
                <a:latin typeface="Arial" charset="0"/>
              </a:rPr>
              <a:t>Simvastatin	-		5-80 mg</a:t>
            </a:r>
          </a:p>
          <a:p>
            <a:pPr eaLnBrk="1" hangingPunct="1">
              <a:lnSpc>
                <a:spcPct val="140000"/>
              </a:lnSpc>
            </a:pPr>
            <a:r>
              <a:rPr lang="en-US" sz="2800" b="1" dirty="0" err="1">
                <a:solidFill>
                  <a:srgbClr val="CC3300"/>
                </a:solidFill>
                <a:latin typeface="Arial" charset="0"/>
              </a:rPr>
              <a:t>Rosuvastatin</a:t>
            </a:r>
            <a:endParaRPr lang="en-US" sz="2800" b="1" dirty="0">
              <a:solidFill>
                <a:srgbClr val="CC3300"/>
              </a:solidFill>
              <a:latin typeface="Arial" charset="0"/>
            </a:endParaRPr>
          </a:p>
          <a:p>
            <a:pPr eaLnBrk="1" hangingPunct="1">
              <a:lnSpc>
                <a:spcPct val="140000"/>
              </a:lnSpc>
            </a:pPr>
            <a:r>
              <a:rPr lang="en-US" sz="2800" b="1" dirty="0">
                <a:solidFill>
                  <a:srgbClr val="3366FF"/>
                </a:solidFill>
                <a:latin typeface="Tahoma" pitchFamily="34" charset="0"/>
              </a:rPr>
              <a:t>                      </a:t>
            </a:r>
            <a:r>
              <a:rPr lang="en-US" sz="2800" b="1" dirty="0">
                <a:solidFill>
                  <a:srgbClr val="3399FF"/>
                </a:solidFill>
                <a:latin typeface="Tahoma" pitchFamily="34" charset="0"/>
              </a:rPr>
              <a:t>Lowers LDL </a:t>
            </a:r>
          </a:p>
        </p:txBody>
      </p:sp>
      <p:sp>
        <p:nvSpPr>
          <p:cNvPr id="74755" name="WordArt 5"/>
          <p:cNvSpPr>
            <a:spLocks noChangeArrowheads="1" noChangeShapeType="1" noTextEdit="1"/>
          </p:cNvSpPr>
          <p:nvPr/>
        </p:nvSpPr>
        <p:spPr bwMode="auto">
          <a:xfrm>
            <a:off x="1676400" y="304800"/>
            <a:ext cx="6781800" cy="4572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Drugs used in </a:t>
            </a:r>
            <a:r>
              <a:rPr lang="en-US" sz="2000" kern="10" dirty="0" err="1">
                <a:solidFill>
                  <a:schemeClr val="tx2">
                    <a:lumMod val="75000"/>
                  </a:schemeClr>
                </a:solidFill>
                <a:latin typeface="Arial Black"/>
              </a:rPr>
              <a:t>Dyslipedemia</a:t>
            </a:r>
            <a:endParaRPr lang="en-US" sz="2000" kern="10" dirty="0">
              <a:solidFill>
                <a:schemeClr val="tx2">
                  <a:lumMod val="75000"/>
                </a:schemeClr>
              </a:solidFill>
              <a:latin typeface="Arial Black"/>
            </a:endParaRPr>
          </a:p>
        </p:txBody>
      </p:sp>
      <p:sp>
        <p:nvSpPr>
          <p:cNvPr id="74756" name="AutoShape 6"/>
          <p:cNvSpPr>
            <a:spLocks noChangeArrowheads="1"/>
          </p:cNvSpPr>
          <p:nvPr/>
        </p:nvSpPr>
        <p:spPr bwMode="auto">
          <a:xfrm>
            <a:off x="7924800" y="6172200"/>
            <a:ext cx="838200" cy="381000"/>
          </a:xfrm>
          <a:prstGeom prst="rightArrow">
            <a:avLst>
              <a:gd name="adj1" fmla="val 50000"/>
              <a:gd name="adj2" fmla="val 55000"/>
            </a:avLst>
          </a:prstGeom>
          <a:solidFill>
            <a:srgbClr val="33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371725" y="1828800"/>
            <a:ext cx="5705475" cy="2149475"/>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eaLnBrk="1" hangingPunct="1">
              <a:lnSpc>
                <a:spcPct val="160000"/>
              </a:lnSpc>
            </a:pPr>
            <a:r>
              <a:rPr lang="en-US" sz="2800" b="1" u="sng" dirty="0">
                <a:solidFill>
                  <a:srgbClr val="CC3300"/>
                </a:solidFill>
                <a:latin typeface="Verdana" pitchFamily="34" charset="0"/>
                <a:cs typeface="Tahoma" pitchFamily="34" charset="0"/>
              </a:rPr>
              <a:t>E. </a:t>
            </a:r>
            <a:r>
              <a:rPr lang="en-US" sz="2800" b="1" u="sng" dirty="0" err="1">
                <a:solidFill>
                  <a:srgbClr val="CC3300"/>
                </a:solidFill>
                <a:latin typeface="Verdana" pitchFamily="34" charset="0"/>
                <a:cs typeface="Tahoma" pitchFamily="34" charset="0"/>
              </a:rPr>
              <a:t>Ezetimibe</a:t>
            </a:r>
            <a:endParaRPr lang="en-US" sz="2800" b="1" u="sng" dirty="0">
              <a:solidFill>
                <a:srgbClr val="CC3300"/>
              </a:solidFill>
              <a:latin typeface="Verdana" pitchFamily="34" charset="0"/>
              <a:cs typeface="Tahoma" pitchFamily="34" charset="0"/>
            </a:endParaRPr>
          </a:p>
          <a:p>
            <a:pPr eaLnBrk="1" hangingPunct="1">
              <a:lnSpc>
                <a:spcPct val="160000"/>
              </a:lnSpc>
            </a:pPr>
            <a:r>
              <a:rPr lang="en-US" sz="2800" b="1" dirty="0">
                <a:latin typeface="Arial" charset="0"/>
              </a:rPr>
              <a:t>A new class of selective cholesterol absorption inhibitor</a:t>
            </a:r>
            <a:endParaRPr lang="en-US" sz="2800" b="1" dirty="0">
              <a:latin typeface="Tahoma" pitchFamily="34" charset="0"/>
              <a:cs typeface="Tahoma" pitchFamily="34" charset="0"/>
            </a:endParaRPr>
          </a:p>
        </p:txBody>
      </p:sp>
      <p:sp>
        <p:nvSpPr>
          <p:cNvPr id="75779" name="WordArt 3"/>
          <p:cNvSpPr>
            <a:spLocks noChangeArrowheads="1" noChangeShapeType="1" noTextEdit="1"/>
          </p:cNvSpPr>
          <p:nvPr/>
        </p:nvSpPr>
        <p:spPr bwMode="auto">
          <a:xfrm>
            <a:off x="1828800" y="381000"/>
            <a:ext cx="6781800" cy="4572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Drugs used in </a:t>
            </a:r>
            <a:r>
              <a:rPr lang="en-US" sz="2000" kern="10" dirty="0" err="1">
                <a:solidFill>
                  <a:schemeClr val="tx2">
                    <a:lumMod val="75000"/>
                  </a:schemeClr>
                </a:solidFill>
                <a:latin typeface="Arial Black"/>
              </a:rPr>
              <a:t>Dyslipedemia</a:t>
            </a:r>
            <a:endParaRPr lang="en-US" sz="2000" kern="10" dirty="0">
              <a:solidFill>
                <a:schemeClr val="tx2">
                  <a:lumMod val="75000"/>
                </a:schemeClr>
              </a:solidFill>
              <a:latin typeface="Arial Black"/>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0575" y="2286000"/>
            <a:ext cx="3181350"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Rectangle 4"/>
          <p:cNvSpPr>
            <a:spLocks noChangeArrowheads="1"/>
          </p:cNvSpPr>
          <p:nvPr/>
        </p:nvSpPr>
        <p:spPr bwMode="auto">
          <a:xfrm>
            <a:off x="2744788" y="1689100"/>
            <a:ext cx="196528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GB" sz="1800" b="1" dirty="0">
                <a:latin typeface="Arial" charset="0"/>
              </a:rPr>
              <a:t>Free cholesterol</a:t>
            </a:r>
          </a:p>
        </p:txBody>
      </p:sp>
      <p:sp>
        <p:nvSpPr>
          <p:cNvPr id="13316" name="Rectangle 5"/>
          <p:cNvSpPr>
            <a:spLocks noChangeArrowheads="1"/>
          </p:cNvSpPr>
          <p:nvPr/>
        </p:nvSpPr>
        <p:spPr bwMode="auto">
          <a:xfrm>
            <a:off x="2124075" y="2511425"/>
            <a:ext cx="1644682"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GB" sz="1800" b="1">
                <a:latin typeface="Arial" charset="0"/>
              </a:rPr>
              <a:t>Phospholipid</a:t>
            </a:r>
          </a:p>
        </p:txBody>
      </p:sp>
      <p:sp>
        <p:nvSpPr>
          <p:cNvPr id="13317" name="Rectangle 6"/>
          <p:cNvSpPr>
            <a:spLocks noChangeArrowheads="1"/>
          </p:cNvSpPr>
          <p:nvPr/>
        </p:nvSpPr>
        <p:spPr bwMode="auto">
          <a:xfrm>
            <a:off x="6391275" y="2755900"/>
            <a:ext cx="14763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GB" sz="1800" b="1">
                <a:latin typeface="Arial" charset="0"/>
              </a:rPr>
              <a:t>Triglyceride</a:t>
            </a:r>
          </a:p>
        </p:txBody>
      </p:sp>
      <p:sp>
        <p:nvSpPr>
          <p:cNvPr id="13318" name="Rectangle 7"/>
          <p:cNvSpPr>
            <a:spLocks noChangeArrowheads="1"/>
          </p:cNvSpPr>
          <p:nvPr/>
        </p:nvSpPr>
        <p:spPr bwMode="auto">
          <a:xfrm>
            <a:off x="6040438" y="4889500"/>
            <a:ext cx="2036762"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GB" sz="1800" b="1">
                <a:latin typeface="Arial" charset="0"/>
              </a:rPr>
              <a:t>Cholesteryl ester</a:t>
            </a:r>
          </a:p>
        </p:txBody>
      </p:sp>
      <p:sp>
        <p:nvSpPr>
          <p:cNvPr id="13319" name="Rectangle 8"/>
          <p:cNvSpPr>
            <a:spLocks noChangeArrowheads="1"/>
          </p:cNvSpPr>
          <p:nvPr/>
        </p:nvSpPr>
        <p:spPr bwMode="auto">
          <a:xfrm>
            <a:off x="2200275" y="5102225"/>
            <a:ext cx="1824218"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GB" sz="1800" b="1">
                <a:latin typeface="Arial" charset="0"/>
              </a:rPr>
              <a:t>Apolipoprotein</a:t>
            </a:r>
          </a:p>
        </p:txBody>
      </p:sp>
      <p:sp>
        <p:nvSpPr>
          <p:cNvPr id="13320" name="Line 9"/>
          <p:cNvSpPr>
            <a:spLocks noChangeShapeType="1"/>
          </p:cNvSpPr>
          <p:nvPr/>
        </p:nvSpPr>
        <p:spPr bwMode="auto">
          <a:xfrm flipH="1">
            <a:off x="3717925" y="4654550"/>
            <a:ext cx="444500" cy="444500"/>
          </a:xfrm>
          <a:prstGeom prst="line">
            <a:avLst/>
          </a:prstGeom>
          <a:noFill/>
          <a:ln w="25400">
            <a:solidFill>
              <a:srgbClr val="3366FF"/>
            </a:solidFill>
            <a:round/>
            <a:headEnd type="stealth" w="med" len="lg"/>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21" name="Line 10"/>
          <p:cNvSpPr>
            <a:spLocks noChangeShapeType="1"/>
          </p:cNvSpPr>
          <p:nvPr/>
        </p:nvSpPr>
        <p:spPr bwMode="auto">
          <a:xfrm>
            <a:off x="5013325" y="4121150"/>
            <a:ext cx="1054100" cy="825500"/>
          </a:xfrm>
          <a:prstGeom prst="line">
            <a:avLst/>
          </a:prstGeom>
          <a:noFill/>
          <a:ln w="25400">
            <a:solidFill>
              <a:srgbClr val="3366FF"/>
            </a:solidFill>
            <a:round/>
            <a:headEnd type="stealth" w="med" len="lg"/>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22" name="Line 11"/>
          <p:cNvSpPr>
            <a:spLocks noChangeShapeType="1"/>
          </p:cNvSpPr>
          <p:nvPr/>
        </p:nvSpPr>
        <p:spPr bwMode="auto">
          <a:xfrm flipV="1">
            <a:off x="5626100" y="2981325"/>
            <a:ext cx="825500" cy="673100"/>
          </a:xfrm>
          <a:prstGeom prst="line">
            <a:avLst/>
          </a:prstGeom>
          <a:noFill/>
          <a:ln w="25400">
            <a:solidFill>
              <a:srgbClr val="3366FF"/>
            </a:solidFill>
            <a:round/>
            <a:headEnd type="stealth" w="med" len="lg"/>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23" name="Line 12"/>
          <p:cNvSpPr>
            <a:spLocks noChangeShapeType="1"/>
          </p:cNvSpPr>
          <p:nvPr/>
        </p:nvSpPr>
        <p:spPr bwMode="auto">
          <a:xfrm flipH="1" flipV="1">
            <a:off x="3717925" y="2749550"/>
            <a:ext cx="368300" cy="215900"/>
          </a:xfrm>
          <a:prstGeom prst="line">
            <a:avLst/>
          </a:prstGeom>
          <a:noFill/>
          <a:ln w="25400">
            <a:solidFill>
              <a:srgbClr val="3366FF"/>
            </a:solidFill>
            <a:round/>
            <a:headEnd type="stealth" w="med" len="lg"/>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24" name="Line 13"/>
          <p:cNvSpPr>
            <a:spLocks noChangeShapeType="1"/>
          </p:cNvSpPr>
          <p:nvPr/>
        </p:nvSpPr>
        <p:spPr bwMode="auto">
          <a:xfrm flipH="1" flipV="1">
            <a:off x="4175125" y="2063750"/>
            <a:ext cx="292100" cy="596900"/>
          </a:xfrm>
          <a:prstGeom prst="line">
            <a:avLst/>
          </a:prstGeom>
          <a:noFill/>
          <a:ln w="25400">
            <a:solidFill>
              <a:srgbClr val="3366FF"/>
            </a:solidFill>
            <a:round/>
            <a:headEnd type="stealth" w="med" len="lg"/>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25" name="WordArt 14"/>
          <p:cNvSpPr>
            <a:spLocks noChangeArrowheads="1" noChangeShapeType="1" noTextEdit="1"/>
          </p:cNvSpPr>
          <p:nvPr/>
        </p:nvSpPr>
        <p:spPr bwMode="auto">
          <a:xfrm>
            <a:off x="2133600" y="304800"/>
            <a:ext cx="6019800" cy="4572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kern="10" dirty="0" smtClean="0">
                <a:solidFill>
                  <a:schemeClr val="tx2">
                    <a:lumMod val="75000"/>
                  </a:schemeClr>
                </a:solidFill>
                <a:latin typeface="Arial Black"/>
              </a:rPr>
              <a:t>Structure </a:t>
            </a:r>
            <a:r>
              <a:rPr lang="en-US" kern="10" dirty="0">
                <a:solidFill>
                  <a:schemeClr val="tx2">
                    <a:lumMod val="75000"/>
                  </a:schemeClr>
                </a:solidFill>
                <a:latin typeface="Arial Black"/>
              </a:rPr>
              <a:t>of Lipoproteins</a:t>
            </a:r>
          </a:p>
        </p:txBody>
      </p:sp>
      <p:sp>
        <p:nvSpPr>
          <p:cNvPr id="13326" name="Rectangle 16"/>
          <p:cNvSpPr>
            <a:spLocks noChangeArrowheads="1"/>
          </p:cNvSpPr>
          <p:nvPr/>
        </p:nvSpPr>
        <p:spPr bwMode="auto">
          <a:xfrm>
            <a:off x="1676400" y="1295400"/>
            <a:ext cx="6934200" cy="4495800"/>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Line 2"/>
          <p:cNvSpPr>
            <a:spLocks noChangeShapeType="1"/>
          </p:cNvSpPr>
          <p:nvPr/>
        </p:nvSpPr>
        <p:spPr bwMode="auto">
          <a:xfrm>
            <a:off x="4986338" y="2325688"/>
            <a:ext cx="0" cy="423862"/>
          </a:xfrm>
          <a:prstGeom prst="line">
            <a:avLst/>
          </a:prstGeom>
          <a:noFill/>
          <a:ln w="25400">
            <a:solidFill>
              <a:srgbClr val="CC00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6803" name="Rectangle 3"/>
          <p:cNvSpPr>
            <a:spLocks noGrp="1" noChangeArrowheads="1"/>
          </p:cNvSpPr>
          <p:nvPr>
            <p:ph type="title"/>
          </p:nvPr>
        </p:nvSpPr>
        <p:spPr bwMode="auto">
          <a:xfrm>
            <a:off x="838200" y="0"/>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fontScale="90000"/>
          </a:bodyPr>
          <a:lstStyle/>
          <a:p>
            <a:pPr algn="ctr" eaLnBrk="1" hangingPunct="1">
              <a:lnSpc>
                <a:spcPct val="120000"/>
              </a:lnSpc>
            </a:pPr>
            <a:r>
              <a:rPr lang="en-GB" sz="2800" b="1" dirty="0" smtClean="0">
                <a:solidFill>
                  <a:schemeClr val="tx2">
                    <a:lumMod val="75000"/>
                  </a:schemeClr>
                </a:solidFill>
                <a:latin typeface="Tahoma" pitchFamily="34" charset="0"/>
              </a:rPr>
              <a:t>Mechanism of Action of Statins</a:t>
            </a:r>
            <a:r>
              <a:rPr lang="en-GB" sz="2800" dirty="0">
                <a:solidFill>
                  <a:schemeClr val="tx2">
                    <a:lumMod val="75000"/>
                  </a:schemeClr>
                </a:solidFill>
                <a:latin typeface="Tahoma" pitchFamily="34" charset="0"/>
              </a:rPr>
              <a:t/>
            </a:r>
            <a:br>
              <a:rPr lang="en-GB" sz="2800" dirty="0">
                <a:solidFill>
                  <a:schemeClr val="tx2">
                    <a:lumMod val="75000"/>
                  </a:schemeClr>
                </a:solidFill>
                <a:latin typeface="Tahoma" pitchFamily="34" charset="0"/>
              </a:rPr>
            </a:br>
            <a:r>
              <a:rPr lang="en-GB" sz="2800" b="1" dirty="0" smtClean="0">
                <a:solidFill>
                  <a:schemeClr val="tx2">
                    <a:lumMod val="75000"/>
                  </a:schemeClr>
                </a:solidFill>
                <a:latin typeface="Tahoma" pitchFamily="34" charset="0"/>
              </a:rPr>
              <a:t/>
            </a:r>
            <a:br>
              <a:rPr lang="en-GB" sz="2800" b="1" dirty="0" smtClean="0">
                <a:solidFill>
                  <a:schemeClr val="tx2">
                    <a:lumMod val="75000"/>
                  </a:schemeClr>
                </a:solidFill>
                <a:latin typeface="Tahoma" pitchFamily="34" charset="0"/>
              </a:rPr>
            </a:br>
            <a:r>
              <a:rPr lang="en-GB" sz="2800" b="1" dirty="0" smtClean="0">
                <a:solidFill>
                  <a:schemeClr val="tx2">
                    <a:lumMod val="75000"/>
                  </a:schemeClr>
                </a:solidFill>
                <a:latin typeface="Tahoma" pitchFamily="34" charset="0"/>
              </a:rPr>
              <a:t>Cholesterol Synthesis Pathway</a:t>
            </a:r>
          </a:p>
        </p:txBody>
      </p:sp>
      <p:sp>
        <p:nvSpPr>
          <p:cNvPr id="76804" name="Rectangle 4"/>
          <p:cNvSpPr>
            <a:spLocks noChangeArrowheads="1"/>
          </p:cNvSpPr>
          <p:nvPr/>
        </p:nvSpPr>
        <p:spPr bwMode="auto">
          <a:xfrm>
            <a:off x="4333875" y="1506538"/>
            <a:ext cx="1365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dirty="0">
                <a:latin typeface="Arial" charset="0"/>
              </a:rPr>
              <a:t>acetyl CoA</a:t>
            </a:r>
          </a:p>
        </p:txBody>
      </p:sp>
      <p:sp>
        <p:nvSpPr>
          <p:cNvPr id="76805" name="Rectangle 5"/>
          <p:cNvSpPr>
            <a:spLocks noChangeArrowheads="1"/>
          </p:cNvSpPr>
          <p:nvPr/>
        </p:nvSpPr>
        <p:spPr bwMode="auto">
          <a:xfrm>
            <a:off x="4384675" y="2016125"/>
            <a:ext cx="1263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solidFill>
                  <a:srgbClr val="0066FF"/>
                </a:solidFill>
                <a:latin typeface="Arial" charset="0"/>
              </a:rPr>
              <a:t>HMG-CoA</a:t>
            </a:r>
          </a:p>
        </p:txBody>
      </p:sp>
      <p:sp>
        <p:nvSpPr>
          <p:cNvPr id="76806" name="Rectangle 6"/>
          <p:cNvSpPr>
            <a:spLocks noChangeArrowheads="1"/>
          </p:cNvSpPr>
          <p:nvPr/>
        </p:nvSpPr>
        <p:spPr bwMode="auto">
          <a:xfrm>
            <a:off x="4105275" y="2671763"/>
            <a:ext cx="1822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mevalonic acid</a:t>
            </a:r>
          </a:p>
        </p:txBody>
      </p:sp>
      <p:sp>
        <p:nvSpPr>
          <p:cNvPr id="76807" name="Rectangle 7"/>
          <p:cNvSpPr>
            <a:spLocks noChangeArrowheads="1"/>
          </p:cNvSpPr>
          <p:nvPr/>
        </p:nvSpPr>
        <p:spPr bwMode="auto">
          <a:xfrm>
            <a:off x="3438525" y="3181350"/>
            <a:ext cx="3155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solidFill>
                  <a:srgbClr val="0066FF"/>
                </a:solidFill>
                <a:latin typeface="Arial" charset="0"/>
              </a:rPr>
              <a:t>mevalonate pyrophosphate</a:t>
            </a:r>
          </a:p>
        </p:txBody>
      </p:sp>
      <p:sp>
        <p:nvSpPr>
          <p:cNvPr id="76808" name="Rectangle 8"/>
          <p:cNvSpPr>
            <a:spLocks noChangeArrowheads="1"/>
          </p:cNvSpPr>
          <p:nvPr/>
        </p:nvSpPr>
        <p:spPr bwMode="auto">
          <a:xfrm>
            <a:off x="3432175" y="3692525"/>
            <a:ext cx="316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isopentenyl pyrophosphate</a:t>
            </a:r>
          </a:p>
        </p:txBody>
      </p:sp>
      <p:sp>
        <p:nvSpPr>
          <p:cNvPr id="76809" name="Rectangle 9"/>
          <p:cNvSpPr>
            <a:spLocks noChangeArrowheads="1"/>
          </p:cNvSpPr>
          <p:nvPr/>
        </p:nvSpPr>
        <p:spPr bwMode="auto">
          <a:xfrm>
            <a:off x="3660775" y="4203700"/>
            <a:ext cx="2711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solidFill>
                  <a:srgbClr val="0066FF"/>
                </a:solidFill>
                <a:latin typeface="Arial" charset="0"/>
              </a:rPr>
              <a:t>geranyl pyrophosphate</a:t>
            </a:r>
          </a:p>
        </p:txBody>
      </p:sp>
      <p:sp>
        <p:nvSpPr>
          <p:cNvPr id="76810" name="Rectangle 10"/>
          <p:cNvSpPr>
            <a:spLocks noChangeArrowheads="1"/>
          </p:cNvSpPr>
          <p:nvPr/>
        </p:nvSpPr>
        <p:spPr bwMode="auto">
          <a:xfrm>
            <a:off x="3629025" y="4857750"/>
            <a:ext cx="2774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farnesyl pyrophosphate</a:t>
            </a:r>
          </a:p>
        </p:txBody>
      </p:sp>
      <p:sp>
        <p:nvSpPr>
          <p:cNvPr id="76811" name="Rectangle 11"/>
          <p:cNvSpPr>
            <a:spLocks noChangeArrowheads="1"/>
          </p:cNvSpPr>
          <p:nvPr/>
        </p:nvSpPr>
        <p:spPr bwMode="auto">
          <a:xfrm>
            <a:off x="4429125" y="5368925"/>
            <a:ext cx="1174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solidFill>
                  <a:srgbClr val="0066FF"/>
                </a:solidFill>
                <a:latin typeface="Arial" charset="0"/>
              </a:rPr>
              <a:t>squalene</a:t>
            </a:r>
          </a:p>
        </p:txBody>
      </p:sp>
      <p:sp>
        <p:nvSpPr>
          <p:cNvPr id="76812" name="Rectangle 12"/>
          <p:cNvSpPr>
            <a:spLocks noChangeArrowheads="1"/>
          </p:cNvSpPr>
          <p:nvPr/>
        </p:nvSpPr>
        <p:spPr bwMode="auto">
          <a:xfrm>
            <a:off x="4314825" y="5880100"/>
            <a:ext cx="1403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cholesterol</a:t>
            </a:r>
          </a:p>
        </p:txBody>
      </p:sp>
      <p:sp>
        <p:nvSpPr>
          <p:cNvPr id="76813" name="Rectangle 13"/>
          <p:cNvSpPr>
            <a:spLocks noChangeArrowheads="1"/>
          </p:cNvSpPr>
          <p:nvPr/>
        </p:nvSpPr>
        <p:spPr bwMode="auto">
          <a:xfrm>
            <a:off x="7297738" y="4852988"/>
            <a:ext cx="1187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dolichols</a:t>
            </a:r>
          </a:p>
        </p:txBody>
      </p:sp>
      <p:sp>
        <p:nvSpPr>
          <p:cNvPr id="76814" name="Rectangle 14"/>
          <p:cNvSpPr>
            <a:spLocks noChangeArrowheads="1"/>
          </p:cNvSpPr>
          <p:nvPr/>
        </p:nvSpPr>
        <p:spPr bwMode="auto">
          <a:xfrm>
            <a:off x="1079500" y="4852988"/>
            <a:ext cx="1543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a:latin typeface="Arial" charset="0"/>
              </a:rPr>
              <a:t>ubiquinones</a:t>
            </a:r>
          </a:p>
        </p:txBody>
      </p:sp>
      <p:sp>
        <p:nvSpPr>
          <p:cNvPr id="76815" name="Line 15"/>
          <p:cNvSpPr>
            <a:spLocks noChangeShapeType="1"/>
          </p:cNvSpPr>
          <p:nvPr/>
        </p:nvSpPr>
        <p:spPr bwMode="auto">
          <a:xfrm flipH="1">
            <a:off x="2679700" y="5037138"/>
            <a:ext cx="901700" cy="0"/>
          </a:xfrm>
          <a:prstGeom prst="line">
            <a:avLst/>
          </a:prstGeom>
          <a:noFill/>
          <a:ln w="25400">
            <a:solidFill>
              <a:srgbClr val="CC00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6816" name="Rectangle 16"/>
          <p:cNvSpPr>
            <a:spLocks noChangeArrowheads="1"/>
          </p:cNvSpPr>
          <p:nvPr/>
        </p:nvSpPr>
        <p:spPr bwMode="auto">
          <a:xfrm>
            <a:off x="1652588" y="1881188"/>
            <a:ext cx="2317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i="1">
                <a:solidFill>
                  <a:srgbClr val="CC3300"/>
                </a:solidFill>
                <a:latin typeface="Arial" charset="0"/>
              </a:rPr>
              <a:t>HMG-CoA synthase</a:t>
            </a:r>
          </a:p>
        </p:txBody>
      </p:sp>
      <p:sp>
        <p:nvSpPr>
          <p:cNvPr id="76817" name="Rectangle 17"/>
          <p:cNvSpPr>
            <a:spLocks noChangeArrowheads="1"/>
          </p:cNvSpPr>
          <p:nvPr/>
        </p:nvSpPr>
        <p:spPr bwMode="auto">
          <a:xfrm>
            <a:off x="1682750" y="2363788"/>
            <a:ext cx="2406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i="1">
                <a:solidFill>
                  <a:srgbClr val="CC3300"/>
                </a:solidFill>
                <a:latin typeface="Arial" charset="0"/>
              </a:rPr>
              <a:t>HMG-CoA reductase</a:t>
            </a:r>
          </a:p>
        </p:txBody>
      </p:sp>
      <p:sp>
        <p:nvSpPr>
          <p:cNvPr id="76818" name="Rectangle 18"/>
          <p:cNvSpPr>
            <a:spLocks noChangeArrowheads="1"/>
          </p:cNvSpPr>
          <p:nvPr/>
        </p:nvSpPr>
        <p:spPr bwMode="auto">
          <a:xfrm>
            <a:off x="1668463" y="5318125"/>
            <a:ext cx="22558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762000" eaLnBrk="0" hangingPunct="0"/>
            <a:r>
              <a:rPr lang="en-GB" sz="1800" b="1" i="1">
                <a:solidFill>
                  <a:srgbClr val="CC3300"/>
                </a:solidFill>
                <a:latin typeface="Arial" charset="0"/>
              </a:rPr>
              <a:t>Squalene synthase</a:t>
            </a:r>
          </a:p>
        </p:txBody>
      </p:sp>
      <p:sp>
        <p:nvSpPr>
          <p:cNvPr id="76819" name="Rectangle 19"/>
          <p:cNvSpPr>
            <a:spLocks noChangeArrowheads="1"/>
          </p:cNvSpPr>
          <p:nvPr/>
        </p:nvSpPr>
        <p:spPr bwMode="auto">
          <a:xfrm>
            <a:off x="5199063" y="2286000"/>
            <a:ext cx="387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GB" b="1">
                <a:solidFill>
                  <a:srgbClr val="CC3300"/>
                </a:solidFill>
                <a:latin typeface="Arial" charset="0"/>
              </a:rPr>
              <a:t>X</a:t>
            </a:r>
          </a:p>
        </p:txBody>
      </p:sp>
      <p:sp>
        <p:nvSpPr>
          <p:cNvPr id="76820" name="Rectangle 20"/>
          <p:cNvSpPr>
            <a:spLocks noChangeArrowheads="1"/>
          </p:cNvSpPr>
          <p:nvPr/>
        </p:nvSpPr>
        <p:spPr bwMode="auto">
          <a:xfrm>
            <a:off x="5459413" y="2330450"/>
            <a:ext cx="10302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GB" sz="2000" b="1">
                <a:solidFill>
                  <a:srgbClr val="CC3300"/>
                </a:solidFill>
                <a:latin typeface="Arial" charset="0"/>
              </a:rPr>
              <a:t>Statins</a:t>
            </a:r>
          </a:p>
        </p:txBody>
      </p:sp>
      <p:sp>
        <p:nvSpPr>
          <p:cNvPr id="76821" name="Line 21"/>
          <p:cNvSpPr>
            <a:spLocks noChangeShapeType="1"/>
          </p:cNvSpPr>
          <p:nvPr/>
        </p:nvSpPr>
        <p:spPr bwMode="auto">
          <a:xfrm>
            <a:off x="6413500" y="5048250"/>
            <a:ext cx="825500" cy="0"/>
          </a:xfrm>
          <a:prstGeom prst="line">
            <a:avLst/>
          </a:prstGeom>
          <a:noFill/>
          <a:ln w="25400">
            <a:solidFill>
              <a:srgbClr val="CC00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6822" name="Line 22"/>
          <p:cNvSpPr>
            <a:spLocks noChangeShapeType="1"/>
          </p:cNvSpPr>
          <p:nvPr/>
        </p:nvSpPr>
        <p:spPr bwMode="auto">
          <a:xfrm>
            <a:off x="4127500" y="2520950"/>
            <a:ext cx="1193800" cy="0"/>
          </a:xfrm>
          <a:prstGeom prst="line">
            <a:avLst/>
          </a:prstGeom>
          <a:noFill/>
          <a:ln w="50800">
            <a:solidFill>
              <a:srgbClr val="CC33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76823" name="Line 23"/>
          <p:cNvSpPr>
            <a:spLocks noChangeShapeType="1"/>
          </p:cNvSpPr>
          <p:nvPr/>
        </p:nvSpPr>
        <p:spPr bwMode="auto">
          <a:xfrm>
            <a:off x="4992688" y="5711825"/>
            <a:ext cx="0" cy="238125"/>
          </a:xfrm>
          <a:prstGeom prst="line">
            <a:avLst/>
          </a:prstGeom>
          <a:noFill/>
          <a:ln w="25400">
            <a:solidFill>
              <a:srgbClr val="CC00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6824" name="Line 24"/>
          <p:cNvSpPr>
            <a:spLocks noChangeShapeType="1"/>
          </p:cNvSpPr>
          <p:nvPr/>
        </p:nvSpPr>
        <p:spPr bwMode="auto">
          <a:xfrm>
            <a:off x="4992688" y="5208588"/>
            <a:ext cx="0" cy="238125"/>
          </a:xfrm>
          <a:prstGeom prst="line">
            <a:avLst/>
          </a:prstGeom>
          <a:noFill/>
          <a:ln w="25400">
            <a:solidFill>
              <a:srgbClr val="CC00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6825" name="Line 25"/>
          <p:cNvSpPr>
            <a:spLocks noChangeShapeType="1"/>
          </p:cNvSpPr>
          <p:nvPr/>
        </p:nvSpPr>
        <p:spPr bwMode="auto">
          <a:xfrm>
            <a:off x="4992688" y="4616450"/>
            <a:ext cx="0" cy="238125"/>
          </a:xfrm>
          <a:prstGeom prst="line">
            <a:avLst/>
          </a:prstGeom>
          <a:noFill/>
          <a:ln w="25400">
            <a:solidFill>
              <a:srgbClr val="CC00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6826" name="Line 26"/>
          <p:cNvSpPr>
            <a:spLocks noChangeShapeType="1"/>
          </p:cNvSpPr>
          <p:nvPr/>
        </p:nvSpPr>
        <p:spPr bwMode="auto">
          <a:xfrm>
            <a:off x="4992688" y="4041775"/>
            <a:ext cx="0" cy="238125"/>
          </a:xfrm>
          <a:prstGeom prst="line">
            <a:avLst/>
          </a:prstGeom>
          <a:noFill/>
          <a:ln w="25400">
            <a:solidFill>
              <a:srgbClr val="CC00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6827" name="Line 27"/>
          <p:cNvSpPr>
            <a:spLocks noChangeShapeType="1"/>
          </p:cNvSpPr>
          <p:nvPr/>
        </p:nvSpPr>
        <p:spPr bwMode="auto">
          <a:xfrm>
            <a:off x="4992688" y="3525838"/>
            <a:ext cx="0" cy="238125"/>
          </a:xfrm>
          <a:prstGeom prst="line">
            <a:avLst/>
          </a:prstGeom>
          <a:noFill/>
          <a:ln w="25400">
            <a:solidFill>
              <a:srgbClr val="CC00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6828" name="Line 28"/>
          <p:cNvSpPr>
            <a:spLocks noChangeShapeType="1"/>
          </p:cNvSpPr>
          <p:nvPr/>
        </p:nvSpPr>
        <p:spPr bwMode="auto">
          <a:xfrm>
            <a:off x="4992688" y="2998788"/>
            <a:ext cx="0" cy="238125"/>
          </a:xfrm>
          <a:prstGeom prst="line">
            <a:avLst/>
          </a:prstGeom>
          <a:noFill/>
          <a:ln w="25400">
            <a:solidFill>
              <a:srgbClr val="CC00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6829" name="Line 29"/>
          <p:cNvSpPr>
            <a:spLocks noChangeShapeType="1"/>
          </p:cNvSpPr>
          <p:nvPr/>
        </p:nvSpPr>
        <p:spPr bwMode="auto">
          <a:xfrm>
            <a:off x="4979988" y="1828800"/>
            <a:ext cx="0" cy="238125"/>
          </a:xfrm>
          <a:prstGeom prst="line">
            <a:avLst/>
          </a:prstGeom>
          <a:noFill/>
          <a:ln w="25400">
            <a:solidFill>
              <a:srgbClr val="CC00FF"/>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2"/>
          <p:cNvSpPr>
            <a:spLocks noChangeShapeType="1"/>
          </p:cNvSpPr>
          <p:nvPr/>
        </p:nvSpPr>
        <p:spPr bwMode="auto">
          <a:xfrm>
            <a:off x="546100" y="2743200"/>
            <a:ext cx="82169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type="none" w="sm" len="sm"/>
                <a:tailEnd type="none" w="sm" len="sm"/>
              </a14:hiddenLine>
            </a:ext>
          </a:extLst>
        </p:spPr>
        <p:txBody>
          <a:bodyPr wrap="none" anchor="ctr"/>
          <a:lstStyle/>
          <a:p>
            <a:endParaRPr lang="en-US"/>
          </a:p>
        </p:txBody>
      </p:sp>
      <p:sp>
        <p:nvSpPr>
          <p:cNvPr id="259075" name="Rectangle 3"/>
          <p:cNvSpPr>
            <a:spLocks noChangeArrowheads="1"/>
          </p:cNvSpPr>
          <p:nvPr/>
        </p:nvSpPr>
        <p:spPr bwMode="auto">
          <a:xfrm>
            <a:off x="509588" y="1612900"/>
            <a:ext cx="819150" cy="366713"/>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wrap="none" lIns="92075" tIns="46038" rIns="92075" bIns="46038">
            <a:spAutoFit/>
          </a:bodyPr>
          <a:lstStyle/>
          <a:p>
            <a:pPr defTabSz="762000" eaLnBrk="0" hangingPunct="0">
              <a:defRPr/>
            </a:pPr>
            <a:r>
              <a:rPr lang="en-GB" sz="1800" b="1">
                <a:solidFill>
                  <a:srgbClr val="CC3300"/>
                </a:solidFill>
                <a:latin typeface="Arial" charset="0"/>
              </a:rPr>
              <a:t>Statin</a:t>
            </a:r>
          </a:p>
        </p:txBody>
      </p:sp>
      <p:sp>
        <p:nvSpPr>
          <p:cNvPr id="259076" name="Rectangle 4"/>
          <p:cNvSpPr>
            <a:spLocks noChangeArrowheads="1"/>
          </p:cNvSpPr>
          <p:nvPr/>
        </p:nvSpPr>
        <p:spPr bwMode="auto">
          <a:xfrm>
            <a:off x="509588" y="2451100"/>
            <a:ext cx="1479550" cy="2203450"/>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wrap="none" lIns="92075" tIns="46038" rIns="92075" bIns="46038">
            <a:spAutoFit/>
          </a:bodyPr>
          <a:lstStyle/>
          <a:p>
            <a:pPr defTabSz="762000" eaLnBrk="0" hangingPunct="0">
              <a:lnSpc>
                <a:spcPts val="2500"/>
              </a:lnSpc>
              <a:spcAft>
                <a:spcPct val="15000"/>
              </a:spcAft>
              <a:defRPr/>
            </a:pPr>
            <a:r>
              <a:rPr lang="en-GB" sz="1800" b="1">
                <a:solidFill>
                  <a:srgbClr val="0066FF"/>
                </a:solidFill>
                <a:latin typeface="Arial" charset="0"/>
              </a:rPr>
              <a:t>lovastatin</a:t>
            </a:r>
          </a:p>
          <a:p>
            <a:pPr defTabSz="762000" eaLnBrk="0" hangingPunct="0">
              <a:lnSpc>
                <a:spcPts val="2500"/>
              </a:lnSpc>
              <a:spcAft>
                <a:spcPct val="15000"/>
              </a:spcAft>
              <a:defRPr/>
            </a:pPr>
            <a:r>
              <a:rPr lang="en-GB" sz="1800" b="1">
                <a:solidFill>
                  <a:srgbClr val="0066FF"/>
                </a:solidFill>
                <a:latin typeface="Arial" charset="0"/>
              </a:rPr>
              <a:t>pravastatin</a:t>
            </a:r>
          </a:p>
          <a:p>
            <a:pPr defTabSz="762000" eaLnBrk="0" hangingPunct="0">
              <a:lnSpc>
                <a:spcPts val="2500"/>
              </a:lnSpc>
              <a:spcAft>
                <a:spcPct val="15000"/>
              </a:spcAft>
              <a:defRPr/>
            </a:pPr>
            <a:r>
              <a:rPr lang="en-GB" sz="1800" b="1">
                <a:solidFill>
                  <a:srgbClr val="0066FF"/>
                </a:solidFill>
                <a:latin typeface="Arial" charset="0"/>
              </a:rPr>
              <a:t>simvastatin</a:t>
            </a:r>
          </a:p>
          <a:p>
            <a:pPr defTabSz="762000" eaLnBrk="0" hangingPunct="0">
              <a:lnSpc>
                <a:spcPts val="2500"/>
              </a:lnSpc>
              <a:spcAft>
                <a:spcPct val="15000"/>
              </a:spcAft>
              <a:defRPr/>
            </a:pPr>
            <a:r>
              <a:rPr lang="en-GB" sz="1800" b="1">
                <a:solidFill>
                  <a:srgbClr val="0066FF"/>
                </a:solidFill>
                <a:latin typeface="Arial" charset="0"/>
              </a:rPr>
              <a:t>atorvastatin</a:t>
            </a:r>
          </a:p>
          <a:p>
            <a:pPr defTabSz="762000" eaLnBrk="0" hangingPunct="0">
              <a:lnSpc>
                <a:spcPts val="2500"/>
              </a:lnSpc>
              <a:spcAft>
                <a:spcPct val="15000"/>
              </a:spcAft>
              <a:defRPr/>
            </a:pPr>
            <a:r>
              <a:rPr lang="en-GB" sz="1800" b="1">
                <a:solidFill>
                  <a:srgbClr val="0066FF"/>
                </a:solidFill>
                <a:latin typeface="Arial" charset="0"/>
              </a:rPr>
              <a:t>cerivastatin</a:t>
            </a:r>
          </a:p>
          <a:p>
            <a:pPr defTabSz="762000" eaLnBrk="0" hangingPunct="0">
              <a:lnSpc>
                <a:spcPts val="2500"/>
              </a:lnSpc>
              <a:spcAft>
                <a:spcPct val="15000"/>
              </a:spcAft>
              <a:defRPr/>
            </a:pPr>
            <a:r>
              <a:rPr lang="en-GB" sz="1800" b="1">
                <a:solidFill>
                  <a:srgbClr val="0066FF"/>
                </a:solidFill>
                <a:latin typeface="Arial" charset="0"/>
              </a:rPr>
              <a:t>fluvastatin</a:t>
            </a:r>
          </a:p>
        </p:txBody>
      </p:sp>
      <p:sp>
        <p:nvSpPr>
          <p:cNvPr id="77829" name="Rectangle 5"/>
          <p:cNvSpPr>
            <a:spLocks noChangeArrowheads="1"/>
          </p:cNvSpPr>
          <p:nvPr/>
        </p:nvSpPr>
        <p:spPr bwMode="auto">
          <a:xfrm>
            <a:off x="4079875" y="1612900"/>
            <a:ext cx="1651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762000" eaLnBrk="0" hangingPunct="0"/>
            <a:r>
              <a:rPr lang="en-GB" sz="1800" b="1">
                <a:solidFill>
                  <a:srgbClr val="CC3300"/>
                </a:solidFill>
                <a:latin typeface="Arial" charset="0"/>
              </a:rPr>
              <a:t>Protein </a:t>
            </a:r>
          </a:p>
          <a:p>
            <a:pPr algn="ctr" defTabSz="762000" eaLnBrk="0" hangingPunct="0"/>
            <a:r>
              <a:rPr lang="en-GB" sz="1800" b="1">
                <a:solidFill>
                  <a:srgbClr val="CC3300"/>
                </a:solidFill>
                <a:latin typeface="Arial" charset="0"/>
              </a:rPr>
              <a:t>binding (%)</a:t>
            </a:r>
          </a:p>
        </p:txBody>
      </p:sp>
      <p:sp>
        <p:nvSpPr>
          <p:cNvPr id="77830" name="Rectangle 6"/>
          <p:cNvSpPr>
            <a:spLocks noChangeArrowheads="1"/>
          </p:cNvSpPr>
          <p:nvPr/>
        </p:nvSpPr>
        <p:spPr bwMode="auto">
          <a:xfrm>
            <a:off x="4457700" y="2451100"/>
            <a:ext cx="895350" cy="220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defTabSz="762000" eaLnBrk="0" hangingPunct="0">
              <a:lnSpc>
                <a:spcPts val="2500"/>
              </a:lnSpc>
              <a:spcAft>
                <a:spcPct val="15000"/>
              </a:spcAft>
            </a:pPr>
            <a:r>
              <a:rPr lang="en-GB" sz="1800" b="1">
                <a:latin typeface="Arial" charset="0"/>
              </a:rPr>
              <a:t>&gt;95%</a:t>
            </a:r>
          </a:p>
          <a:p>
            <a:pPr algn="ctr" defTabSz="762000" eaLnBrk="0" hangingPunct="0">
              <a:lnSpc>
                <a:spcPts val="2500"/>
              </a:lnSpc>
              <a:spcAft>
                <a:spcPct val="15000"/>
              </a:spcAft>
            </a:pPr>
            <a:r>
              <a:rPr lang="en-GB" sz="1800" b="1">
                <a:latin typeface="Arial" charset="0"/>
              </a:rPr>
              <a:t>~50%</a:t>
            </a:r>
          </a:p>
          <a:p>
            <a:pPr algn="ctr" defTabSz="762000" eaLnBrk="0" hangingPunct="0">
              <a:lnSpc>
                <a:spcPts val="2500"/>
              </a:lnSpc>
              <a:spcAft>
                <a:spcPct val="15000"/>
              </a:spcAft>
            </a:pPr>
            <a:r>
              <a:rPr lang="en-GB" sz="1800" b="1">
                <a:latin typeface="Arial" charset="0"/>
              </a:rPr>
              <a:t>95–8%</a:t>
            </a:r>
          </a:p>
          <a:p>
            <a:pPr algn="ctr" defTabSz="762000" eaLnBrk="0" hangingPunct="0">
              <a:lnSpc>
                <a:spcPts val="2500"/>
              </a:lnSpc>
              <a:spcAft>
                <a:spcPct val="15000"/>
              </a:spcAft>
            </a:pPr>
            <a:r>
              <a:rPr lang="en-GB" sz="1800" b="1">
                <a:latin typeface="Arial" charset="0"/>
              </a:rPr>
              <a:t>&gt;98% </a:t>
            </a:r>
          </a:p>
          <a:p>
            <a:pPr algn="ctr" defTabSz="762000" eaLnBrk="0" hangingPunct="0">
              <a:lnSpc>
                <a:spcPts val="2500"/>
              </a:lnSpc>
              <a:spcAft>
                <a:spcPct val="15000"/>
              </a:spcAft>
            </a:pPr>
            <a:r>
              <a:rPr lang="en-GB" sz="1800" b="1">
                <a:latin typeface="Arial" charset="0"/>
              </a:rPr>
              <a:t>&gt;99%</a:t>
            </a:r>
          </a:p>
          <a:p>
            <a:pPr algn="ctr" defTabSz="762000" eaLnBrk="0" hangingPunct="0">
              <a:lnSpc>
                <a:spcPts val="2500"/>
              </a:lnSpc>
              <a:spcAft>
                <a:spcPct val="15000"/>
              </a:spcAft>
            </a:pPr>
            <a:r>
              <a:rPr lang="en-GB" sz="1800" b="1">
                <a:latin typeface="Arial" charset="0"/>
              </a:rPr>
              <a:t>&gt;98%</a:t>
            </a:r>
          </a:p>
        </p:txBody>
      </p:sp>
      <p:sp>
        <p:nvSpPr>
          <p:cNvPr id="77831" name="Rectangle 7"/>
          <p:cNvSpPr>
            <a:spLocks noChangeArrowheads="1"/>
          </p:cNvSpPr>
          <p:nvPr/>
        </p:nvSpPr>
        <p:spPr bwMode="auto">
          <a:xfrm>
            <a:off x="2157413" y="1612900"/>
            <a:ext cx="183991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762000" eaLnBrk="0" hangingPunct="0"/>
            <a:r>
              <a:rPr lang="en-GB" sz="1800" b="1">
                <a:solidFill>
                  <a:srgbClr val="CC3300"/>
                </a:solidFill>
                <a:latin typeface="Arial" charset="0"/>
              </a:rPr>
              <a:t>Metabolised</a:t>
            </a:r>
          </a:p>
          <a:p>
            <a:pPr algn="ctr" defTabSz="762000" eaLnBrk="0" hangingPunct="0"/>
            <a:r>
              <a:rPr lang="en-GB" sz="1800" b="1">
                <a:solidFill>
                  <a:srgbClr val="CC3300"/>
                </a:solidFill>
                <a:latin typeface="Arial" charset="0"/>
              </a:rPr>
              <a:t>by CYP450</a:t>
            </a:r>
          </a:p>
        </p:txBody>
      </p:sp>
      <p:sp>
        <p:nvSpPr>
          <p:cNvPr id="77832" name="Rectangle 8"/>
          <p:cNvSpPr>
            <a:spLocks noChangeArrowheads="1"/>
          </p:cNvSpPr>
          <p:nvPr/>
        </p:nvSpPr>
        <p:spPr bwMode="auto">
          <a:xfrm>
            <a:off x="2781300" y="2451100"/>
            <a:ext cx="590550" cy="220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defTabSz="762000" eaLnBrk="0" hangingPunct="0">
              <a:lnSpc>
                <a:spcPts val="2500"/>
              </a:lnSpc>
              <a:spcAft>
                <a:spcPct val="15000"/>
              </a:spcAft>
            </a:pPr>
            <a:r>
              <a:rPr lang="en-GB" sz="1800" b="1" dirty="0">
                <a:latin typeface="Arial" charset="0"/>
              </a:rPr>
              <a:t>Yes</a:t>
            </a:r>
          </a:p>
          <a:p>
            <a:pPr algn="ctr" defTabSz="762000" eaLnBrk="0" hangingPunct="0">
              <a:lnSpc>
                <a:spcPts val="2500"/>
              </a:lnSpc>
              <a:spcAft>
                <a:spcPct val="15000"/>
              </a:spcAft>
            </a:pPr>
            <a:r>
              <a:rPr lang="en-GB" sz="1800" b="1" dirty="0">
                <a:latin typeface="Arial" charset="0"/>
              </a:rPr>
              <a:t>No</a:t>
            </a:r>
          </a:p>
          <a:p>
            <a:pPr algn="ctr" defTabSz="762000" eaLnBrk="0" hangingPunct="0">
              <a:lnSpc>
                <a:spcPts val="2500"/>
              </a:lnSpc>
              <a:spcAft>
                <a:spcPct val="15000"/>
              </a:spcAft>
            </a:pPr>
            <a:r>
              <a:rPr lang="en-GB" sz="1800" b="1" dirty="0">
                <a:latin typeface="Arial" charset="0"/>
              </a:rPr>
              <a:t>Yes</a:t>
            </a:r>
          </a:p>
          <a:p>
            <a:pPr algn="ctr" defTabSz="762000" eaLnBrk="0" hangingPunct="0">
              <a:lnSpc>
                <a:spcPts val="2500"/>
              </a:lnSpc>
              <a:spcAft>
                <a:spcPct val="15000"/>
              </a:spcAft>
            </a:pPr>
            <a:r>
              <a:rPr lang="en-GB" sz="1800" b="1" dirty="0">
                <a:latin typeface="Arial" charset="0"/>
              </a:rPr>
              <a:t>Yes</a:t>
            </a:r>
          </a:p>
          <a:p>
            <a:pPr algn="ctr" defTabSz="762000" eaLnBrk="0" hangingPunct="0">
              <a:lnSpc>
                <a:spcPts val="2500"/>
              </a:lnSpc>
              <a:spcAft>
                <a:spcPct val="15000"/>
              </a:spcAft>
            </a:pPr>
            <a:r>
              <a:rPr lang="en-GB" sz="1800" b="1" dirty="0">
                <a:latin typeface="Arial" charset="0"/>
              </a:rPr>
              <a:t>Yes</a:t>
            </a:r>
          </a:p>
          <a:p>
            <a:pPr algn="ctr" defTabSz="762000" eaLnBrk="0" hangingPunct="0">
              <a:lnSpc>
                <a:spcPts val="2500"/>
              </a:lnSpc>
              <a:spcAft>
                <a:spcPct val="15000"/>
              </a:spcAft>
            </a:pPr>
            <a:r>
              <a:rPr lang="en-GB" sz="1800" b="1" dirty="0">
                <a:latin typeface="Arial" charset="0"/>
              </a:rPr>
              <a:t>Yes</a:t>
            </a:r>
          </a:p>
        </p:txBody>
      </p:sp>
      <p:sp>
        <p:nvSpPr>
          <p:cNvPr id="77833" name="Rectangle 9"/>
          <p:cNvSpPr>
            <a:spLocks noChangeArrowheads="1"/>
          </p:cNvSpPr>
          <p:nvPr/>
        </p:nvSpPr>
        <p:spPr bwMode="auto">
          <a:xfrm>
            <a:off x="5980113" y="1612900"/>
            <a:ext cx="135731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762000" eaLnBrk="0" hangingPunct="0"/>
            <a:r>
              <a:rPr lang="en-GB" sz="1800" b="1">
                <a:solidFill>
                  <a:srgbClr val="CC3300"/>
                </a:solidFill>
                <a:latin typeface="Arial" charset="0"/>
              </a:rPr>
              <a:t>Lipophilic</a:t>
            </a:r>
          </a:p>
        </p:txBody>
      </p:sp>
      <p:sp>
        <p:nvSpPr>
          <p:cNvPr id="77834" name="Rectangle 10"/>
          <p:cNvSpPr>
            <a:spLocks noChangeArrowheads="1"/>
          </p:cNvSpPr>
          <p:nvPr/>
        </p:nvSpPr>
        <p:spPr bwMode="auto">
          <a:xfrm>
            <a:off x="6362700" y="2451100"/>
            <a:ext cx="590550" cy="220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defTabSz="762000" eaLnBrk="0" hangingPunct="0">
              <a:lnSpc>
                <a:spcPts val="2500"/>
              </a:lnSpc>
              <a:spcAft>
                <a:spcPct val="15000"/>
              </a:spcAft>
            </a:pPr>
            <a:r>
              <a:rPr lang="en-GB" sz="1800" b="1">
                <a:latin typeface="Arial" charset="0"/>
              </a:rPr>
              <a:t>Yes</a:t>
            </a:r>
          </a:p>
          <a:p>
            <a:pPr algn="ctr" defTabSz="762000" eaLnBrk="0" hangingPunct="0">
              <a:lnSpc>
                <a:spcPts val="2500"/>
              </a:lnSpc>
              <a:spcAft>
                <a:spcPct val="15000"/>
              </a:spcAft>
            </a:pPr>
            <a:r>
              <a:rPr lang="en-GB" sz="1800" b="1">
                <a:latin typeface="Arial" charset="0"/>
              </a:rPr>
              <a:t>No</a:t>
            </a:r>
          </a:p>
          <a:p>
            <a:pPr algn="ctr" defTabSz="762000" eaLnBrk="0" hangingPunct="0">
              <a:lnSpc>
                <a:spcPts val="2500"/>
              </a:lnSpc>
              <a:spcAft>
                <a:spcPct val="15000"/>
              </a:spcAft>
            </a:pPr>
            <a:r>
              <a:rPr lang="en-GB" sz="1800" b="1">
                <a:latin typeface="Arial" charset="0"/>
              </a:rPr>
              <a:t>Yes</a:t>
            </a:r>
          </a:p>
          <a:p>
            <a:pPr algn="ctr" defTabSz="762000" eaLnBrk="0" hangingPunct="0">
              <a:lnSpc>
                <a:spcPts val="2500"/>
              </a:lnSpc>
              <a:spcAft>
                <a:spcPct val="15000"/>
              </a:spcAft>
            </a:pPr>
            <a:r>
              <a:rPr lang="en-GB" sz="1800" b="1">
                <a:latin typeface="Arial" charset="0"/>
              </a:rPr>
              <a:t>Yes</a:t>
            </a:r>
          </a:p>
          <a:p>
            <a:pPr algn="ctr" defTabSz="762000" eaLnBrk="0" hangingPunct="0">
              <a:lnSpc>
                <a:spcPts val="2500"/>
              </a:lnSpc>
              <a:spcAft>
                <a:spcPct val="15000"/>
              </a:spcAft>
            </a:pPr>
            <a:r>
              <a:rPr lang="en-GB" sz="1800" b="1">
                <a:latin typeface="Arial" charset="0"/>
              </a:rPr>
              <a:t>Yes</a:t>
            </a:r>
          </a:p>
          <a:p>
            <a:pPr algn="ctr" defTabSz="762000" eaLnBrk="0" hangingPunct="0">
              <a:lnSpc>
                <a:spcPts val="2500"/>
              </a:lnSpc>
              <a:spcAft>
                <a:spcPct val="15000"/>
              </a:spcAft>
            </a:pPr>
            <a:r>
              <a:rPr lang="en-GB" sz="1800" b="1">
                <a:latin typeface="Arial" charset="0"/>
              </a:rPr>
              <a:t>No</a:t>
            </a:r>
          </a:p>
        </p:txBody>
      </p:sp>
      <p:sp>
        <p:nvSpPr>
          <p:cNvPr id="77835" name="Rectangle 11"/>
          <p:cNvSpPr>
            <a:spLocks noChangeArrowheads="1"/>
          </p:cNvSpPr>
          <p:nvPr/>
        </p:nvSpPr>
        <p:spPr bwMode="auto">
          <a:xfrm>
            <a:off x="7645400" y="1612900"/>
            <a:ext cx="869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defTabSz="762000" eaLnBrk="0" hangingPunct="0"/>
            <a:r>
              <a:rPr lang="en-GB" sz="1800" b="1">
                <a:solidFill>
                  <a:srgbClr val="CC3300"/>
                </a:solidFill>
                <a:latin typeface="Arial" charset="0"/>
              </a:rPr>
              <a:t>Half-</a:t>
            </a:r>
          </a:p>
          <a:p>
            <a:pPr algn="ctr" defTabSz="762000" eaLnBrk="0" hangingPunct="0"/>
            <a:r>
              <a:rPr lang="en-GB" sz="1800" b="1">
                <a:solidFill>
                  <a:srgbClr val="CC3300"/>
                </a:solidFill>
                <a:latin typeface="Arial" charset="0"/>
              </a:rPr>
              <a:t>life (h)</a:t>
            </a:r>
          </a:p>
        </p:txBody>
      </p:sp>
      <p:sp>
        <p:nvSpPr>
          <p:cNvPr id="77836" name="Rectangle 12"/>
          <p:cNvSpPr>
            <a:spLocks noChangeArrowheads="1"/>
          </p:cNvSpPr>
          <p:nvPr/>
        </p:nvSpPr>
        <p:spPr bwMode="auto">
          <a:xfrm>
            <a:off x="7794625" y="2451100"/>
            <a:ext cx="571500" cy="220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defTabSz="762000" eaLnBrk="0" hangingPunct="0">
              <a:lnSpc>
                <a:spcPts val="2500"/>
              </a:lnSpc>
              <a:spcAft>
                <a:spcPct val="15000"/>
              </a:spcAft>
            </a:pPr>
            <a:r>
              <a:rPr lang="en-GB" sz="1800" b="1">
                <a:latin typeface="Arial" charset="0"/>
              </a:rPr>
              <a:t>~2</a:t>
            </a:r>
          </a:p>
          <a:p>
            <a:pPr algn="ctr" defTabSz="762000" eaLnBrk="0" hangingPunct="0">
              <a:lnSpc>
                <a:spcPts val="2500"/>
              </a:lnSpc>
              <a:spcAft>
                <a:spcPct val="15000"/>
              </a:spcAft>
            </a:pPr>
            <a:r>
              <a:rPr lang="en-GB" sz="1800" b="1">
                <a:latin typeface="Arial" charset="0"/>
              </a:rPr>
              <a:t>~2</a:t>
            </a:r>
          </a:p>
          <a:p>
            <a:pPr algn="ctr" defTabSz="762000" eaLnBrk="0" hangingPunct="0">
              <a:lnSpc>
                <a:spcPts val="2500"/>
              </a:lnSpc>
              <a:spcAft>
                <a:spcPct val="15000"/>
              </a:spcAft>
            </a:pPr>
            <a:r>
              <a:rPr lang="en-GB" sz="1800" b="1">
                <a:latin typeface="Arial" charset="0"/>
              </a:rPr>
              <a:t>~3</a:t>
            </a:r>
          </a:p>
          <a:p>
            <a:pPr algn="ctr" defTabSz="762000" eaLnBrk="0" hangingPunct="0">
              <a:lnSpc>
                <a:spcPts val="2500"/>
              </a:lnSpc>
              <a:spcAft>
                <a:spcPct val="15000"/>
              </a:spcAft>
            </a:pPr>
            <a:r>
              <a:rPr lang="en-GB" sz="1800" b="1">
                <a:latin typeface="Arial" charset="0"/>
              </a:rPr>
              <a:t>~15</a:t>
            </a:r>
          </a:p>
          <a:p>
            <a:pPr algn="ctr" defTabSz="762000" eaLnBrk="0" hangingPunct="0">
              <a:lnSpc>
                <a:spcPts val="2500"/>
              </a:lnSpc>
              <a:spcAft>
                <a:spcPct val="15000"/>
              </a:spcAft>
            </a:pPr>
            <a:r>
              <a:rPr lang="en-GB" sz="1800" b="1">
                <a:latin typeface="Arial" charset="0"/>
              </a:rPr>
              <a:t>~3</a:t>
            </a:r>
          </a:p>
          <a:p>
            <a:pPr algn="ctr" defTabSz="762000" eaLnBrk="0" hangingPunct="0">
              <a:lnSpc>
                <a:spcPts val="2500"/>
              </a:lnSpc>
              <a:spcAft>
                <a:spcPct val="15000"/>
              </a:spcAft>
            </a:pPr>
            <a:r>
              <a:rPr lang="en-GB" sz="1800" b="1">
                <a:latin typeface="Arial" charset="0"/>
              </a:rPr>
              <a:t>~3</a:t>
            </a:r>
          </a:p>
        </p:txBody>
      </p:sp>
      <p:grpSp>
        <p:nvGrpSpPr>
          <p:cNvPr id="77837" name="Group 13"/>
          <p:cNvGrpSpPr>
            <a:grpSpLocks/>
          </p:cNvGrpSpPr>
          <p:nvPr/>
        </p:nvGrpSpPr>
        <p:grpSpPr bwMode="auto">
          <a:xfrm>
            <a:off x="687388" y="1524000"/>
            <a:ext cx="8380412" cy="3200400"/>
            <a:chOff x="241" y="960"/>
            <a:chExt cx="5279" cy="2016"/>
          </a:xfrm>
        </p:grpSpPr>
        <p:sp>
          <p:nvSpPr>
            <p:cNvPr id="77840" name="Line 14"/>
            <p:cNvSpPr>
              <a:spLocks noChangeShapeType="1"/>
            </p:cNvSpPr>
            <p:nvPr/>
          </p:nvSpPr>
          <p:spPr bwMode="auto">
            <a:xfrm>
              <a:off x="241" y="1488"/>
              <a:ext cx="5279" cy="0"/>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77841" name="Line 15"/>
            <p:cNvSpPr>
              <a:spLocks noChangeShapeType="1"/>
            </p:cNvSpPr>
            <p:nvPr/>
          </p:nvSpPr>
          <p:spPr bwMode="auto">
            <a:xfrm>
              <a:off x="241" y="2976"/>
              <a:ext cx="5279" cy="0"/>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77842" name="Line 16"/>
            <p:cNvSpPr>
              <a:spLocks noChangeShapeType="1"/>
            </p:cNvSpPr>
            <p:nvPr/>
          </p:nvSpPr>
          <p:spPr bwMode="auto">
            <a:xfrm>
              <a:off x="241" y="960"/>
              <a:ext cx="5279" cy="0"/>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7838" name="Rectangle 17"/>
          <p:cNvSpPr>
            <a:spLocks noGrp="1" noChangeArrowheads="1"/>
          </p:cNvSpPr>
          <p:nvPr>
            <p:ph type="title"/>
          </p:nvPr>
        </p:nvSpPr>
        <p:spPr bwMode="auto">
          <a:xfrm>
            <a:off x="1752600" y="350838"/>
            <a:ext cx="6705600" cy="6397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eaLnBrk="1" hangingPunct="1"/>
            <a:r>
              <a:rPr lang="en-GB" sz="3200" b="1" dirty="0" smtClean="0">
                <a:solidFill>
                  <a:schemeClr val="tx2">
                    <a:lumMod val="75000"/>
                  </a:schemeClr>
                </a:solidFill>
                <a:latin typeface="Tahoma" pitchFamily="34" charset="0"/>
              </a:rPr>
              <a:t>Pharmacokinetics of Statins</a:t>
            </a:r>
          </a:p>
        </p:txBody>
      </p:sp>
      <p:sp>
        <p:nvSpPr>
          <p:cNvPr id="77839" name="Rectangle 18"/>
          <p:cNvSpPr>
            <a:spLocks noChangeArrowheads="1"/>
          </p:cNvSpPr>
          <p:nvPr/>
        </p:nvSpPr>
        <p:spPr bwMode="auto">
          <a:xfrm>
            <a:off x="3563938" y="6140450"/>
            <a:ext cx="5199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marL="342900" indent="-342900" eaLnBrk="0" hangingPunct="0"/>
            <a:r>
              <a:rPr lang="en-GB" sz="1600" b="1">
                <a:solidFill>
                  <a:srgbClr val="0066FF"/>
                </a:solidFill>
                <a:latin typeface="Arial" charset="0"/>
              </a:rPr>
              <a:t>(Adapted from Horsmans 1999, Vaughan </a:t>
            </a:r>
            <a:r>
              <a:rPr lang="en-GB" sz="1600" b="1" i="1">
                <a:solidFill>
                  <a:srgbClr val="0066FF"/>
                </a:solidFill>
                <a:latin typeface="Arial" charset="0"/>
              </a:rPr>
              <a:t>et al,</a:t>
            </a:r>
            <a:r>
              <a:rPr lang="en-GB" sz="1600" b="1">
                <a:solidFill>
                  <a:srgbClr val="0066FF"/>
                </a:solidFill>
                <a:latin typeface="Arial" charset="0"/>
              </a:rPr>
              <a:t> 2000)</a:t>
            </a:r>
          </a:p>
        </p:txBody>
      </p:sp>
    </p:spTree>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823913" y="304800"/>
            <a:ext cx="8167687" cy="730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eaLnBrk="1" hangingPunct="1"/>
            <a:r>
              <a:rPr lang="en-GB" sz="2800" b="1" dirty="0" smtClean="0">
                <a:solidFill>
                  <a:schemeClr val="tx2">
                    <a:lumMod val="75000"/>
                  </a:schemeClr>
                </a:solidFill>
                <a:latin typeface="Tahoma" pitchFamily="34" charset="0"/>
              </a:rPr>
              <a:t>Effect of Lipid-lowering Therapies on Lipids </a:t>
            </a:r>
          </a:p>
        </p:txBody>
      </p:sp>
      <p:sp>
        <p:nvSpPr>
          <p:cNvPr id="261123" name="Rectangle 3"/>
          <p:cNvSpPr>
            <a:spLocks noChangeArrowheads="1"/>
          </p:cNvSpPr>
          <p:nvPr/>
        </p:nvSpPr>
        <p:spPr bwMode="auto">
          <a:xfrm>
            <a:off x="611188" y="1692275"/>
            <a:ext cx="1568450" cy="3124200"/>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lIns="0" tIns="0" rIns="0" bIns="0">
            <a:spAutoFit/>
          </a:bodyPr>
          <a:lstStyle/>
          <a:p>
            <a:pPr eaLnBrk="0" hangingPunct="0">
              <a:lnSpc>
                <a:spcPct val="80000"/>
              </a:lnSpc>
              <a:defRPr/>
            </a:pPr>
            <a:r>
              <a:rPr lang="en-GB" sz="1600" b="1">
                <a:solidFill>
                  <a:srgbClr val="CC3300"/>
                </a:solidFill>
                <a:latin typeface="Arial" charset="0"/>
              </a:rPr>
              <a:t>Therapy</a:t>
            </a:r>
          </a:p>
          <a:p>
            <a:pPr eaLnBrk="0" hangingPunct="0">
              <a:lnSpc>
                <a:spcPct val="80000"/>
              </a:lnSpc>
              <a:defRPr/>
            </a:pPr>
            <a:endParaRPr lang="en-GB" sz="1600" b="1">
              <a:solidFill>
                <a:srgbClr val="CC3300"/>
              </a:solidFill>
              <a:latin typeface="Arial" charset="0"/>
            </a:endParaRPr>
          </a:p>
          <a:p>
            <a:pPr eaLnBrk="0" hangingPunct="0">
              <a:lnSpc>
                <a:spcPct val="80000"/>
              </a:lnSpc>
              <a:defRPr/>
            </a:pPr>
            <a:endParaRPr lang="en-GB" sz="1600" b="1">
              <a:latin typeface="Arial" charset="0"/>
            </a:endParaRPr>
          </a:p>
          <a:p>
            <a:pPr eaLnBrk="0" hangingPunct="0">
              <a:lnSpc>
                <a:spcPct val="80000"/>
              </a:lnSpc>
              <a:defRPr/>
            </a:pPr>
            <a:r>
              <a:rPr lang="en-GB" sz="1600" b="1">
                <a:solidFill>
                  <a:srgbClr val="0066FF"/>
                </a:solidFill>
                <a:latin typeface="Arial" charset="0"/>
              </a:rPr>
              <a:t>Bile acid</a:t>
            </a:r>
          </a:p>
          <a:p>
            <a:pPr eaLnBrk="0" hangingPunct="0">
              <a:lnSpc>
                <a:spcPct val="80000"/>
              </a:lnSpc>
              <a:defRPr/>
            </a:pPr>
            <a:r>
              <a:rPr lang="en-GB" sz="1600" b="1">
                <a:solidFill>
                  <a:srgbClr val="0066FF"/>
                </a:solidFill>
                <a:latin typeface="Arial" charset="0"/>
              </a:rPr>
              <a:t>sequestrants</a:t>
            </a:r>
          </a:p>
          <a:p>
            <a:pPr eaLnBrk="0" hangingPunct="0">
              <a:lnSpc>
                <a:spcPct val="80000"/>
              </a:lnSpc>
              <a:defRPr/>
            </a:pPr>
            <a:endParaRPr lang="en-GB" sz="1600" b="1">
              <a:solidFill>
                <a:srgbClr val="0066FF"/>
              </a:solidFill>
              <a:latin typeface="Arial" charset="0"/>
            </a:endParaRPr>
          </a:p>
          <a:p>
            <a:pPr eaLnBrk="0" hangingPunct="0">
              <a:lnSpc>
                <a:spcPct val="80000"/>
              </a:lnSpc>
              <a:defRPr/>
            </a:pPr>
            <a:r>
              <a:rPr lang="en-GB" sz="1600" b="1">
                <a:solidFill>
                  <a:srgbClr val="0066FF"/>
                </a:solidFill>
                <a:latin typeface="Arial" charset="0"/>
              </a:rPr>
              <a:t>Nicotinic acid </a:t>
            </a:r>
          </a:p>
          <a:p>
            <a:pPr eaLnBrk="0" hangingPunct="0">
              <a:lnSpc>
                <a:spcPct val="80000"/>
              </a:lnSpc>
              <a:defRPr/>
            </a:pPr>
            <a:endParaRPr lang="en-GB" sz="1600" b="1">
              <a:solidFill>
                <a:srgbClr val="0066FF"/>
              </a:solidFill>
              <a:latin typeface="Arial" charset="0"/>
            </a:endParaRPr>
          </a:p>
          <a:p>
            <a:pPr eaLnBrk="0" hangingPunct="0">
              <a:lnSpc>
                <a:spcPct val="80000"/>
              </a:lnSpc>
              <a:defRPr/>
            </a:pPr>
            <a:endParaRPr lang="en-GB" sz="1600" b="1">
              <a:solidFill>
                <a:srgbClr val="0066FF"/>
              </a:solidFill>
              <a:latin typeface="Arial" charset="0"/>
            </a:endParaRPr>
          </a:p>
          <a:p>
            <a:pPr eaLnBrk="0" hangingPunct="0">
              <a:lnSpc>
                <a:spcPct val="80000"/>
              </a:lnSpc>
              <a:defRPr/>
            </a:pPr>
            <a:r>
              <a:rPr lang="en-GB" sz="1600" b="1">
                <a:solidFill>
                  <a:srgbClr val="0066FF"/>
                </a:solidFill>
                <a:latin typeface="Arial" charset="0"/>
              </a:rPr>
              <a:t>Fibrates</a:t>
            </a:r>
            <a:br>
              <a:rPr lang="en-GB" sz="1600" b="1">
                <a:solidFill>
                  <a:srgbClr val="0066FF"/>
                </a:solidFill>
                <a:latin typeface="Arial" charset="0"/>
              </a:rPr>
            </a:br>
            <a:r>
              <a:rPr lang="en-GB" sz="1600" b="1">
                <a:solidFill>
                  <a:srgbClr val="0066FF"/>
                </a:solidFill>
                <a:latin typeface="Arial" charset="0"/>
              </a:rPr>
              <a:t>(gemfibrozil)</a:t>
            </a:r>
          </a:p>
          <a:p>
            <a:pPr eaLnBrk="0" hangingPunct="0">
              <a:lnSpc>
                <a:spcPct val="80000"/>
              </a:lnSpc>
              <a:defRPr/>
            </a:pPr>
            <a:endParaRPr lang="en-GB" sz="1600" b="1">
              <a:solidFill>
                <a:srgbClr val="0066FF"/>
              </a:solidFill>
              <a:latin typeface="Arial" charset="0"/>
            </a:endParaRPr>
          </a:p>
          <a:p>
            <a:pPr eaLnBrk="0" hangingPunct="0">
              <a:lnSpc>
                <a:spcPct val="80000"/>
              </a:lnSpc>
              <a:defRPr/>
            </a:pPr>
            <a:r>
              <a:rPr lang="en-GB" sz="1600" b="1">
                <a:solidFill>
                  <a:srgbClr val="0066FF"/>
                </a:solidFill>
                <a:latin typeface="Arial" charset="0"/>
              </a:rPr>
              <a:t>Probucol</a:t>
            </a:r>
          </a:p>
          <a:p>
            <a:pPr eaLnBrk="0" hangingPunct="0">
              <a:lnSpc>
                <a:spcPct val="80000"/>
              </a:lnSpc>
              <a:defRPr/>
            </a:pPr>
            <a:endParaRPr lang="en-GB" sz="1600" b="1">
              <a:solidFill>
                <a:srgbClr val="0066FF"/>
              </a:solidFill>
              <a:latin typeface="Arial" charset="0"/>
            </a:endParaRPr>
          </a:p>
          <a:p>
            <a:pPr eaLnBrk="0" hangingPunct="0">
              <a:lnSpc>
                <a:spcPct val="80000"/>
              </a:lnSpc>
              <a:defRPr/>
            </a:pPr>
            <a:endParaRPr lang="en-GB" sz="1600" b="1">
              <a:solidFill>
                <a:srgbClr val="0066FF"/>
              </a:solidFill>
              <a:latin typeface="Arial" charset="0"/>
            </a:endParaRPr>
          </a:p>
          <a:p>
            <a:pPr eaLnBrk="0" hangingPunct="0">
              <a:lnSpc>
                <a:spcPct val="80000"/>
              </a:lnSpc>
              <a:defRPr/>
            </a:pPr>
            <a:r>
              <a:rPr lang="en-GB" sz="1600" b="1">
                <a:solidFill>
                  <a:srgbClr val="0066FF"/>
                </a:solidFill>
                <a:latin typeface="Arial" charset="0"/>
              </a:rPr>
              <a:t>Statins*</a:t>
            </a:r>
          </a:p>
        </p:txBody>
      </p:sp>
      <p:sp>
        <p:nvSpPr>
          <p:cNvPr id="261124" name="Rectangle 4"/>
          <p:cNvSpPr>
            <a:spLocks noChangeArrowheads="1"/>
          </p:cNvSpPr>
          <p:nvPr/>
        </p:nvSpPr>
        <p:spPr bwMode="auto">
          <a:xfrm>
            <a:off x="457200" y="5318125"/>
            <a:ext cx="8288338" cy="488950"/>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lIns="0" tIns="0" rIns="0" bIns="0">
            <a:spAutoFit/>
          </a:bodyPr>
          <a:lstStyle/>
          <a:p>
            <a:pPr eaLnBrk="0" hangingPunct="0">
              <a:defRPr/>
            </a:pPr>
            <a:r>
              <a:rPr lang="en-GB" sz="1600" b="1">
                <a:latin typeface="Arial" charset="0"/>
              </a:rPr>
              <a:t>TC–total cholesterol, LDL–low density lipoprotein, HDL–high density lipoprotein, TG–triglyceride. * Daily dose of 40mg of each drug (cerivastatin 0.3mg)</a:t>
            </a:r>
          </a:p>
        </p:txBody>
      </p:sp>
      <p:sp>
        <p:nvSpPr>
          <p:cNvPr id="78853" name="Rectangle 5"/>
          <p:cNvSpPr>
            <a:spLocks noChangeArrowheads="1"/>
          </p:cNvSpPr>
          <p:nvPr/>
        </p:nvSpPr>
        <p:spPr bwMode="auto">
          <a:xfrm>
            <a:off x="2374900" y="1692275"/>
            <a:ext cx="965200" cy="331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lnSpc>
                <a:spcPct val="80000"/>
              </a:lnSpc>
            </a:pPr>
            <a:r>
              <a:rPr lang="en-GB" sz="1600" b="1" dirty="0">
                <a:latin typeface="Arial" charset="0"/>
              </a:rPr>
              <a:t>TC</a:t>
            </a:r>
          </a:p>
          <a:p>
            <a:pPr algn="ctr" eaLnBrk="0" hangingPunct="0">
              <a:lnSpc>
                <a:spcPct val="80000"/>
              </a:lnSpc>
            </a:pPr>
            <a:endParaRPr lang="en-GB" sz="1600" b="1" dirty="0">
              <a:latin typeface="Arial" charset="0"/>
            </a:endParaRPr>
          </a:p>
          <a:p>
            <a:pPr algn="ctr" eaLnBrk="0" hangingPunct="0">
              <a:lnSpc>
                <a:spcPct val="80000"/>
              </a:lnSpc>
            </a:pPr>
            <a:endParaRPr lang="en-GB" sz="1600" b="1" dirty="0">
              <a:latin typeface="Arial" charset="0"/>
            </a:endParaRPr>
          </a:p>
          <a:p>
            <a:pPr algn="ctr" eaLnBrk="0" hangingPunct="0">
              <a:lnSpc>
                <a:spcPct val="80000"/>
              </a:lnSpc>
            </a:pPr>
            <a:r>
              <a:rPr lang="en-GB" sz="1600" b="1" dirty="0">
                <a:latin typeface="Arial" charset="0"/>
              </a:rPr>
              <a:t>Down </a:t>
            </a:r>
          </a:p>
          <a:p>
            <a:pPr algn="ctr" eaLnBrk="0" hangingPunct="0">
              <a:lnSpc>
                <a:spcPct val="80000"/>
              </a:lnSpc>
            </a:pPr>
            <a:r>
              <a:rPr lang="en-GB" sz="1600" b="1" dirty="0">
                <a:latin typeface="Arial" charset="0"/>
              </a:rPr>
              <a:t>20%</a:t>
            </a:r>
          </a:p>
          <a:p>
            <a:pPr algn="ctr" eaLnBrk="0" hangingPunct="0">
              <a:lnSpc>
                <a:spcPct val="80000"/>
              </a:lnSpc>
            </a:pPr>
            <a:endParaRPr lang="en-GB" sz="1600" b="1" dirty="0">
              <a:latin typeface="Arial" charset="0"/>
            </a:endParaRPr>
          </a:p>
          <a:p>
            <a:pPr algn="ctr" eaLnBrk="0" hangingPunct="0">
              <a:lnSpc>
                <a:spcPct val="80000"/>
              </a:lnSpc>
            </a:pPr>
            <a:r>
              <a:rPr lang="en-GB" sz="1600" b="1" dirty="0">
                <a:latin typeface="Arial" charset="0"/>
              </a:rPr>
              <a:t>Down </a:t>
            </a:r>
          </a:p>
          <a:p>
            <a:pPr algn="ctr" eaLnBrk="0" hangingPunct="0">
              <a:lnSpc>
                <a:spcPct val="80000"/>
              </a:lnSpc>
            </a:pPr>
            <a:r>
              <a:rPr lang="en-GB" sz="1600" b="1" dirty="0">
                <a:latin typeface="Arial" charset="0"/>
              </a:rPr>
              <a:t>25%</a:t>
            </a:r>
          </a:p>
          <a:p>
            <a:pPr algn="ctr" eaLnBrk="0" hangingPunct="0">
              <a:lnSpc>
                <a:spcPct val="80000"/>
              </a:lnSpc>
            </a:pPr>
            <a:endParaRPr lang="en-GB" sz="1600" b="1" dirty="0">
              <a:latin typeface="Arial" charset="0"/>
            </a:endParaRPr>
          </a:p>
          <a:p>
            <a:pPr algn="ctr" eaLnBrk="0" hangingPunct="0">
              <a:lnSpc>
                <a:spcPct val="80000"/>
              </a:lnSpc>
            </a:pPr>
            <a:r>
              <a:rPr lang="en-GB" sz="1600" b="1" dirty="0">
                <a:latin typeface="Arial" charset="0"/>
              </a:rPr>
              <a:t>Down </a:t>
            </a:r>
          </a:p>
          <a:p>
            <a:pPr algn="ctr" eaLnBrk="0" hangingPunct="0">
              <a:lnSpc>
                <a:spcPct val="80000"/>
              </a:lnSpc>
            </a:pPr>
            <a:r>
              <a:rPr lang="en-GB" sz="1600" b="1" dirty="0">
                <a:latin typeface="Arial" charset="0"/>
              </a:rPr>
              <a:t>15%</a:t>
            </a:r>
          </a:p>
          <a:p>
            <a:pPr algn="ctr" eaLnBrk="0" hangingPunct="0">
              <a:lnSpc>
                <a:spcPct val="80000"/>
              </a:lnSpc>
            </a:pPr>
            <a:endParaRPr lang="en-GB" sz="1600" b="1" dirty="0">
              <a:latin typeface="Arial" charset="0"/>
            </a:endParaRPr>
          </a:p>
          <a:p>
            <a:pPr algn="ctr" eaLnBrk="0" hangingPunct="0">
              <a:lnSpc>
                <a:spcPct val="80000"/>
              </a:lnSpc>
            </a:pPr>
            <a:r>
              <a:rPr lang="en-GB" sz="1600" b="1" dirty="0">
                <a:latin typeface="Arial" charset="0"/>
              </a:rPr>
              <a:t>Down </a:t>
            </a:r>
          </a:p>
          <a:p>
            <a:pPr algn="ctr" eaLnBrk="0" hangingPunct="0">
              <a:lnSpc>
                <a:spcPct val="80000"/>
              </a:lnSpc>
            </a:pPr>
            <a:r>
              <a:rPr lang="en-GB" sz="1600" b="1" dirty="0">
                <a:latin typeface="Arial" charset="0"/>
              </a:rPr>
              <a:t>25%</a:t>
            </a:r>
          </a:p>
          <a:p>
            <a:pPr algn="ctr" eaLnBrk="0" hangingPunct="0">
              <a:lnSpc>
                <a:spcPct val="80000"/>
              </a:lnSpc>
            </a:pPr>
            <a:endParaRPr lang="en-GB" sz="1600" b="1" dirty="0">
              <a:latin typeface="Arial" charset="0"/>
            </a:endParaRPr>
          </a:p>
          <a:p>
            <a:pPr algn="ctr" eaLnBrk="0" hangingPunct="0">
              <a:lnSpc>
                <a:spcPct val="80000"/>
              </a:lnSpc>
            </a:pPr>
            <a:r>
              <a:rPr lang="en-GB" sz="1600" b="1" dirty="0">
                <a:latin typeface="Arial" charset="0"/>
              </a:rPr>
              <a:t>Down </a:t>
            </a:r>
          </a:p>
          <a:p>
            <a:pPr algn="ctr" eaLnBrk="0" hangingPunct="0">
              <a:lnSpc>
                <a:spcPct val="80000"/>
              </a:lnSpc>
            </a:pPr>
            <a:r>
              <a:rPr lang="en-GB" sz="1600" b="1" dirty="0">
                <a:latin typeface="Arial" charset="0"/>
              </a:rPr>
              <a:t>15–30%</a:t>
            </a:r>
          </a:p>
        </p:txBody>
      </p:sp>
      <p:sp>
        <p:nvSpPr>
          <p:cNvPr id="78854" name="Rectangle 6"/>
          <p:cNvSpPr>
            <a:spLocks noChangeArrowheads="1"/>
          </p:cNvSpPr>
          <p:nvPr/>
        </p:nvSpPr>
        <p:spPr bwMode="auto">
          <a:xfrm>
            <a:off x="3517900" y="1692275"/>
            <a:ext cx="965200" cy="331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lnSpc>
                <a:spcPct val="80000"/>
              </a:lnSpc>
            </a:pPr>
            <a:r>
              <a:rPr lang="en-GB" sz="1600" b="1" dirty="0">
                <a:latin typeface="Arial" charset="0"/>
              </a:rPr>
              <a:t>LDL</a:t>
            </a:r>
          </a:p>
          <a:p>
            <a:pPr algn="ctr" eaLnBrk="0" hangingPunct="0">
              <a:lnSpc>
                <a:spcPct val="80000"/>
              </a:lnSpc>
            </a:pPr>
            <a:endParaRPr lang="en-GB" sz="1600" b="1" dirty="0">
              <a:latin typeface="Arial" charset="0"/>
            </a:endParaRPr>
          </a:p>
          <a:p>
            <a:pPr algn="ctr" eaLnBrk="0" hangingPunct="0">
              <a:lnSpc>
                <a:spcPct val="80000"/>
              </a:lnSpc>
            </a:pPr>
            <a:endParaRPr lang="en-GB" sz="1600" b="1" dirty="0">
              <a:latin typeface="Arial" charset="0"/>
            </a:endParaRPr>
          </a:p>
          <a:p>
            <a:pPr algn="ctr" eaLnBrk="0" hangingPunct="0">
              <a:lnSpc>
                <a:spcPct val="80000"/>
              </a:lnSpc>
            </a:pPr>
            <a:r>
              <a:rPr lang="en-GB" sz="1600" b="1" dirty="0">
                <a:latin typeface="Arial" charset="0"/>
              </a:rPr>
              <a:t>Down </a:t>
            </a:r>
          </a:p>
          <a:p>
            <a:pPr algn="ctr" eaLnBrk="0" hangingPunct="0">
              <a:lnSpc>
                <a:spcPct val="80000"/>
              </a:lnSpc>
            </a:pPr>
            <a:r>
              <a:rPr lang="en-GB" sz="1600" b="1" dirty="0">
                <a:latin typeface="Arial" charset="0"/>
              </a:rPr>
              <a:t>15–30%</a:t>
            </a:r>
          </a:p>
          <a:p>
            <a:pPr algn="ctr" eaLnBrk="0" hangingPunct="0">
              <a:lnSpc>
                <a:spcPct val="80000"/>
              </a:lnSpc>
            </a:pPr>
            <a:endParaRPr lang="en-GB" sz="1600" b="1" dirty="0">
              <a:latin typeface="Arial" charset="0"/>
            </a:endParaRPr>
          </a:p>
          <a:p>
            <a:pPr algn="ctr" eaLnBrk="0" hangingPunct="0">
              <a:lnSpc>
                <a:spcPct val="80000"/>
              </a:lnSpc>
            </a:pPr>
            <a:r>
              <a:rPr lang="en-GB" sz="1600" b="1" dirty="0">
                <a:latin typeface="Arial" charset="0"/>
              </a:rPr>
              <a:t>Down </a:t>
            </a:r>
          </a:p>
          <a:p>
            <a:pPr algn="ctr" eaLnBrk="0" hangingPunct="0">
              <a:lnSpc>
                <a:spcPct val="80000"/>
              </a:lnSpc>
            </a:pPr>
            <a:r>
              <a:rPr lang="en-GB" sz="1600" b="1" dirty="0">
                <a:latin typeface="Arial" charset="0"/>
              </a:rPr>
              <a:t>25%</a:t>
            </a:r>
          </a:p>
          <a:p>
            <a:pPr algn="ctr" eaLnBrk="0" hangingPunct="0">
              <a:lnSpc>
                <a:spcPct val="80000"/>
              </a:lnSpc>
            </a:pPr>
            <a:endParaRPr lang="en-GB" sz="1600" b="1" dirty="0">
              <a:latin typeface="Arial" charset="0"/>
            </a:endParaRPr>
          </a:p>
          <a:p>
            <a:pPr algn="ctr" eaLnBrk="0" hangingPunct="0">
              <a:lnSpc>
                <a:spcPct val="80000"/>
              </a:lnSpc>
            </a:pPr>
            <a:r>
              <a:rPr lang="en-GB" sz="1600" b="1" dirty="0">
                <a:latin typeface="Arial" charset="0"/>
              </a:rPr>
              <a:t>Down </a:t>
            </a:r>
          </a:p>
          <a:p>
            <a:pPr algn="ctr" eaLnBrk="0" hangingPunct="0">
              <a:lnSpc>
                <a:spcPct val="80000"/>
              </a:lnSpc>
            </a:pPr>
            <a:r>
              <a:rPr lang="en-GB" sz="1600" b="1" dirty="0">
                <a:latin typeface="Arial" charset="0"/>
              </a:rPr>
              <a:t>5–15%</a:t>
            </a:r>
          </a:p>
          <a:p>
            <a:pPr algn="ctr" eaLnBrk="0" hangingPunct="0">
              <a:lnSpc>
                <a:spcPct val="80000"/>
              </a:lnSpc>
            </a:pPr>
            <a:endParaRPr lang="en-GB" sz="1600" b="1" dirty="0">
              <a:latin typeface="Arial" charset="0"/>
            </a:endParaRPr>
          </a:p>
          <a:p>
            <a:pPr algn="ctr" eaLnBrk="0" hangingPunct="0">
              <a:lnSpc>
                <a:spcPct val="80000"/>
              </a:lnSpc>
            </a:pPr>
            <a:r>
              <a:rPr lang="en-GB" sz="1600" b="1" dirty="0">
                <a:latin typeface="Arial" charset="0"/>
              </a:rPr>
              <a:t>Down </a:t>
            </a:r>
          </a:p>
          <a:p>
            <a:pPr algn="ctr" eaLnBrk="0" hangingPunct="0">
              <a:lnSpc>
                <a:spcPct val="80000"/>
              </a:lnSpc>
            </a:pPr>
            <a:r>
              <a:rPr lang="en-GB" sz="1600" b="1" dirty="0">
                <a:latin typeface="Arial" charset="0"/>
              </a:rPr>
              <a:t>10–15%</a:t>
            </a:r>
          </a:p>
          <a:p>
            <a:pPr algn="ctr" eaLnBrk="0" hangingPunct="0">
              <a:lnSpc>
                <a:spcPct val="80000"/>
              </a:lnSpc>
            </a:pPr>
            <a:endParaRPr lang="en-GB" sz="1600" b="1" dirty="0">
              <a:latin typeface="Arial" charset="0"/>
            </a:endParaRPr>
          </a:p>
          <a:p>
            <a:pPr algn="ctr" eaLnBrk="0" hangingPunct="0">
              <a:lnSpc>
                <a:spcPct val="80000"/>
              </a:lnSpc>
            </a:pPr>
            <a:r>
              <a:rPr lang="en-GB" sz="1600" b="1" dirty="0">
                <a:latin typeface="Arial" charset="0"/>
              </a:rPr>
              <a:t>Down </a:t>
            </a:r>
          </a:p>
          <a:p>
            <a:pPr algn="ctr" eaLnBrk="0" hangingPunct="0">
              <a:lnSpc>
                <a:spcPct val="80000"/>
              </a:lnSpc>
            </a:pPr>
            <a:r>
              <a:rPr lang="en-GB" sz="1600" b="1" dirty="0">
                <a:latin typeface="Arial" charset="0"/>
              </a:rPr>
              <a:t>24–50%</a:t>
            </a:r>
          </a:p>
        </p:txBody>
      </p:sp>
      <p:sp>
        <p:nvSpPr>
          <p:cNvPr id="78855" name="Rectangle 7"/>
          <p:cNvSpPr>
            <a:spLocks noChangeArrowheads="1"/>
          </p:cNvSpPr>
          <p:nvPr/>
        </p:nvSpPr>
        <p:spPr bwMode="auto">
          <a:xfrm>
            <a:off x="4800600" y="1692275"/>
            <a:ext cx="996950" cy="331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lnSpc>
                <a:spcPct val="80000"/>
              </a:lnSpc>
            </a:pPr>
            <a:r>
              <a:rPr lang="en-GB" sz="1600" b="1">
                <a:latin typeface="Arial" charset="0"/>
              </a:rPr>
              <a:t>HDL</a:t>
            </a:r>
          </a:p>
          <a:p>
            <a:pPr algn="ctr" eaLnBrk="0" hangingPunct="0">
              <a:lnSpc>
                <a:spcPct val="80000"/>
              </a:lnSpc>
            </a:pPr>
            <a:endParaRPr lang="en-GB" sz="1600" b="1">
              <a:latin typeface="Arial" charset="0"/>
            </a:endParaRP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Up </a:t>
            </a:r>
          </a:p>
          <a:p>
            <a:pPr algn="ctr" eaLnBrk="0" hangingPunct="0">
              <a:lnSpc>
                <a:spcPct val="80000"/>
              </a:lnSpc>
            </a:pPr>
            <a:r>
              <a:rPr lang="en-GB" sz="1600" b="1">
                <a:latin typeface="Arial" charset="0"/>
              </a:rPr>
              <a:t>3–5%</a:t>
            </a: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Up </a:t>
            </a:r>
          </a:p>
          <a:p>
            <a:pPr algn="ctr" eaLnBrk="0" hangingPunct="0">
              <a:lnSpc>
                <a:spcPct val="80000"/>
              </a:lnSpc>
            </a:pPr>
            <a:r>
              <a:rPr lang="en-GB" sz="1600" b="1">
                <a:latin typeface="Arial" charset="0"/>
              </a:rPr>
              <a:t>15–30%</a:t>
            </a: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Up </a:t>
            </a:r>
          </a:p>
          <a:p>
            <a:pPr algn="ctr" eaLnBrk="0" hangingPunct="0">
              <a:lnSpc>
                <a:spcPct val="80000"/>
              </a:lnSpc>
            </a:pPr>
            <a:r>
              <a:rPr lang="en-GB" sz="1600" b="1">
                <a:latin typeface="Arial" charset="0"/>
              </a:rPr>
              <a:t>20%</a:t>
            </a: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Down</a:t>
            </a:r>
          </a:p>
          <a:p>
            <a:pPr algn="ctr" eaLnBrk="0" hangingPunct="0">
              <a:lnSpc>
                <a:spcPct val="80000"/>
              </a:lnSpc>
            </a:pPr>
            <a:r>
              <a:rPr lang="en-GB" sz="1600" b="1">
                <a:latin typeface="Arial" charset="0"/>
              </a:rPr>
              <a:t>20–30%</a:t>
            </a: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Up </a:t>
            </a:r>
          </a:p>
          <a:p>
            <a:pPr algn="ctr" eaLnBrk="0" hangingPunct="0">
              <a:lnSpc>
                <a:spcPct val="80000"/>
              </a:lnSpc>
            </a:pPr>
            <a:r>
              <a:rPr lang="en-GB" sz="1600" b="1">
                <a:latin typeface="Arial" charset="0"/>
              </a:rPr>
              <a:t>6–12%</a:t>
            </a:r>
          </a:p>
        </p:txBody>
      </p:sp>
      <p:sp>
        <p:nvSpPr>
          <p:cNvPr id="78856" name="Rectangle 8"/>
          <p:cNvSpPr>
            <a:spLocks noChangeArrowheads="1"/>
          </p:cNvSpPr>
          <p:nvPr/>
        </p:nvSpPr>
        <p:spPr bwMode="auto">
          <a:xfrm>
            <a:off x="5964410" y="1692275"/>
            <a:ext cx="1277594" cy="3348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lnSpc>
                <a:spcPct val="80000"/>
              </a:lnSpc>
            </a:pPr>
            <a:r>
              <a:rPr lang="en-GB" sz="1600" b="1">
                <a:latin typeface="Arial" charset="0"/>
              </a:rPr>
              <a:t>TG</a:t>
            </a:r>
          </a:p>
          <a:p>
            <a:pPr algn="ctr" eaLnBrk="0" hangingPunct="0">
              <a:lnSpc>
                <a:spcPct val="80000"/>
              </a:lnSpc>
            </a:pPr>
            <a:endParaRPr lang="en-GB" sz="1600" b="1">
              <a:latin typeface="Arial" charset="0"/>
            </a:endParaRP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Neutral or up</a:t>
            </a:r>
          </a:p>
          <a:p>
            <a:pPr algn="ctr" eaLnBrk="0" hangingPunct="0">
              <a:lnSpc>
                <a:spcPct val="80000"/>
              </a:lnSpc>
            </a:pPr>
            <a:endParaRPr lang="en-GB" sz="1600" b="1">
              <a:latin typeface="Arial" charset="0"/>
            </a:endParaRP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Down </a:t>
            </a:r>
          </a:p>
          <a:p>
            <a:pPr algn="ctr" eaLnBrk="0" hangingPunct="0">
              <a:lnSpc>
                <a:spcPct val="80000"/>
              </a:lnSpc>
            </a:pPr>
            <a:r>
              <a:rPr lang="en-GB" sz="1600" b="1">
                <a:latin typeface="Arial" charset="0"/>
              </a:rPr>
              <a:t>20–50%</a:t>
            </a: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Down </a:t>
            </a:r>
          </a:p>
          <a:p>
            <a:pPr algn="ctr" eaLnBrk="0" hangingPunct="0">
              <a:lnSpc>
                <a:spcPct val="80000"/>
              </a:lnSpc>
            </a:pPr>
            <a:r>
              <a:rPr lang="en-GB" sz="1600" b="1">
                <a:latin typeface="Arial" charset="0"/>
              </a:rPr>
              <a:t>20–50%</a:t>
            </a: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Neutral</a:t>
            </a:r>
          </a:p>
          <a:p>
            <a:pPr algn="ctr" eaLnBrk="0" hangingPunct="0">
              <a:lnSpc>
                <a:spcPct val="80000"/>
              </a:lnSpc>
            </a:pPr>
            <a:endParaRPr lang="en-GB" sz="1600" b="1">
              <a:latin typeface="Arial" charset="0"/>
            </a:endParaRP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Down </a:t>
            </a:r>
          </a:p>
          <a:p>
            <a:pPr algn="ctr" eaLnBrk="0" hangingPunct="0">
              <a:lnSpc>
                <a:spcPct val="80000"/>
              </a:lnSpc>
            </a:pPr>
            <a:r>
              <a:rPr lang="en-GB" sz="1600" b="1">
                <a:latin typeface="Arial" charset="0"/>
              </a:rPr>
              <a:t>10–29%</a:t>
            </a:r>
          </a:p>
        </p:txBody>
      </p:sp>
      <p:sp>
        <p:nvSpPr>
          <p:cNvPr id="78857" name="Rectangle 9"/>
          <p:cNvSpPr>
            <a:spLocks noChangeArrowheads="1"/>
          </p:cNvSpPr>
          <p:nvPr/>
        </p:nvSpPr>
        <p:spPr bwMode="auto">
          <a:xfrm>
            <a:off x="7308850" y="1692275"/>
            <a:ext cx="1141413"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lnSpc>
                <a:spcPct val="80000"/>
              </a:lnSpc>
            </a:pPr>
            <a:r>
              <a:rPr lang="en-GB" sz="1600" b="1">
                <a:latin typeface="Arial" charset="0"/>
              </a:rPr>
              <a:t>Patient</a:t>
            </a:r>
          </a:p>
          <a:p>
            <a:pPr algn="ctr" eaLnBrk="0" hangingPunct="0">
              <a:lnSpc>
                <a:spcPct val="80000"/>
              </a:lnSpc>
            </a:pPr>
            <a:r>
              <a:rPr lang="en-GB" sz="1600" b="1">
                <a:latin typeface="Arial" charset="0"/>
              </a:rPr>
              <a:t>tolerability</a:t>
            </a: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Poor</a:t>
            </a:r>
          </a:p>
          <a:p>
            <a:pPr algn="ctr" eaLnBrk="0" hangingPunct="0">
              <a:lnSpc>
                <a:spcPct val="80000"/>
              </a:lnSpc>
            </a:pPr>
            <a:endParaRPr lang="en-GB" sz="1600" b="1">
              <a:latin typeface="Arial" charset="0"/>
            </a:endParaRP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Poor to</a:t>
            </a:r>
          </a:p>
          <a:p>
            <a:pPr algn="ctr" eaLnBrk="0" hangingPunct="0">
              <a:lnSpc>
                <a:spcPct val="80000"/>
              </a:lnSpc>
            </a:pPr>
            <a:r>
              <a:rPr lang="en-GB" sz="1600" b="1">
                <a:latin typeface="Arial" charset="0"/>
              </a:rPr>
              <a:t>reasonable</a:t>
            </a: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Good</a:t>
            </a:r>
          </a:p>
          <a:p>
            <a:pPr algn="ctr" eaLnBrk="0" hangingPunct="0">
              <a:lnSpc>
                <a:spcPct val="80000"/>
              </a:lnSpc>
            </a:pPr>
            <a:endParaRPr lang="en-GB" sz="1600" b="1">
              <a:latin typeface="Arial" charset="0"/>
            </a:endParaRP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Reasonable</a:t>
            </a:r>
          </a:p>
          <a:p>
            <a:pPr algn="ctr" eaLnBrk="0" hangingPunct="0">
              <a:lnSpc>
                <a:spcPct val="80000"/>
              </a:lnSpc>
            </a:pPr>
            <a:endParaRPr lang="en-GB" sz="1600" b="1">
              <a:latin typeface="Arial" charset="0"/>
            </a:endParaRPr>
          </a:p>
          <a:p>
            <a:pPr algn="ctr" eaLnBrk="0" hangingPunct="0">
              <a:lnSpc>
                <a:spcPct val="80000"/>
              </a:lnSpc>
            </a:pPr>
            <a:endParaRPr lang="en-GB" sz="1600" b="1">
              <a:latin typeface="Arial" charset="0"/>
            </a:endParaRPr>
          </a:p>
          <a:p>
            <a:pPr algn="ctr" eaLnBrk="0" hangingPunct="0">
              <a:lnSpc>
                <a:spcPct val="80000"/>
              </a:lnSpc>
            </a:pPr>
            <a:r>
              <a:rPr lang="en-GB" sz="1600" b="1">
                <a:latin typeface="Arial" charset="0"/>
              </a:rPr>
              <a:t>Good</a:t>
            </a:r>
          </a:p>
        </p:txBody>
      </p:sp>
      <p:sp>
        <p:nvSpPr>
          <p:cNvPr id="78858" name="Line 10"/>
          <p:cNvSpPr>
            <a:spLocks noChangeShapeType="1"/>
          </p:cNvSpPr>
          <p:nvPr/>
        </p:nvSpPr>
        <p:spPr bwMode="auto">
          <a:xfrm>
            <a:off x="382588" y="2133600"/>
            <a:ext cx="8380412" cy="0"/>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78859" name="Line 11"/>
          <p:cNvSpPr>
            <a:spLocks noChangeShapeType="1"/>
          </p:cNvSpPr>
          <p:nvPr/>
        </p:nvSpPr>
        <p:spPr bwMode="auto">
          <a:xfrm>
            <a:off x="382588" y="5164138"/>
            <a:ext cx="8380412" cy="0"/>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78860" name="Line 12"/>
          <p:cNvSpPr>
            <a:spLocks noChangeShapeType="1"/>
          </p:cNvSpPr>
          <p:nvPr/>
        </p:nvSpPr>
        <p:spPr bwMode="auto">
          <a:xfrm>
            <a:off x="382588" y="1524000"/>
            <a:ext cx="8380412" cy="0"/>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78861" name="Rectangle 13"/>
          <p:cNvSpPr>
            <a:spLocks noChangeArrowheads="1"/>
          </p:cNvSpPr>
          <p:nvPr/>
        </p:nvSpPr>
        <p:spPr bwMode="auto">
          <a:xfrm>
            <a:off x="4356100" y="6140450"/>
            <a:ext cx="4405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marL="342900" indent="-342900" eaLnBrk="0" hangingPunct="0"/>
            <a:r>
              <a:rPr lang="en-GB" sz="1600" b="1">
                <a:solidFill>
                  <a:srgbClr val="0066FF"/>
                </a:solidFill>
                <a:latin typeface="Arial" charset="0"/>
              </a:rPr>
              <a:t>(Adapted from Yeshurun 1995, Knopp 1999)</a:t>
            </a:r>
          </a:p>
        </p:txBody>
      </p:sp>
    </p:spTree>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317" name="Group 149"/>
          <p:cNvGraphicFramePr>
            <a:graphicFrameLocks noGrp="1"/>
          </p:cNvGraphicFramePr>
          <p:nvPr>
            <p:extLst>
              <p:ext uri="{D42A27DB-BD31-4B8C-83A1-F6EECF244321}">
                <p14:modId xmlns:p14="http://schemas.microsoft.com/office/powerpoint/2010/main" xmlns="" val="3369591235"/>
              </p:ext>
            </p:extLst>
          </p:nvPr>
        </p:nvGraphicFramePr>
        <p:xfrm>
          <a:off x="1219200" y="1447800"/>
          <a:ext cx="7696200" cy="4167428"/>
        </p:xfrm>
        <a:graphic>
          <a:graphicData uri="http://schemas.openxmlformats.org/drawingml/2006/table">
            <a:tbl>
              <a:tblPr/>
              <a:tblGrid>
                <a:gridCol w="2514600"/>
                <a:gridCol w="1676400"/>
                <a:gridCol w="1905000"/>
                <a:gridCol w="1600200"/>
              </a:tblGrid>
              <a:tr h="812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3300"/>
                          </a:solidFill>
                          <a:effectLst/>
                          <a:latin typeface="Arial Narrow" pitchFamily="34" charset="0"/>
                          <a:cs typeface="Arial" charset="0"/>
                        </a:rPr>
                        <a:t>LDL-C</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3300"/>
                          </a:solidFill>
                          <a:effectLst/>
                          <a:latin typeface="Arial Narrow" pitchFamily="34" charset="0"/>
                          <a:cs typeface="Arial" charset="0"/>
                        </a:rPr>
                        <a:t>HDL-C</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3300"/>
                          </a:solidFill>
                          <a:effectLst/>
                          <a:latin typeface="Arial Narrow" pitchFamily="34" charset="0"/>
                          <a:cs typeface="Arial" charset="0"/>
                        </a:rPr>
                        <a:t>TG</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r h="8228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66FF"/>
                          </a:solidFill>
                          <a:effectLst/>
                          <a:latin typeface="Arial Narrow" pitchFamily="34" charset="0"/>
                          <a:cs typeface="Arial" charset="0"/>
                        </a:rPr>
                        <a:t>Bile acid</a:t>
                      </a:r>
                      <a:br>
                        <a:rPr kumimoji="0" lang="en-US" sz="2400" b="1" i="0" u="none" strike="noStrike" cap="none" normalizeH="0" baseline="0" smtClean="0">
                          <a:ln>
                            <a:noFill/>
                          </a:ln>
                          <a:solidFill>
                            <a:srgbClr val="0066FF"/>
                          </a:solidFill>
                          <a:effectLst/>
                          <a:latin typeface="Arial Narrow" pitchFamily="34" charset="0"/>
                          <a:cs typeface="Arial" charset="0"/>
                        </a:rPr>
                      </a:br>
                      <a:r>
                        <a:rPr kumimoji="0" lang="en-US" sz="2400" b="1" i="0" u="none" strike="noStrike" cap="none" normalizeH="0" baseline="0" smtClean="0">
                          <a:ln>
                            <a:noFill/>
                          </a:ln>
                          <a:solidFill>
                            <a:srgbClr val="0066FF"/>
                          </a:solidFill>
                          <a:effectLst/>
                          <a:latin typeface="Arial Narrow" pitchFamily="34" charset="0"/>
                          <a:cs typeface="Arial" charset="0"/>
                        </a:rPr>
                        <a:t>sequestrants</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Arial" charset="0"/>
                          <a:sym typeface="Symbol" pitchFamily="18" charset="2"/>
                        </a:rPr>
                        <a:t></a:t>
                      </a:r>
                      <a:r>
                        <a:rPr kumimoji="0" lang="en-US" sz="2400" b="1" i="0" u="none" strike="noStrike" cap="none" normalizeH="0" baseline="0" dirty="0" smtClean="0">
                          <a:ln>
                            <a:noFill/>
                          </a:ln>
                          <a:solidFill>
                            <a:schemeClr val="tx1"/>
                          </a:solidFill>
                          <a:effectLst/>
                          <a:latin typeface="Arial Narrow" pitchFamily="34" charset="0"/>
                          <a:cs typeface="Arial" charset="0"/>
                        </a:rPr>
                        <a:t>15%-30%</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sym typeface="Symbol" pitchFamily="18" charset="2"/>
                        </a:rPr>
                        <a:t></a:t>
                      </a:r>
                      <a:r>
                        <a:rPr kumimoji="0" lang="en-US" sz="2400" b="1" i="0" u="none" strike="noStrike" cap="none" normalizeH="0" baseline="0" smtClean="0">
                          <a:ln>
                            <a:noFill/>
                          </a:ln>
                          <a:solidFill>
                            <a:schemeClr val="tx1"/>
                          </a:solidFill>
                          <a:effectLst/>
                          <a:latin typeface="Arial Narrow" pitchFamily="34" charset="0"/>
                          <a:cs typeface="Arial" charset="0"/>
                        </a:rPr>
                        <a:t>5%</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rPr>
                        <a:t>↔</a:t>
                      </a:r>
                      <a:br>
                        <a:rPr kumimoji="0" lang="en-US" sz="2400" b="1" i="0" u="none" strike="noStrike" cap="none" normalizeH="0" baseline="0" smtClean="0">
                          <a:ln>
                            <a:noFill/>
                          </a:ln>
                          <a:solidFill>
                            <a:schemeClr val="tx1"/>
                          </a:solidFill>
                          <a:effectLst/>
                          <a:latin typeface="Arial Narrow" pitchFamily="34" charset="0"/>
                          <a:cs typeface="Arial" charset="0"/>
                        </a:rPr>
                      </a:br>
                      <a:endParaRPr kumimoji="0" lang="en-US" sz="2400" b="1" i="0" u="none" strike="noStrike" cap="none" normalizeH="0" baseline="0" smtClean="0">
                        <a:ln>
                          <a:noFill/>
                        </a:ln>
                        <a:solidFill>
                          <a:schemeClr val="tx1"/>
                        </a:solidFill>
                        <a:effectLst/>
                        <a:latin typeface="Arial Narrow" pitchFamily="34" charset="0"/>
                        <a:cs typeface="Arial" charset="0"/>
                      </a:endParaRP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r h="8228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66FF"/>
                          </a:solidFill>
                          <a:effectLst/>
                          <a:latin typeface="Arial Narrow" pitchFamily="34" charset="0"/>
                          <a:cs typeface="Arial" charset="0"/>
                        </a:rPr>
                        <a:t/>
                      </a:r>
                      <a:br>
                        <a:rPr kumimoji="0" lang="en-US" sz="2400" b="1" i="0" u="none" strike="noStrike" cap="none" normalizeH="0" baseline="0" smtClean="0">
                          <a:ln>
                            <a:noFill/>
                          </a:ln>
                          <a:solidFill>
                            <a:srgbClr val="0066FF"/>
                          </a:solidFill>
                          <a:effectLst/>
                          <a:latin typeface="Arial Narrow" pitchFamily="34" charset="0"/>
                          <a:cs typeface="Arial" charset="0"/>
                        </a:rPr>
                      </a:br>
                      <a:r>
                        <a:rPr kumimoji="0" lang="en-US" sz="2400" b="1" i="0" u="none" strike="noStrike" cap="none" normalizeH="0" baseline="0" smtClean="0">
                          <a:ln>
                            <a:noFill/>
                          </a:ln>
                          <a:solidFill>
                            <a:srgbClr val="0066FF"/>
                          </a:solidFill>
                          <a:effectLst/>
                          <a:latin typeface="Arial Narrow" pitchFamily="34" charset="0"/>
                          <a:cs typeface="Arial" charset="0"/>
                        </a:rPr>
                        <a:t>HMG-CoA red. Inh.</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Arial" charset="0"/>
                          <a:sym typeface="Symbol" pitchFamily="18" charset="2"/>
                        </a:rPr>
                        <a:t></a:t>
                      </a:r>
                      <a:r>
                        <a:rPr kumimoji="0" lang="en-US" sz="2400" b="1" i="0" u="none" strike="noStrike" cap="none" normalizeH="0" baseline="0" dirty="0" smtClean="0">
                          <a:ln>
                            <a:noFill/>
                          </a:ln>
                          <a:solidFill>
                            <a:schemeClr val="tx1"/>
                          </a:solidFill>
                          <a:effectLst/>
                          <a:latin typeface="Arial Narrow" pitchFamily="34" charset="0"/>
                          <a:cs typeface="Arial" charset="0"/>
                        </a:rPr>
                        <a:t>20%-60% </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Arial" charset="0"/>
                          <a:sym typeface="Symbol" pitchFamily="18" charset="2"/>
                        </a:rPr>
                        <a:t></a:t>
                      </a:r>
                      <a:r>
                        <a:rPr kumimoji="0" lang="en-US" sz="2400" b="1" i="0" u="none" strike="noStrike" cap="none" normalizeH="0" baseline="0" dirty="0" smtClean="0">
                          <a:ln>
                            <a:noFill/>
                          </a:ln>
                          <a:solidFill>
                            <a:schemeClr val="tx1"/>
                          </a:solidFill>
                          <a:effectLst/>
                          <a:latin typeface="Arial Narrow" pitchFamily="34" charset="0"/>
                          <a:cs typeface="Arial" charset="0"/>
                        </a:rPr>
                        <a:t>5%-15%</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sym typeface="Symbol" pitchFamily="18" charset="2"/>
                        </a:rPr>
                        <a:t></a:t>
                      </a:r>
                      <a:r>
                        <a:rPr kumimoji="0" lang="en-US" sz="2400" b="1" i="0" u="none" strike="noStrike" cap="none" normalizeH="0" baseline="0" smtClean="0">
                          <a:ln>
                            <a:noFill/>
                          </a:ln>
                          <a:solidFill>
                            <a:schemeClr val="tx1"/>
                          </a:solidFill>
                          <a:effectLst/>
                          <a:latin typeface="Arial Narrow" pitchFamily="34" charset="0"/>
                          <a:cs typeface="Arial" charset="0"/>
                        </a:rPr>
                        <a:t>10%-40%</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r h="8960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66FF"/>
                          </a:solidFill>
                          <a:effectLst/>
                          <a:latin typeface="Arial Narrow" pitchFamily="34" charset="0"/>
                          <a:cs typeface="Arial" charset="0"/>
                        </a:rPr>
                        <a:t>Fibric acid derivatives</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sym typeface="Symbol" pitchFamily="18" charset="2"/>
                        </a:rPr>
                        <a:t></a:t>
                      </a:r>
                      <a:r>
                        <a:rPr kumimoji="0" lang="en-US" sz="2400" b="1" i="0" u="none" strike="noStrike" cap="none" normalizeH="0" baseline="0" smtClean="0">
                          <a:ln>
                            <a:noFill/>
                          </a:ln>
                          <a:solidFill>
                            <a:schemeClr val="tx1"/>
                          </a:solidFill>
                          <a:effectLst/>
                          <a:latin typeface="Arial Narrow" pitchFamily="34" charset="0"/>
                          <a:cs typeface="Arial" charset="0"/>
                        </a:rPr>
                        <a:t>10%-15%</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Arial" charset="0"/>
                        </a:rPr>
                        <a:t> </a:t>
                      </a:r>
                      <a:r>
                        <a:rPr kumimoji="0" lang="en-US" sz="2400" b="1" i="0" u="none" strike="noStrike" cap="none" normalizeH="0" baseline="0" dirty="0" smtClean="0">
                          <a:ln>
                            <a:noFill/>
                          </a:ln>
                          <a:solidFill>
                            <a:schemeClr val="tx1"/>
                          </a:solidFill>
                          <a:effectLst/>
                          <a:latin typeface="Arial Narrow" pitchFamily="34" charset="0"/>
                          <a:cs typeface="Arial" charset="0"/>
                          <a:sym typeface="Symbol" pitchFamily="18" charset="2"/>
                        </a:rPr>
                        <a:t></a:t>
                      </a:r>
                      <a:r>
                        <a:rPr kumimoji="0" lang="en-US" sz="2400" b="1" i="0" u="none" strike="noStrike" cap="none" normalizeH="0" baseline="0" dirty="0" smtClean="0">
                          <a:ln>
                            <a:noFill/>
                          </a:ln>
                          <a:solidFill>
                            <a:schemeClr val="tx1"/>
                          </a:solidFill>
                          <a:effectLst/>
                          <a:latin typeface="Arial Narrow" pitchFamily="34" charset="0"/>
                          <a:cs typeface="Arial" charset="0"/>
                        </a:rPr>
                        <a:t>5%-20%</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sym typeface="Symbol" pitchFamily="18" charset="2"/>
                        </a:rPr>
                        <a:t></a:t>
                      </a:r>
                      <a:r>
                        <a:rPr kumimoji="0" lang="en-US" sz="2400" b="1" i="0" u="none" strike="noStrike" cap="none" normalizeH="0" baseline="0" smtClean="0">
                          <a:ln>
                            <a:noFill/>
                          </a:ln>
                          <a:solidFill>
                            <a:schemeClr val="tx1"/>
                          </a:solidFill>
                          <a:effectLst/>
                          <a:latin typeface="Arial Narrow" pitchFamily="34" charset="0"/>
                          <a:cs typeface="Arial" charset="0"/>
                        </a:rPr>
                        <a:t>20%-50%</a:t>
                      </a:r>
                      <a:br>
                        <a:rPr kumimoji="0" lang="en-US" sz="2400" b="1" i="0" u="none" strike="noStrike" cap="none" normalizeH="0" baseline="0" smtClean="0">
                          <a:ln>
                            <a:noFill/>
                          </a:ln>
                          <a:solidFill>
                            <a:schemeClr val="tx1"/>
                          </a:solidFill>
                          <a:effectLst/>
                          <a:latin typeface="Arial Narrow" pitchFamily="34" charset="0"/>
                          <a:cs typeface="Arial" charset="0"/>
                        </a:rPr>
                      </a:br>
                      <a:r>
                        <a:rPr kumimoji="0" lang="en-US" sz="2400" b="1" i="0" u="none" strike="noStrike" cap="none" normalizeH="0" baseline="0" smtClean="0">
                          <a:ln>
                            <a:noFill/>
                          </a:ln>
                          <a:solidFill>
                            <a:schemeClr val="tx1"/>
                          </a:solidFill>
                          <a:effectLst/>
                          <a:latin typeface="Arial Narrow" pitchFamily="34" charset="0"/>
                          <a:cs typeface="Arial" charset="0"/>
                        </a:rPr>
                        <a:t>derivatives</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r h="812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66FF"/>
                          </a:solidFill>
                          <a:effectLst/>
                          <a:latin typeface="Arial Narrow" pitchFamily="34" charset="0"/>
                          <a:cs typeface="Arial" charset="0"/>
                        </a:rPr>
                        <a:t>Nicotinic acid</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Arial" charset="0"/>
                          <a:sym typeface="Symbol" pitchFamily="18" charset="2"/>
                        </a:rPr>
                        <a:t></a:t>
                      </a:r>
                      <a:r>
                        <a:rPr kumimoji="0" lang="en-US" sz="2400" b="1" i="0" u="none" strike="noStrike" cap="none" normalizeH="0" baseline="0" smtClean="0">
                          <a:ln>
                            <a:noFill/>
                          </a:ln>
                          <a:solidFill>
                            <a:schemeClr val="tx1"/>
                          </a:solidFill>
                          <a:effectLst/>
                          <a:latin typeface="Arial Narrow" pitchFamily="34" charset="0"/>
                          <a:cs typeface="Arial" charset="0"/>
                        </a:rPr>
                        <a:t>20%-30%</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Arial" charset="0"/>
                        </a:rPr>
                        <a:t> </a:t>
                      </a:r>
                      <a:r>
                        <a:rPr kumimoji="0" lang="en-US" sz="2400" b="1" i="0" u="none" strike="noStrike" cap="none" normalizeH="0" baseline="0" dirty="0" smtClean="0">
                          <a:ln>
                            <a:noFill/>
                          </a:ln>
                          <a:solidFill>
                            <a:schemeClr val="tx1"/>
                          </a:solidFill>
                          <a:effectLst/>
                          <a:latin typeface="Arial Narrow" pitchFamily="34" charset="0"/>
                          <a:cs typeface="Arial" charset="0"/>
                          <a:sym typeface="Symbol" pitchFamily="18" charset="2"/>
                        </a:rPr>
                        <a:t></a:t>
                      </a:r>
                      <a:r>
                        <a:rPr kumimoji="0" lang="en-US" sz="2400" b="1" i="0" u="none" strike="noStrike" cap="none" normalizeH="0" baseline="0" dirty="0" smtClean="0">
                          <a:ln>
                            <a:noFill/>
                          </a:ln>
                          <a:solidFill>
                            <a:schemeClr val="tx1"/>
                          </a:solidFill>
                          <a:effectLst/>
                          <a:latin typeface="Arial Narrow" pitchFamily="34" charset="0"/>
                          <a:cs typeface="Arial" charset="0"/>
                        </a:rPr>
                        <a:t>15%-35%</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Arial" charset="0"/>
                          <a:sym typeface="Symbol" pitchFamily="18" charset="2"/>
                        </a:rPr>
                        <a:t></a:t>
                      </a:r>
                      <a:r>
                        <a:rPr kumimoji="0" lang="en-US" sz="2400" b="1" i="0" u="none" strike="noStrike" cap="none" normalizeH="0" baseline="0" dirty="0" smtClean="0">
                          <a:ln>
                            <a:noFill/>
                          </a:ln>
                          <a:solidFill>
                            <a:schemeClr val="tx1"/>
                          </a:solidFill>
                          <a:effectLst/>
                          <a:latin typeface="Arial Narrow" pitchFamily="34" charset="0"/>
                          <a:cs typeface="Arial" charset="0"/>
                        </a:rPr>
                        <a:t>20%-50%</a:t>
                      </a:r>
                    </a:p>
                  </a:txBody>
                  <a:tcPr marT="45715" marB="45715"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bl>
          </a:graphicData>
        </a:graphic>
      </p:graphicFrame>
      <p:sp>
        <p:nvSpPr>
          <p:cNvPr id="79906" name="Rectangle 144"/>
          <p:cNvSpPr>
            <a:spLocks noChangeArrowheads="1"/>
          </p:cNvSpPr>
          <p:nvPr/>
        </p:nvSpPr>
        <p:spPr bwMode="auto">
          <a:xfrm>
            <a:off x="1676400" y="347663"/>
            <a:ext cx="6735763"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200" b="1" dirty="0">
                <a:solidFill>
                  <a:schemeClr val="tx2">
                    <a:lumMod val="75000"/>
                  </a:schemeClr>
                </a:solidFill>
                <a:latin typeface="Tahoma" pitchFamily="34" charset="0"/>
                <a:cs typeface="Tahoma" pitchFamily="34" charset="0"/>
              </a:rPr>
              <a:t>Lipid-Modifying Effects of Drugs</a:t>
            </a:r>
          </a:p>
        </p:txBody>
      </p:sp>
    </p:spTree>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99" name="Group 91"/>
          <p:cNvGraphicFramePr>
            <a:graphicFrameLocks noGrp="1"/>
          </p:cNvGraphicFramePr>
          <p:nvPr>
            <p:extLst>
              <p:ext uri="{D42A27DB-BD31-4B8C-83A1-F6EECF244321}">
                <p14:modId xmlns:p14="http://schemas.microsoft.com/office/powerpoint/2010/main" xmlns="" val="759727909"/>
              </p:ext>
            </p:extLst>
          </p:nvPr>
        </p:nvGraphicFramePr>
        <p:xfrm>
          <a:off x="1395413" y="1371600"/>
          <a:ext cx="7391400" cy="4484384"/>
        </p:xfrm>
        <a:graphic>
          <a:graphicData uri="http://schemas.openxmlformats.org/drawingml/2006/table">
            <a:tbl>
              <a:tblPr/>
              <a:tblGrid>
                <a:gridCol w="4508754"/>
                <a:gridCol w="1256538"/>
                <a:gridCol w="1626108"/>
              </a:tblGrid>
              <a:tr h="514350">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dirty="0" smtClean="0">
                          <a:ln>
                            <a:noFill/>
                          </a:ln>
                          <a:solidFill>
                            <a:srgbClr val="CC3300"/>
                          </a:solidFill>
                          <a:effectLst/>
                          <a:latin typeface="Arial Narrow" pitchFamily="34" charset="0"/>
                          <a:cs typeface="Arial" charset="0"/>
                        </a:rPr>
                        <a:t>Event type</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smtClean="0">
                          <a:ln>
                            <a:noFill/>
                          </a:ln>
                          <a:solidFill>
                            <a:srgbClr val="CC3300"/>
                          </a:solidFill>
                          <a:effectLst/>
                          <a:latin typeface="Arial Narrow" pitchFamily="34" charset="0"/>
                          <a:cs typeface="Arial" charset="0"/>
                        </a:rPr>
                        <a:t>Placebo %</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smtClean="0">
                          <a:ln>
                            <a:noFill/>
                          </a:ln>
                          <a:solidFill>
                            <a:srgbClr val="CC3300"/>
                          </a:solidFill>
                          <a:effectLst/>
                          <a:latin typeface="Arial Narrow" pitchFamily="34" charset="0"/>
                          <a:cs typeface="Arial" charset="0"/>
                        </a:rPr>
                        <a:t>Atorvastatin %</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Primary end points (cardiovascular events)</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cs typeface="Arial" charset="0"/>
                          <a:sym typeface="Symbol" pitchFamily="18" charset="2"/>
                        </a:rPr>
                        <a:t>9.0</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cs typeface="Arial" charset="0"/>
                          <a:sym typeface="Symbol" pitchFamily="18" charset="2"/>
                        </a:rPr>
                        <a:t>5.8</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Acute coronary events</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sym typeface="Symbol" pitchFamily="18" charset="2"/>
                        </a:rPr>
                        <a:t>5.5</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sym typeface="Symbol" pitchFamily="18" charset="2"/>
                        </a:rPr>
                        <a:t>3.6</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Coronary revascularization</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cs typeface="Arial" charset="0"/>
                        </a:rPr>
                        <a:t>2.4</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cs typeface="Arial" charset="0"/>
                        </a:rPr>
                        <a:t>1.7</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Stroke</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cs typeface="Arial" charset="0"/>
                          <a:sym typeface="Symbol" pitchFamily="18" charset="2"/>
                        </a:rPr>
                        <a:t>2.8</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1.5</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r h="514350">
                <a:tc gridSpan="3">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Secondary end points</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143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cs typeface="Arial" charset="0"/>
                        </a:rPr>
                        <a:t>Death from any cause</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5.8</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4.3</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Any acute cardiovascular events</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13.4</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9.4</a:t>
                      </a:r>
                    </a:p>
                  </a:txBody>
                  <a:tcPr marT="45727" marB="45727"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bl>
          </a:graphicData>
        </a:graphic>
      </p:graphicFrame>
      <p:sp>
        <p:nvSpPr>
          <p:cNvPr id="80936" name="Rectangle 36"/>
          <p:cNvSpPr>
            <a:spLocks noChangeArrowheads="1"/>
          </p:cNvSpPr>
          <p:nvPr/>
        </p:nvSpPr>
        <p:spPr bwMode="auto">
          <a:xfrm>
            <a:off x="995246" y="101600"/>
            <a:ext cx="8034572" cy="112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120000"/>
              </a:lnSpc>
            </a:pPr>
            <a:r>
              <a:rPr lang="en-US" sz="2800" b="1" dirty="0">
                <a:solidFill>
                  <a:schemeClr val="tx2">
                    <a:lumMod val="75000"/>
                  </a:schemeClr>
                </a:solidFill>
                <a:latin typeface="Tahoma" pitchFamily="34" charset="0"/>
                <a:cs typeface="Tahoma" pitchFamily="34" charset="0"/>
              </a:rPr>
              <a:t>Effect of Atorvastatin (10/d) </a:t>
            </a:r>
            <a:r>
              <a:rPr lang="en-US" sz="2800" b="1" dirty="0" err="1">
                <a:solidFill>
                  <a:schemeClr val="tx2">
                    <a:lumMod val="75000"/>
                  </a:schemeClr>
                </a:solidFill>
                <a:latin typeface="Tahoma" pitchFamily="34" charset="0"/>
                <a:cs typeface="Tahoma" pitchFamily="34" charset="0"/>
              </a:rPr>
              <a:t>vs</a:t>
            </a:r>
            <a:r>
              <a:rPr lang="en-US" sz="2800" b="1" dirty="0">
                <a:solidFill>
                  <a:schemeClr val="tx2">
                    <a:lumMod val="75000"/>
                  </a:schemeClr>
                </a:solidFill>
                <a:latin typeface="Tahoma" pitchFamily="34" charset="0"/>
                <a:cs typeface="Tahoma" pitchFamily="34" charset="0"/>
              </a:rPr>
              <a:t> Placebo on </a:t>
            </a:r>
          </a:p>
          <a:p>
            <a:pPr algn="ctr">
              <a:lnSpc>
                <a:spcPct val="120000"/>
              </a:lnSpc>
            </a:pPr>
            <a:r>
              <a:rPr lang="en-US" sz="2800" b="1" dirty="0">
                <a:solidFill>
                  <a:schemeClr val="tx2">
                    <a:lumMod val="75000"/>
                  </a:schemeClr>
                </a:solidFill>
                <a:latin typeface="Tahoma" pitchFamily="34" charset="0"/>
                <a:cs typeface="Tahoma" pitchFamily="34" charset="0"/>
              </a:rPr>
              <a:t>Primary &amp; Secondary outcome </a:t>
            </a:r>
          </a:p>
        </p:txBody>
      </p:sp>
      <p:sp>
        <p:nvSpPr>
          <p:cNvPr id="80937" name="Text Box 92"/>
          <p:cNvSpPr txBox="1">
            <a:spLocks noChangeArrowheads="1"/>
          </p:cNvSpPr>
          <p:nvPr/>
        </p:nvSpPr>
        <p:spPr bwMode="auto">
          <a:xfrm>
            <a:off x="4638675" y="6019800"/>
            <a:ext cx="4148138" cy="376238"/>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b="1" i="1">
                <a:solidFill>
                  <a:srgbClr val="0066FF"/>
                </a:solidFill>
                <a:latin typeface="Arial Narrow" pitchFamily="34" charset="0"/>
                <a:ea typeface="Arial Unicode MS" pitchFamily="34" charset="-128"/>
                <a:cs typeface="CordiaUPC" pitchFamily="34" charset="-34"/>
              </a:rPr>
              <a:t>Annals of In Med. Aug,2005; 143 (3):212-213 </a:t>
            </a:r>
          </a:p>
        </p:txBody>
      </p:sp>
    </p:spTree>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t>AVERT: Angina Status</a:t>
            </a:r>
          </a:p>
        </p:txBody>
      </p:sp>
      <p:graphicFrame>
        <p:nvGraphicFramePr>
          <p:cNvPr id="3074" name="Object 3"/>
          <p:cNvGraphicFramePr>
            <a:graphicFrameLocks noChangeAspect="1"/>
          </p:cNvGraphicFramePr>
          <p:nvPr>
            <p:extLst>
              <p:ext uri="{D42A27DB-BD31-4B8C-83A1-F6EECF244321}">
                <p14:modId xmlns:p14="http://schemas.microsoft.com/office/powerpoint/2010/main" xmlns="" val="1350786217"/>
              </p:ext>
            </p:extLst>
          </p:nvPr>
        </p:nvGraphicFramePr>
        <p:xfrm>
          <a:off x="914400" y="1905000"/>
          <a:ext cx="8112125" cy="3078163"/>
        </p:xfrm>
        <a:graphic>
          <a:graphicData uri="http://schemas.openxmlformats.org/presentationml/2006/ole">
            <p:oleObj spid="_x0000_s3082" name="Document" r:id="rId3" imgW="7204211" imgH="2737693" progId="Word.Document.8">
              <p:embed/>
            </p:oleObj>
          </a:graphicData>
        </a:graphic>
      </p:graphicFrame>
    </p:spTree>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bwMode="auto">
          <a:xfrm>
            <a:off x="1371600" y="1143000"/>
            <a:ext cx="7620000" cy="4724400"/>
          </a:xfrm>
          <a:solidFill>
            <a:srgbClr val="FFFFFF"/>
          </a:solidFill>
          <a:ln>
            <a:solidFill>
              <a:srgbClr val="0066FF"/>
            </a:solidFill>
            <a:miter lim="800000"/>
            <a:headEnd/>
            <a:tailEnd/>
          </a:ln>
        </p:spPr>
        <p:txBody>
          <a:bodyPr vert="horz" wrap="square" lIns="91440" tIns="45720" rIns="91440" bIns="45720" numCol="1" anchor="t" anchorCtr="0" compatLnSpc="1">
            <a:prstTxWarp prst="textNoShape">
              <a:avLst/>
            </a:prstTxWarp>
            <a:normAutofit lnSpcReduction="10000"/>
          </a:bodyPr>
          <a:lstStyle/>
          <a:p>
            <a:pPr eaLnBrk="1" hangingPunct="1">
              <a:lnSpc>
                <a:spcPct val="110000"/>
              </a:lnSpc>
              <a:spcAft>
                <a:spcPct val="30000"/>
              </a:spcAft>
            </a:pPr>
            <a:r>
              <a:rPr lang="en-US" sz="2400" b="1" dirty="0" smtClean="0">
                <a:latin typeface="Arial Narrow" pitchFamily="34" charset="0"/>
              </a:rPr>
              <a:t>Arrests as well as prevents the process of atherosclerosis</a:t>
            </a:r>
          </a:p>
          <a:p>
            <a:pPr eaLnBrk="1" hangingPunct="1">
              <a:lnSpc>
                <a:spcPct val="110000"/>
              </a:lnSpc>
              <a:spcAft>
                <a:spcPct val="30000"/>
              </a:spcAft>
            </a:pPr>
            <a:r>
              <a:rPr lang="en-US" sz="2400" b="1" dirty="0" smtClean="0">
                <a:latin typeface="Arial Narrow" pitchFamily="34" charset="0"/>
              </a:rPr>
              <a:t>Reduces total and cardiovascular mortality</a:t>
            </a:r>
          </a:p>
          <a:p>
            <a:pPr eaLnBrk="1" hangingPunct="1">
              <a:lnSpc>
                <a:spcPct val="110000"/>
              </a:lnSpc>
              <a:spcAft>
                <a:spcPct val="30000"/>
              </a:spcAft>
            </a:pPr>
            <a:r>
              <a:rPr lang="en-US" sz="2400" b="1" dirty="0" smtClean="0">
                <a:latin typeface="Arial Narrow" pitchFamily="34" charset="0"/>
              </a:rPr>
              <a:t>Reduces CHD events such as nonfatal myocardial infarction, angina</a:t>
            </a:r>
          </a:p>
          <a:p>
            <a:pPr eaLnBrk="1" hangingPunct="1">
              <a:lnSpc>
                <a:spcPct val="110000"/>
              </a:lnSpc>
              <a:spcAft>
                <a:spcPct val="30000"/>
              </a:spcAft>
            </a:pPr>
            <a:r>
              <a:rPr lang="en-US" sz="2400" b="1" dirty="0" smtClean="0">
                <a:latin typeface="Arial Narrow" pitchFamily="34" charset="0"/>
              </a:rPr>
              <a:t>Reduces incidence of heart failure</a:t>
            </a:r>
          </a:p>
          <a:p>
            <a:pPr eaLnBrk="1" hangingPunct="1">
              <a:lnSpc>
                <a:spcPct val="110000"/>
              </a:lnSpc>
              <a:spcAft>
                <a:spcPct val="30000"/>
              </a:spcAft>
            </a:pPr>
            <a:r>
              <a:rPr lang="en-US" sz="2400" b="1" dirty="0" smtClean="0">
                <a:latin typeface="Arial Narrow" pitchFamily="34" charset="0"/>
              </a:rPr>
              <a:t>Reduces the risk of cerebrovascular events such as stroke</a:t>
            </a:r>
          </a:p>
          <a:p>
            <a:pPr eaLnBrk="1" hangingPunct="1">
              <a:lnSpc>
                <a:spcPct val="110000"/>
              </a:lnSpc>
              <a:spcAft>
                <a:spcPct val="30000"/>
              </a:spcAft>
            </a:pPr>
            <a:r>
              <a:rPr lang="en-US" sz="2400" b="1" dirty="0" smtClean="0">
                <a:latin typeface="Arial Narrow" pitchFamily="34" charset="0"/>
              </a:rPr>
              <a:t>Reduces need for </a:t>
            </a:r>
            <a:r>
              <a:rPr lang="en-US" sz="2400" b="1" dirty="0" err="1" smtClean="0">
                <a:latin typeface="Arial Narrow" pitchFamily="34" charset="0"/>
              </a:rPr>
              <a:t>revascularisation</a:t>
            </a:r>
            <a:r>
              <a:rPr lang="en-US" sz="2400" b="1" dirty="0" smtClean="0">
                <a:latin typeface="Arial Narrow" pitchFamily="34" charset="0"/>
              </a:rPr>
              <a:t> procedures such as angioplasty / bypass surgery</a:t>
            </a:r>
          </a:p>
          <a:p>
            <a:pPr eaLnBrk="1" hangingPunct="1">
              <a:lnSpc>
                <a:spcPct val="110000"/>
              </a:lnSpc>
            </a:pPr>
            <a:r>
              <a:rPr lang="en-US" sz="2400" b="1" dirty="0" smtClean="0">
                <a:latin typeface="Arial Narrow" pitchFamily="34" charset="0"/>
              </a:rPr>
              <a:t>Reduces number of </a:t>
            </a:r>
            <a:r>
              <a:rPr lang="en-US" sz="2400" b="1" dirty="0" err="1" smtClean="0">
                <a:latin typeface="Arial Narrow" pitchFamily="34" charset="0"/>
              </a:rPr>
              <a:t>hospitalisations</a:t>
            </a:r>
            <a:r>
              <a:rPr lang="en-US" sz="2400" b="1" dirty="0" smtClean="0">
                <a:latin typeface="Arial Narrow" pitchFamily="34" charset="0"/>
              </a:rPr>
              <a:t>/duration of hospital stay</a:t>
            </a:r>
          </a:p>
        </p:txBody>
      </p:sp>
      <p:sp>
        <p:nvSpPr>
          <p:cNvPr id="81922" name="Rectangle 2"/>
          <p:cNvSpPr>
            <a:spLocks noGrp="1" noChangeArrowheads="1"/>
          </p:cNvSpPr>
          <p:nvPr>
            <p:ph type="title"/>
          </p:nvPr>
        </p:nvSpPr>
        <p:spPr bwMode="auto">
          <a:xfrm>
            <a:off x="1143000" y="76200"/>
            <a:ext cx="77724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sz="2800" b="1" dirty="0" smtClean="0">
                <a:solidFill>
                  <a:schemeClr val="tx2">
                    <a:lumMod val="75000"/>
                  </a:schemeClr>
                </a:solidFill>
                <a:latin typeface="Tahoma" pitchFamily="34" charset="0"/>
              </a:rPr>
              <a:t>Benefits of ‘Statins’ (as per results of various prospective </a:t>
            </a:r>
            <a:r>
              <a:rPr lang="en-US" sz="2800" b="1" dirty="0" err="1" smtClean="0">
                <a:solidFill>
                  <a:schemeClr val="tx2">
                    <a:lumMod val="75000"/>
                  </a:schemeClr>
                </a:solidFill>
                <a:latin typeface="Tahoma" pitchFamily="34" charset="0"/>
              </a:rPr>
              <a:t>randomised</a:t>
            </a:r>
            <a:r>
              <a:rPr lang="en-US" sz="2800" b="1" dirty="0" smtClean="0">
                <a:solidFill>
                  <a:schemeClr val="tx2">
                    <a:lumMod val="75000"/>
                  </a:schemeClr>
                </a:solidFill>
                <a:latin typeface="Tahoma" pitchFamily="34" charset="0"/>
              </a:rPr>
              <a:t> trials)</a:t>
            </a:r>
          </a:p>
        </p:txBody>
      </p:sp>
      <p:sp>
        <p:nvSpPr>
          <p:cNvPr id="81924" name="Rectangle 5"/>
          <p:cNvSpPr>
            <a:spLocks noChangeArrowheads="1"/>
          </p:cNvSpPr>
          <p:nvPr/>
        </p:nvSpPr>
        <p:spPr bwMode="auto">
          <a:xfrm>
            <a:off x="5181600" y="6122988"/>
            <a:ext cx="3810000" cy="592137"/>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nSpc>
                <a:spcPct val="90000"/>
              </a:lnSpc>
              <a:spcBef>
                <a:spcPct val="20000"/>
              </a:spcBef>
            </a:pPr>
            <a:r>
              <a:rPr lang="en-US" sz="1600" b="1" i="1">
                <a:solidFill>
                  <a:srgbClr val="0066FF"/>
                </a:solidFill>
              </a:rPr>
              <a:t>Ann Pharmacother 1998; 32: 1030–1043</a:t>
            </a:r>
          </a:p>
          <a:p>
            <a:pPr>
              <a:lnSpc>
                <a:spcPct val="90000"/>
              </a:lnSpc>
              <a:spcBef>
                <a:spcPct val="20000"/>
              </a:spcBef>
            </a:pPr>
            <a:r>
              <a:rPr lang="en-US" sz="1600" b="1" i="1">
                <a:solidFill>
                  <a:srgbClr val="0066FF"/>
                </a:solidFill>
              </a:rPr>
              <a:t>Atheroscler 1999; 143 (suppl 1): S17–S21</a:t>
            </a:r>
          </a:p>
        </p:txBody>
      </p:sp>
    </p:spTree>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WordArt 2"/>
          <p:cNvSpPr>
            <a:spLocks noChangeArrowheads="1" noChangeShapeType="1" noTextEdit="1"/>
          </p:cNvSpPr>
          <p:nvPr/>
        </p:nvSpPr>
        <p:spPr bwMode="auto">
          <a:xfrm>
            <a:off x="2590800" y="228600"/>
            <a:ext cx="48006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Limitations of 'Statins'</a:t>
            </a:r>
          </a:p>
        </p:txBody>
      </p:sp>
      <p:sp>
        <p:nvSpPr>
          <p:cNvPr id="82947" name="Text Box 3"/>
          <p:cNvSpPr txBox="1">
            <a:spLocks noChangeArrowheads="1"/>
          </p:cNvSpPr>
          <p:nvPr/>
        </p:nvSpPr>
        <p:spPr bwMode="auto">
          <a:xfrm>
            <a:off x="1371600" y="823912"/>
            <a:ext cx="7543800" cy="298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eaLnBrk="1" hangingPunct="1">
              <a:lnSpc>
                <a:spcPct val="130000"/>
              </a:lnSpc>
            </a:pPr>
            <a:r>
              <a:rPr lang="en-US" b="1" dirty="0">
                <a:latin typeface="Arial Narrow" pitchFamily="34" charset="0"/>
                <a:sym typeface="Wingdings 2" pitchFamily="18" charset="2"/>
              </a:rPr>
              <a:t> </a:t>
            </a:r>
            <a:r>
              <a:rPr lang="en-US" b="1" dirty="0">
                <a:latin typeface="Arial Narrow" pitchFamily="34" charset="0"/>
              </a:rPr>
              <a:t>Only 18% </a:t>
            </a:r>
            <a:r>
              <a:rPr lang="en-US" b="1" dirty="0" err="1">
                <a:latin typeface="Arial Narrow" pitchFamily="34" charset="0"/>
              </a:rPr>
              <a:t>pts</a:t>
            </a:r>
            <a:r>
              <a:rPr lang="en-US" b="1" dirty="0">
                <a:latin typeface="Arial Narrow" pitchFamily="34" charset="0"/>
              </a:rPr>
              <a:t> with CHD achieve recommended LDL-C goal of &lt;100 mg/</a:t>
            </a:r>
            <a:r>
              <a:rPr lang="en-US" b="1" dirty="0" err="1">
                <a:latin typeface="Arial Narrow" pitchFamily="34" charset="0"/>
              </a:rPr>
              <a:t>dL</a:t>
            </a:r>
            <a:r>
              <a:rPr lang="en-US" b="1" dirty="0">
                <a:latin typeface="Arial Narrow" pitchFamily="34" charset="0"/>
              </a:rPr>
              <a:t> with statin alone. </a:t>
            </a:r>
          </a:p>
          <a:p>
            <a:pPr algn="just" eaLnBrk="1" hangingPunct="1">
              <a:lnSpc>
                <a:spcPct val="130000"/>
              </a:lnSpc>
            </a:pPr>
            <a:r>
              <a:rPr lang="en-US" b="1" dirty="0">
                <a:latin typeface="Arial Narrow" pitchFamily="34" charset="0"/>
                <a:sym typeface="Wingdings 2" pitchFamily="18" charset="2"/>
              </a:rPr>
              <a:t></a:t>
            </a:r>
            <a:r>
              <a:rPr lang="en-US" b="1" dirty="0">
                <a:latin typeface="Arial Narrow" pitchFamily="34" charset="0"/>
              </a:rPr>
              <a:t> ATP III acknowledge the “Rule of 6” limitation of statins:</a:t>
            </a:r>
          </a:p>
          <a:p>
            <a:pPr algn="just" eaLnBrk="1" hangingPunct="1">
              <a:lnSpc>
                <a:spcPct val="130000"/>
              </a:lnSpc>
            </a:pPr>
            <a:r>
              <a:rPr lang="en-US" b="1" dirty="0">
                <a:solidFill>
                  <a:srgbClr val="3399FF"/>
                </a:solidFill>
                <a:latin typeface="Arial Narrow" pitchFamily="34" charset="0"/>
              </a:rPr>
              <a:t>For every doubling of the statin dose, LDL-C is lowered only by another 6% and majority of the LDL-C lowering occurs at the lowest statin dose.</a:t>
            </a:r>
          </a:p>
        </p:txBody>
      </p:sp>
      <p:pic>
        <p:nvPicPr>
          <p:cNvPr id="82948" name="Picture 4" descr="02"/>
          <p:cNvPicPr>
            <a:picLocks noChangeAspect="1" noChangeArrowheads="1"/>
          </p:cNvPicPr>
          <p:nvPr/>
        </p:nvPicPr>
        <p:blipFill>
          <a:blip r:embed="rId2">
            <a:extLst>
              <a:ext uri="{28A0092B-C50C-407E-A947-70E740481C1C}">
                <a14:useLocalDpi xmlns:a14="http://schemas.microsoft.com/office/drawing/2010/main" xmlns="" val="0"/>
              </a:ext>
            </a:extLst>
          </a:blip>
          <a:srcRect b="73485"/>
          <a:stretch>
            <a:fillRect/>
          </a:stretch>
        </p:blipFill>
        <p:spPr bwMode="auto">
          <a:xfrm>
            <a:off x="1371600" y="3810000"/>
            <a:ext cx="72390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9" name="Text Box 5"/>
          <p:cNvSpPr txBox="1">
            <a:spLocks noChangeArrowheads="1"/>
          </p:cNvSpPr>
          <p:nvPr/>
        </p:nvSpPr>
        <p:spPr bwMode="auto">
          <a:xfrm>
            <a:off x="4292600" y="6115050"/>
            <a:ext cx="4622800" cy="590550"/>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600" b="1" i="1">
                <a:solidFill>
                  <a:srgbClr val="0066FF"/>
                </a:solidFill>
                <a:latin typeface="Arial Narrow" pitchFamily="34" charset="0"/>
              </a:rPr>
              <a:t>1. ATP III, JAMA 2001; 285:2486-2497</a:t>
            </a:r>
          </a:p>
          <a:p>
            <a:pPr eaLnBrk="1" hangingPunct="1"/>
            <a:r>
              <a:rPr lang="en-US" sz="1600" b="1" i="1">
                <a:solidFill>
                  <a:srgbClr val="0066FF"/>
                </a:solidFill>
                <a:latin typeface="Arial Narrow" pitchFamily="34" charset="0"/>
              </a:rPr>
              <a:t>2. Grundy SM et al. J Am Coll Cardiol 2004;43:2142-2146</a:t>
            </a:r>
          </a:p>
        </p:txBody>
      </p:sp>
    </p:spTree>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02"/>
          <p:cNvPicPr>
            <a:picLocks noChangeAspect="1" noChangeArrowheads="1"/>
          </p:cNvPicPr>
          <p:nvPr/>
        </p:nvPicPr>
        <p:blipFill>
          <a:blip r:embed="rId2">
            <a:extLst>
              <a:ext uri="{28A0092B-C50C-407E-A947-70E740481C1C}">
                <a14:useLocalDpi xmlns:a14="http://schemas.microsoft.com/office/drawing/2010/main" xmlns="" val="0"/>
              </a:ext>
            </a:extLst>
          </a:blip>
          <a:srcRect t="27405"/>
          <a:stretch>
            <a:fillRect/>
          </a:stretch>
        </p:blipFill>
        <p:spPr bwMode="auto">
          <a:xfrm>
            <a:off x="1219200" y="874713"/>
            <a:ext cx="7772400" cy="510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1" name="WordArt 3"/>
          <p:cNvSpPr>
            <a:spLocks noChangeArrowheads="1" noChangeShapeType="1" noTextEdit="1"/>
          </p:cNvSpPr>
          <p:nvPr/>
        </p:nvSpPr>
        <p:spPr bwMode="auto">
          <a:xfrm>
            <a:off x="2590800" y="228600"/>
            <a:ext cx="4800600" cy="3048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Limitations of 'Statins'</a:t>
            </a:r>
          </a:p>
        </p:txBody>
      </p:sp>
      <p:sp>
        <p:nvSpPr>
          <p:cNvPr id="83972" name="Text Box 4"/>
          <p:cNvSpPr txBox="1">
            <a:spLocks noChangeArrowheads="1"/>
          </p:cNvSpPr>
          <p:nvPr/>
        </p:nvSpPr>
        <p:spPr bwMode="auto">
          <a:xfrm>
            <a:off x="4462463" y="6164263"/>
            <a:ext cx="4529137" cy="590550"/>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600" b="1" i="1">
                <a:solidFill>
                  <a:srgbClr val="0066FF"/>
                </a:solidFill>
                <a:latin typeface="Arial Narrow" pitchFamily="34" charset="0"/>
              </a:rPr>
              <a:t>1. ATP III, JAMA 2001; 285:2486-2497</a:t>
            </a:r>
          </a:p>
          <a:p>
            <a:pPr eaLnBrk="1" hangingPunct="1"/>
            <a:r>
              <a:rPr lang="en-US" sz="1600" b="1" i="1">
                <a:solidFill>
                  <a:srgbClr val="0066FF"/>
                </a:solidFill>
                <a:latin typeface="Arial Narrow" pitchFamily="34" charset="0"/>
              </a:rPr>
              <a:t>2. Pearson TA ea al. Arch Intern Med 2000;160:459-467 </a:t>
            </a:r>
          </a:p>
        </p:txBody>
      </p:sp>
    </p:spTree>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WordArt 2"/>
          <p:cNvSpPr>
            <a:spLocks noChangeArrowheads="1" noChangeShapeType="1" noTextEdit="1"/>
          </p:cNvSpPr>
          <p:nvPr/>
        </p:nvSpPr>
        <p:spPr bwMode="auto">
          <a:xfrm>
            <a:off x="2590800" y="228600"/>
            <a:ext cx="4572000" cy="5334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a:t>
            </a:r>
            <a:r>
              <a:rPr lang="en-US" sz="2000" kern="10" dirty="0" err="1">
                <a:solidFill>
                  <a:schemeClr val="tx2">
                    <a:lumMod val="75000"/>
                  </a:schemeClr>
                </a:solidFill>
                <a:latin typeface="Arial Black"/>
              </a:rPr>
              <a:t>Ezetimibe</a:t>
            </a:r>
            <a:r>
              <a:rPr lang="en-US" sz="2000" kern="10" dirty="0">
                <a:solidFill>
                  <a:schemeClr val="tx2">
                    <a:lumMod val="75000"/>
                  </a:schemeClr>
                </a:solidFill>
                <a:latin typeface="Arial Black"/>
              </a:rPr>
              <a:t>' and 'Statins'</a:t>
            </a:r>
          </a:p>
        </p:txBody>
      </p:sp>
      <p:sp>
        <p:nvSpPr>
          <p:cNvPr id="277507" name="Text Box 3"/>
          <p:cNvSpPr txBox="1">
            <a:spLocks noChangeArrowheads="1"/>
          </p:cNvSpPr>
          <p:nvPr/>
        </p:nvSpPr>
        <p:spPr bwMode="auto">
          <a:xfrm>
            <a:off x="228600" y="762000"/>
            <a:ext cx="8715375" cy="457200"/>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wrap="none">
            <a:spAutoFit/>
          </a:bodyPr>
          <a:lstStyle/>
          <a:p>
            <a:pPr>
              <a:defRPr/>
            </a:pPr>
            <a:r>
              <a:rPr lang="en-US" b="1" dirty="0">
                <a:latin typeface="Arial" charset="0"/>
              </a:rPr>
              <a:t>Helps to meet the challenge in aggressive LDL-C reduction</a:t>
            </a:r>
          </a:p>
        </p:txBody>
      </p:sp>
      <p:grpSp>
        <p:nvGrpSpPr>
          <p:cNvPr id="84996" name="Group 7"/>
          <p:cNvGrpSpPr>
            <a:grpSpLocks/>
          </p:cNvGrpSpPr>
          <p:nvPr/>
        </p:nvGrpSpPr>
        <p:grpSpPr bwMode="auto">
          <a:xfrm>
            <a:off x="1905000" y="1252538"/>
            <a:ext cx="5791200" cy="5105400"/>
            <a:chOff x="1152" y="816"/>
            <a:chExt cx="3696" cy="3264"/>
          </a:xfrm>
        </p:grpSpPr>
        <p:pic>
          <p:nvPicPr>
            <p:cNvPr id="84998" name="Picture 4" descr="01"/>
            <p:cNvPicPr>
              <a:picLocks noChangeAspect="1" noChangeArrowheads="1"/>
            </p:cNvPicPr>
            <p:nvPr/>
          </p:nvPicPr>
          <p:blipFill>
            <a:blip r:embed="rId2">
              <a:extLst>
                <a:ext uri="{28A0092B-C50C-407E-A947-70E740481C1C}">
                  <a14:useLocalDpi xmlns:a14="http://schemas.microsoft.com/office/drawing/2010/main" xmlns="" val="0"/>
                </a:ext>
              </a:extLst>
            </a:blip>
            <a:srcRect l="13571" t="2777" r="4802" b="2777"/>
            <a:stretch>
              <a:fillRect/>
            </a:stretch>
          </p:blipFill>
          <p:spPr bwMode="auto">
            <a:xfrm>
              <a:off x="1152" y="816"/>
              <a:ext cx="3696" cy="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9" name="Text Box 5"/>
            <p:cNvSpPr txBox="1">
              <a:spLocks noChangeArrowheads="1"/>
            </p:cNvSpPr>
            <p:nvPr/>
          </p:nvSpPr>
          <p:spPr bwMode="auto">
            <a:xfrm>
              <a:off x="3730" y="1392"/>
              <a:ext cx="739" cy="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2000" b="1">
                  <a:latin typeface="Arial Narrow" pitchFamily="34" charset="0"/>
                </a:rPr>
                <a:t>Add</a:t>
              </a:r>
            </a:p>
            <a:p>
              <a:pPr algn="ctr" eaLnBrk="1" hangingPunct="1"/>
              <a:r>
                <a:rPr lang="en-US" sz="2000" b="1">
                  <a:latin typeface="Arial Narrow" pitchFamily="34" charset="0"/>
                </a:rPr>
                <a:t>Ezatimibe</a:t>
              </a:r>
            </a:p>
          </p:txBody>
        </p:sp>
      </p:grpSp>
      <p:sp>
        <p:nvSpPr>
          <p:cNvPr id="84997" name="Text Box 6"/>
          <p:cNvSpPr txBox="1">
            <a:spLocks noChangeArrowheads="1"/>
          </p:cNvSpPr>
          <p:nvPr/>
        </p:nvSpPr>
        <p:spPr bwMode="auto">
          <a:xfrm>
            <a:off x="3725863" y="6448425"/>
            <a:ext cx="5341937" cy="346075"/>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600" b="1" i="1">
                <a:solidFill>
                  <a:srgbClr val="0066FF"/>
                </a:solidFill>
                <a:latin typeface="Arial Narrow" pitchFamily="34" charset="0"/>
                <a:ea typeface="Arial Unicode MS" pitchFamily="34" charset="-128"/>
                <a:cs typeface="CordiaUPC" pitchFamily="34" charset="-34"/>
              </a:rPr>
              <a:t>Stein E, Stenderd S, Mata P,  et al. Am Heart J. 2004; 148:447-455 </a:t>
            </a: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Grp="1" noChangeArrowheads="1"/>
          </p:cNvSpPr>
          <p:nvPr>
            <p:ph idx="1"/>
          </p:nvPr>
        </p:nvSpPr>
        <p:spPr bwMode="auto">
          <a:xfrm>
            <a:off x="1371600" y="838200"/>
            <a:ext cx="7772400" cy="5562600"/>
          </a:xfrm>
          <a:noFill/>
          <a:ln>
            <a:noFill/>
            <a:miter lim="800000"/>
            <a:headEnd/>
            <a:tailEnd/>
          </a:ln>
        </p:spPr>
        <p:txBody>
          <a:bodyPr vert="horz" wrap="square" lIns="92075" tIns="46038" rIns="92075" bIns="46038" numCol="1" anchor="t" anchorCtr="0" compatLnSpc="1">
            <a:prstTxWarp prst="textNoShape">
              <a:avLst/>
            </a:prstTxWarp>
          </a:bodyPr>
          <a:lstStyle/>
          <a:p>
            <a:pPr algn="just" eaLnBrk="1" hangingPunct="1">
              <a:lnSpc>
                <a:spcPct val="140000"/>
              </a:lnSpc>
              <a:buSzPct val="80000"/>
              <a:defRPr/>
            </a:pPr>
            <a:r>
              <a:rPr lang="en-GB" sz="2600" b="1" dirty="0" smtClean="0">
                <a:latin typeface="Arial Narrow" pitchFamily="34" charset="0"/>
              </a:rPr>
              <a:t>Strongly associated with atherosclerosis and CHD events</a:t>
            </a:r>
          </a:p>
          <a:p>
            <a:pPr algn="just" eaLnBrk="1" hangingPunct="1">
              <a:lnSpc>
                <a:spcPct val="140000"/>
              </a:lnSpc>
              <a:buSzPct val="80000"/>
              <a:defRPr/>
            </a:pPr>
            <a:r>
              <a:rPr lang="en-GB" sz="2600" b="1" dirty="0" smtClean="0">
                <a:latin typeface="Arial Narrow" pitchFamily="34" charset="0"/>
              </a:rPr>
              <a:t>10% increase results in a 20% increase</a:t>
            </a:r>
            <a:br>
              <a:rPr lang="en-GB" sz="2600" b="1" dirty="0" smtClean="0">
                <a:latin typeface="Arial Narrow" pitchFamily="34" charset="0"/>
              </a:rPr>
            </a:br>
            <a:r>
              <a:rPr lang="en-GB" sz="2600" b="1" dirty="0" smtClean="0">
                <a:latin typeface="Arial Narrow" pitchFamily="34" charset="0"/>
              </a:rPr>
              <a:t>in CHD risk </a:t>
            </a:r>
          </a:p>
          <a:p>
            <a:pPr algn="just" eaLnBrk="1" hangingPunct="1">
              <a:lnSpc>
                <a:spcPct val="140000"/>
              </a:lnSpc>
              <a:buSzPct val="80000"/>
              <a:defRPr/>
            </a:pPr>
            <a:r>
              <a:rPr lang="en-GB" sz="2600" b="1" dirty="0" smtClean="0">
                <a:latin typeface="Arial Narrow" pitchFamily="34" charset="0"/>
              </a:rPr>
              <a:t>Modified by other risk factors</a:t>
            </a:r>
          </a:p>
          <a:p>
            <a:pPr lvl="1" algn="just" eaLnBrk="1" hangingPunct="1">
              <a:lnSpc>
                <a:spcPct val="140000"/>
              </a:lnSpc>
              <a:buSzPct val="70000"/>
              <a:defRPr/>
            </a:pPr>
            <a:r>
              <a:rPr lang="en-GB" sz="2600" b="1" dirty="0" smtClean="0">
                <a:latin typeface="Arial Narrow" pitchFamily="34" charset="0"/>
              </a:rPr>
              <a:t>low HDL cholesterol</a:t>
            </a:r>
          </a:p>
          <a:p>
            <a:pPr lvl="1" algn="just" eaLnBrk="1" hangingPunct="1">
              <a:lnSpc>
                <a:spcPct val="140000"/>
              </a:lnSpc>
              <a:buSzPct val="70000"/>
              <a:defRPr/>
            </a:pPr>
            <a:r>
              <a:rPr lang="en-GB" sz="2600" b="1" dirty="0" smtClean="0">
                <a:latin typeface="Arial Narrow" pitchFamily="34" charset="0"/>
              </a:rPr>
              <a:t>smoking</a:t>
            </a:r>
          </a:p>
          <a:p>
            <a:pPr lvl="1" algn="just" eaLnBrk="1" hangingPunct="1">
              <a:lnSpc>
                <a:spcPct val="140000"/>
              </a:lnSpc>
              <a:buSzPct val="70000"/>
              <a:defRPr/>
            </a:pPr>
            <a:r>
              <a:rPr lang="en-GB" sz="2600" b="1" dirty="0" smtClean="0">
                <a:latin typeface="Arial Narrow" pitchFamily="34" charset="0"/>
              </a:rPr>
              <a:t>hypertension</a:t>
            </a:r>
          </a:p>
          <a:p>
            <a:pPr lvl="1" algn="just" eaLnBrk="1" hangingPunct="1">
              <a:lnSpc>
                <a:spcPct val="140000"/>
              </a:lnSpc>
              <a:buSzPct val="70000"/>
              <a:defRPr/>
            </a:pPr>
            <a:r>
              <a:rPr lang="en-GB" sz="2600" b="1" dirty="0" smtClean="0">
                <a:latin typeface="Arial Narrow" pitchFamily="34" charset="0"/>
              </a:rPr>
              <a:t>diabetes</a:t>
            </a:r>
          </a:p>
        </p:txBody>
      </p:sp>
      <p:sp>
        <p:nvSpPr>
          <p:cNvPr id="14339" name="WordArt 4"/>
          <p:cNvSpPr>
            <a:spLocks noChangeArrowheads="1" noChangeShapeType="1" noTextEdit="1"/>
          </p:cNvSpPr>
          <p:nvPr/>
        </p:nvSpPr>
        <p:spPr bwMode="auto">
          <a:xfrm>
            <a:off x="3048000" y="304800"/>
            <a:ext cx="38100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kern="10" dirty="0" smtClean="0">
                <a:solidFill>
                  <a:schemeClr val="tx2">
                    <a:lumMod val="75000"/>
                  </a:schemeClr>
                </a:solidFill>
                <a:latin typeface="Arial Black"/>
              </a:rPr>
              <a:t>LDL </a:t>
            </a:r>
            <a:r>
              <a:rPr lang="en-US" kern="10" dirty="0">
                <a:solidFill>
                  <a:schemeClr val="tx2">
                    <a:lumMod val="75000"/>
                  </a:schemeClr>
                </a:solidFill>
                <a:latin typeface="Arial Black"/>
              </a:rPr>
              <a:t>Cholesterol</a:t>
            </a:r>
          </a:p>
        </p:txBody>
      </p:sp>
    </p:spTree>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WordArt 2"/>
          <p:cNvSpPr>
            <a:spLocks noChangeArrowheads="1" noChangeShapeType="1" noTextEdit="1"/>
          </p:cNvSpPr>
          <p:nvPr/>
        </p:nvSpPr>
        <p:spPr bwMode="auto">
          <a:xfrm>
            <a:off x="2590800" y="228600"/>
            <a:ext cx="49530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a:t>
            </a:r>
            <a:r>
              <a:rPr lang="en-US" sz="2000" kern="10" dirty="0" err="1">
                <a:solidFill>
                  <a:schemeClr val="tx2">
                    <a:lumMod val="75000"/>
                  </a:schemeClr>
                </a:solidFill>
                <a:latin typeface="Arial Black"/>
              </a:rPr>
              <a:t>Ezetimibe</a:t>
            </a:r>
            <a:r>
              <a:rPr lang="en-US" sz="2000" kern="10" dirty="0">
                <a:solidFill>
                  <a:schemeClr val="tx2">
                    <a:lumMod val="75000"/>
                  </a:schemeClr>
                </a:solidFill>
                <a:latin typeface="Arial Black"/>
              </a:rPr>
              <a:t>' and 'Statins'</a:t>
            </a:r>
          </a:p>
        </p:txBody>
      </p:sp>
      <p:sp>
        <p:nvSpPr>
          <p:cNvPr id="278531" name="Text Box 3"/>
          <p:cNvSpPr txBox="1">
            <a:spLocks noChangeArrowheads="1"/>
          </p:cNvSpPr>
          <p:nvPr/>
        </p:nvSpPr>
        <p:spPr bwMode="auto">
          <a:xfrm>
            <a:off x="1911350" y="781050"/>
            <a:ext cx="6470650" cy="895350"/>
          </a:xfrm>
          <a:prstGeom prst="rect">
            <a:avLst/>
          </a:prstGeom>
          <a:gradFill rotWithShape="1">
            <a:gsLst>
              <a:gs pos="0">
                <a:schemeClr val="bg1">
                  <a:alpha val="50000"/>
                </a:schemeClr>
              </a:gs>
              <a:gs pos="100000">
                <a:schemeClr val="bg1">
                  <a:gamma/>
                  <a:tint val="93725"/>
                  <a:invGamma/>
                  <a:alpha val="50000"/>
                </a:schemeClr>
              </a:gs>
            </a:gsLst>
            <a:lin ang="5400000" scaled="1"/>
          </a:gradFill>
          <a:ln w="9525">
            <a:noFill/>
            <a:miter lim="800000"/>
            <a:headEnd/>
            <a:tailEnd/>
          </a:ln>
          <a:effectLst/>
        </p:spPr>
        <p:txBody>
          <a:bodyPr wrap="none">
            <a:spAutoFit/>
          </a:bodyPr>
          <a:lstStyle/>
          <a:p>
            <a:pPr algn="ctr">
              <a:lnSpc>
                <a:spcPct val="110000"/>
              </a:lnSpc>
              <a:defRPr/>
            </a:pPr>
            <a:r>
              <a:rPr lang="en-US" b="1" dirty="0">
                <a:latin typeface="Arial" charset="0"/>
              </a:rPr>
              <a:t>Ensure achieving LDL-C goal (&lt;100 mg/</a:t>
            </a:r>
            <a:r>
              <a:rPr lang="en-US" b="1" dirty="0" err="1">
                <a:latin typeface="Arial" charset="0"/>
              </a:rPr>
              <a:t>dL</a:t>
            </a:r>
            <a:r>
              <a:rPr lang="en-US" b="1" dirty="0">
                <a:latin typeface="Arial" charset="0"/>
              </a:rPr>
              <a:t>) </a:t>
            </a:r>
          </a:p>
          <a:p>
            <a:pPr algn="ctr">
              <a:lnSpc>
                <a:spcPct val="110000"/>
              </a:lnSpc>
              <a:defRPr/>
            </a:pPr>
            <a:r>
              <a:rPr lang="en-US" b="1" dirty="0">
                <a:latin typeface="Arial" charset="0"/>
              </a:rPr>
              <a:t>in combination with atorvastatin </a:t>
            </a:r>
          </a:p>
        </p:txBody>
      </p:sp>
      <p:sp>
        <p:nvSpPr>
          <p:cNvPr id="86020" name="Text Box 6"/>
          <p:cNvSpPr txBox="1">
            <a:spLocks noChangeArrowheads="1"/>
          </p:cNvSpPr>
          <p:nvPr/>
        </p:nvSpPr>
        <p:spPr bwMode="auto">
          <a:xfrm>
            <a:off x="5516563" y="6324600"/>
            <a:ext cx="2941637" cy="376238"/>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b="1" i="1">
                <a:solidFill>
                  <a:srgbClr val="0066FF"/>
                </a:solidFill>
                <a:latin typeface="Arial Narrow" pitchFamily="34" charset="0"/>
                <a:ea typeface="Arial Unicode MS" pitchFamily="34" charset="-128"/>
                <a:cs typeface="CordiaUPC" pitchFamily="34" charset="-34"/>
              </a:rPr>
              <a:t>Am Heart J. 2005; 149:464-473 </a:t>
            </a:r>
          </a:p>
        </p:txBody>
      </p:sp>
      <p:pic>
        <p:nvPicPr>
          <p:cNvPr id="86021" name="Picture 7" descr="0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1752600"/>
            <a:ext cx="6781800" cy="446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762000" y="76200"/>
            <a:ext cx="8382000" cy="1371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defTabSz="762000" eaLnBrk="1" hangingPunct="1">
              <a:lnSpc>
                <a:spcPct val="130000"/>
              </a:lnSpc>
            </a:pPr>
            <a:r>
              <a:rPr lang="en-US" sz="3200" b="1" dirty="0" smtClean="0">
                <a:solidFill>
                  <a:schemeClr val="tx2">
                    <a:lumMod val="75000"/>
                  </a:schemeClr>
                </a:solidFill>
                <a:latin typeface="Tahoma" pitchFamily="34" charset="0"/>
              </a:rPr>
              <a:t>Relationship Between Changes in </a:t>
            </a:r>
            <a:br>
              <a:rPr lang="en-US" sz="3200" b="1" dirty="0" smtClean="0">
                <a:solidFill>
                  <a:schemeClr val="tx2">
                    <a:lumMod val="75000"/>
                  </a:schemeClr>
                </a:solidFill>
                <a:latin typeface="Tahoma" pitchFamily="34" charset="0"/>
              </a:rPr>
            </a:br>
            <a:r>
              <a:rPr lang="en-US" sz="3200" b="1" dirty="0" smtClean="0">
                <a:solidFill>
                  <a:schemeClr val="tx2">
                    <a:lumMod val="75000"/>
                  </a:schemeClr>
                </a:solidFill>
                <a:latin typeface="Tahoma" pitchFamily="34" charset="0"/>
              </a:rPr>
              <a:t>LDL-C and HDL-C Levels and CHD Risk</a:t>
            </a:r>
          </a:p>
        </p:txBody>
      </p:sp>
      <p:sp>
        <p:nvSpPr>
          <p:cNvPr id="87043" name="AutoShape 3"/>
          <p:cNvSpPr>
            <a:spLocks noChangeArrowheads="1"/>
          </p:cNvSpPr>
          <p:nvPr/>
        </p:nvSpPr>
        <p:spPr bwMode="auto">
          <a:xfrm>
            <a:off x="1143000" y="2438400"/>
            <a:ext cx="3886200" cy="2141538"/>
          </a:xfrm>
          <a:prstGeom prst="downArrow">
            <a:avLst>
              <a:gd name="adj1" fmla="val 74509"/>
              <a:gd name="adj2" fmla="val 66694"/>
            </a:avLst>
          </a:prstGeom>
          <a:solidFill>
            <a:srgbClr val="CC3300"/>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nchor="ctr"/>
          <a:lstStyle/>
          <a:p>
            <a:endParaRPr lang="en-US"/>
          </a:p>
        </p:txBody>
      </p:sp>
      <p:sp>
        <p:nvSpPr>
          <p:cNvPr id="87044" name="Text Box 4"/>
          <p:cNvSpPr txBox="1">
            <a:spLocks noChangeArrowheads="1"/>
          </p:cNvSpPr>
          <p:nvPr/>
        </p:nvSpPr>
        <p:spPr bwMode="auto">
          <a:xfrm>
            <a:off x="1676400" y="2514600"/>
            <a:ext cx="2667000" cy="129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lnSpc>
                <a:spcPct val="110000"/>
              </a:lnSpc>
              <a:spcBef>
                <a:spcPct val="50000"/>
              </a:spcBef>
            </a:pPr>
            <a:r>
              <a:rPr lang="en-US" b="1">
                <a:solidFill>
                  <a:schemeClr val="bg1"/>
                </a:solidFill>
                <a:latin typeface="Arial Narrow" pitchFamily="34" charset="0"/>
              </a:rPr>
              <a:t>1% decrease</a:t>
            </a:r>
            <a:br>
              <a:rPr lang="en-US" b="1">
                <a:solidFill>
                  <a:schemeClr val="bg1"/>
                </a:solidFill>
                <a:latin typeface="Arial Narrow" pitchFamily="34" charset="0"/>
              </a:rPr>
            </a:br>
            <a:r>
              <a:rPr lang="en-US" b="1">
                <a:solidFill>
                  <a:schemeClr val="bg1"/>
                </a:solidFill>
                <a:latin typeface="Arial Narrow" pitchFamily="34" charset="0"/>
              </a:rPr>
              <a:t>in LDL-C reduces CHD risk by 1%</a:t>
            </a:r>
          </a:p>
        </p:txBody>
      </p:sp>
      <p:sp>
        <p:nvSpPr>
          <p:cNvPr id="295941" name="AutoShape 5"/>
          <p:cNvSpPr>
            <a:spLocks noChangeArrowheads="1"/>
          </p:cNvSpPr>
          <p:nvPr/>
        </p:nvSpPr>
        <p:spPr bwMode="auto">
          <a:xfrm rot="10800000">
            <a:off x="4876800" y="2438400"/>
            <a:ext cx="3886200" cy="2209800"/>
          </a:xfrm>
          <a:prstGeom prst="downArrow">
            <a:avLst>
              <a:gd name="adj1" fmla="val 74509"/>
              <a:gd name="adj2" fmla="val 66694"/>
            </a:avLst>
          </a:prstGeom>
          <a:solidFill>
            <a:srgbClr val="CC00CC"/>
          </a:solidFill>
          <a:ln w="19050">
            <a:noFill/>
            <a:miter lim="800000"/>
            <a:headEnd/>
            <a:tailEnd/>
          </a:ln>
          <a:effectLst/>
        </p:spPr>
        <p:txBody>
          <a:bodyPr rot="10800000" wrap="none" anchor="ctr"/>
          <a:lstStyle/>
          <a:p>
            <a:pPr algn="ctr">
              <a:defRPr/>
            </a:pPr>
            <a:endParaRPr lang="en-US" sz="1800" b="1">
              <a:solidFill>
                <a:srgbClr val="FFFF00"/>
              </a:solidFill>
              <a:effectLst>
                <a:outerShdw blurRad="38100" dist="38100" dir="2700000" algn="tl">
                  <a:srgbClr val="000000"/>
                </a:outerShdw>
              </a:effectLst>
              <a:latin typeface="Arial" charset="0"/>
            </a:endParaRPr>
          </a:p>
        </p:txBody>
      </p:sp>
      <p:sp>
        <p:nvSpPr>
          <p:cNvPr id="87046" name="Text Box 6"/>
          <p:cNvSpPr txBox="1">
            <a:spLocks noChangeArrowheads="1"/>
          </p:cNvSpPr>
          <p:nvPr/>
        </p:nvSpPr>
        <p:spPr bwMode="auto">
          <a:xfrm>
            <a:off x="5410200" y="2667000"/>
            <a:ext cx="2832100"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lnSpc>
                <a:spcPct val="110000"/>
              </a:lnSpc>
              <a:spcBef>
                <a:spcPct val="50000"/>
              </a:spcBef>
            </a:pPr>
            <a:r>
              <a:rPr lang="en-US" b="1" dirty="0">
                <a:latin typeface="Arial Narrow" pitchFamily="34" charset="0"/>
              </a:rPr>
              <a:t/>
            </a:r>
            <a:br>
              <a:rPr lang="en-US" b="1" dirty="0">
                <a:latin typeface="Arial Narrow" pitchFamily="34" charset="0"/>
              </a:rPr>
            </a:br>
            <a:r>
              <a:rPr lang="en-US" b="1" dirty="0">
                <a:latin typeface="Arial Narrow" pitchFamily="34" charset="0"/>
              </a:rPr>
              <a:t>1% increase</a:t>
            </a:r>
            <a:br>
              <a:rPr lang="en-US" b="1" dirty="0">
                <a:latin typeface="Arial Narrow" pitchFamily="34" charset="0"/>
              </a:rPr>
            </a:br>
            <a:r>
              <a:rPr lang="en-US" b="1" dirty="0">
                <a:latin typeface="Arial Narrow" pitchFamily="34" charset="0"/>
              </a:rPr>
              <a:t>in HDL-C reduces CHD risk by 1%</a:t>
            </a:r>
          </a:p>
        </p:txBody>
      </p:sp>
    </p:spTree>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Group 2"/>
          <p:cNvGraphicFramePr>
            <a:graphicFrameLocks noGrp="1"/>
          </p:cNvGraphicFramePr>
          <p:nvPr>
            <p:extLst>
              <p:ext uri="{D42A27DB-BD31-4B8C-83A1-F6EECF244321}">
                <p14:modId xmlns:p14="http://schemas.microsoft.com/office/powerpoint/2010/main" xmlns="" val="2749559249"/>
              </p:ext>
            </p:extLst>
          </p:nvPr>
        </p:nvGraphicFramePr>
        <p:xfrm>
          <a:off x="1427162" y="1235075"/>
          <a:ext cx="7488237" cy="5013324"/>
        </p:xfrm>
        <a:graphic>
          <a:graphicData uri="http://schemas.openxmlformats.org/drawingml/2006/table">
            <a:tbl>
              <a:tblPr/>
              <a:tblGrid>
                <a:gridCol w="2642907"/>
                <a:gridCol w="2129009"/>
                <a:gridCol w="2716321"/>
              </a:tblGrid>
              <a:tr h="66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marT="45716" marB="45716"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3300"/>
                          </a:solidFill>
                          <a:effectLst/>
                          <a:latin typeface="Arial Narrow" pitchFamily="34" charset="0"/>
                          <a:cs typeface="Arial" charset="0"/>
                        </a:rPr>
                        <a:t>Single Drug</a:t>
                      </a:r>
                    </a:p>
                  </a:txBody>
                  <a:tcPr marT="45716" marB="45716"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3300"/>
                          </a:solidFill>
                          <a:effectLst/>
                          <a:latin typeface="Arial Narrow" pitchFamily="34" charset="0"/>
                          <a:cs typeface="Arial" charset="0"/>
                        </a:rPr>
                        <a:t>Combination Drug</a:t>
                      </a:r>
                    </a:p>
                  </a:txBody>
                  <a:tcPr marT="45716" marB="45716"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r h="1866165">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smtClean="0">
                          <a:ln>
                            <a:noFill/>
                          </a:ln>
                          <a:solidFill>
                            <a:srgbClr val="0066FF"/>
                          </a:solidFill>
                          <a:effectLst/>
                          <a:latin typeface="Arial Narrow" pitchFamily="34" charset="0"/>
                          <a:cs typeface="Arial" charset="0"/>
                        </a:rPr>
                        <a:t>Elevated LDL-C and TG &lt;200 mg/dL</a:t>
                      </a:r>
                    </a:p>
                    <a:p>
                      <a:pPr marL="0" marR="0" lvl="0" indent="0" algn="l" defTabSz="914400" rtl="0" eaLnBrk="1" fontAlgn="base" latinLnBrk="0" hangingPunct="1">
                        <a:lnSpc>
                          <a:spcPct val="130000"/>
                        </a:lnSpc>
                        <a:spcBef>
                          <a:spcPct val="20000"/>
                        </a:spcBef>
                        <a:spcAft>
                          <a:spcPct val="0"/>
                        </a:spcAft>
                        <a:buClrTx/>
                        <a:buSzTx/>
                        <a:buFontTx/>
                        <a:buNone/>
                        <a:tabLst/>
                      </a:pPr>
                      <a:endParaRPr kumimoji="0" lang="en-US" sz="2400" b="1" i="0" u="none" strike="noStrike" cap="none" normalizeH="0" baseline="0" smtClean="0">
                        <a:ln>
                          <a:noFill/>
                        </a:ln>
                        <a:solidFill>
                          <a:srgbClr val="0066FF"/>
                        </a:solidFill>
                        <a:effectLst/>
                        <a:latin typeface="Arial Narrow" pitchFamily="34" charset="0"/>
                        <a:cs typeface="Arial" charset="0"/>
                      </a:endParaRPr>
                    </a:p>
                  </a:txBody>
                  <a:tcPr marT="45716" marB="45716"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Narrow" pitchFamily="34" charset="0"/>
                          <a:cs typeface="Arial" charset="0"/>
                        </a:rPr>
                        <a:t>  Resin</a:t>
                      </a:r>
                    </a:p>
                    <a:p>
                      <a:pPr marL="0" marR="0" lvl="0" indent="0" algn="l" defTabSz="914400" rtl="0" eaLnBrk="1" fontAlgn="base" latinLnBrk="0" hangingPunct="1">
                        <a:lnSpc>
                          <a:spcPct val="13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Narrow" pitchFamily="34" charset="0"/>
                          <a:cs typeface="Arial" charset="0"/>
                        </a:rPr>
                        <a:t>  Statin </a:t>
                      </a:r>
                    </a:p>
                    <a:p>
                      <a:pPr marL="0" marR="0" lvl="0" indent="0" algn="l" defTabSz="914400" rtl="0" eaLnBrk="1" fontAlgn="base" latinLnBrk="0" hangingPunct="1">
                        <a:lnSpc>
                          <a:spcPct val="13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Narrow" pitchFamily="34" charset="0"/>
                          <a:cs typeface="Arial" charset="0"/>
                        </a:rPr>
                        <a:t>  Nicotinic acid</a:t>
                      </a:r>
                    </a:p>
                  </a:txBody>
                  <a:tcPr marT="45716" marB="45716"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Char char="•"/>
                        <a:tabLst/>
                      </a:pPr>
                      <a:r>
                        <a:rPr kumimoji="0" lang="en-US" sz="2400" b="1" i="0" u="none" strike="noStrike" cap="none" normalizeH="0" baseline="0" smtClean="0">
                          <a:ln>
                            <a:noFill/>
                          </a:ln>
                          <a:solidFill>
                            <a:schemeClr val="tx1"/>
                          </a:solidFill>
                          <a:effectLst/>
                          <a:latin typeface="Arial Narrow" pitchFamily="34" charset="0"/>
                          <a:cs typeface="Arial" charset="0"/>
                        </a:rPr>
                        <a:t>  Resin + statin </a:t>
                      </a:r>
                    </a:p>
                    <a:p>
                      <a:pPr marL="0" marR="0" lvl="0" indent="0" algn="l" defTabSz="914400" rtl="0" eaLnBrk="1" fontAlgn="base" latinLnBrk="0" hangingPunct="1">
                        <a:lnSpc>
                          <a:spcPct val="130000"/>
                        </a:lnSpc>
                        <a:spcBef>
                          <a:spcPct val="20000"/>
                        </a:spcBef>
                        <a:spcAft>
                          <a:spcPct val="0"/>
                        </a:spcAft>
                        <a:buClrTx/>
                        <a:buSzTx/>
                        <a:buFontTx/>
                        <a:buChar char="•"/>
                        <a:tabLst/>
                      </a:pPr>
                      <a:r>
                        <a:rPr kumimoji="0" lang="en-US" sz="2400" b="1" i="0" u="none" strike="noStrike" cap="none" normalizeH="0" baseline="0" smtClean="0">
                          <a:ln>
                            <a:noFill/>
                          </a:ln>
                          <a:solidFill>
                            <a:schemeClr val="tx1"/>
                          </a:solidFill>
                          <a:effectLst/>
                          <a:latin typeface="Arial Narrow" pitchFamily="34" charset="0"/>
                          <a:cs typeface="Arial" charset="0"/>
                        </a:rPr>
                        <a:t>  Statin + nicotinic a.</a:t>
                      </a:r>
                    </a:p>
                    <a:p>
                      <a:pPr marL="0" marR="0" lvl="0" indent="0" algn="l" defTabSz="914400" rtl="0" eaLnBrk="1" fontAlgn="base" latinLnBrk="0" hangingPunct="1">
                        <a:lnSpc>
                          <a:spcPct val="130000"/>
                        </a:lnSpc>
                        <a:spcBef>
                          <a:spcPct val="20000"/>
                        </a:spcBef>
                        <a:spcAft>
                          <a:spcPct val="0"/>
                        </a:spcAft>
                        <a:buClrTx/>
                        <a:buSzTx/>
                        <a:buFontTx/>
                        <a:buChar char="•"/>
                        <a:tabLst/>
                      </a:pPr>
                      <a:r>
                        <a:rPr kumimoji="0" lang="en-US" sz="2400" b="1" i="0" u="none" strike="noStrike" cap="none" normalizeH="0" baseline="0" smtClean="0">
                          <a:ln>
                            <a:noFill/>
                          </a:ln>
                          <a:solidFill>
                            <a:schemeClr val="tx1"/>
                          </a:solidFill>
                          <a:effectLst/>
                          <a:latin typeface="Arial Narrow" pitchFamily="34" charset="0"/>
                          <a:cs typeface="Arial" charset="0"/>
                        </a:rPr>
                        <a:t>  Resin + nicotinic a.</a:t>
                      </a:r>
                    </a:p>
                  </a:txBody>
                  <a:tcPr marT="45716" marB="45716"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r h="2481384">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0066FF"/>
                          </a:solidFill>
                          <a:effectLst/>
                          <a:latin typeface="Arial Narrow" pitchFamily="34" charset="0"/>
                          <a:cs typeface="Arial" charset="0"/>
                        </a:rPr>
                        <a:t>Elevated LDL-C and TG 200 - 499 mg/</a:t>
                      </a:r>
                      <a:r>
                        <a:rPr kumimoji="0" lang="en-US" sz="2400" b="1" i="0" u="none" strike="noStrike" cap="none" normalizeH="0" baseline="0" dirty="0" err="1" smtClean="0">
                          <a:ln>
                            <a:noFill/>
                          </a:ln>
                          <a:solidFill>
                            <a:srgbClr val="0066FF"/>
                          </a:solidFill>
                          <a:effectLst/>
                          <a:latin typeface="Arial Narrow" pitchFamily="34" charset="0"/>
                          <a:cs typeface="Arial" charset="0"/>
                        </a:rPr>
                        <a:t>dL</a:t>
                      </a:r>
                      <a:endParaRPr kumimoji="0" lang="en-US" sz="2400" b="1" i="0" u="none" strike="noStrike" cap="none" normalizeH="0" baseline="0" dirty="0" smtClean="0">
                        <a:ln>
                          <a:noFill/>
                        </a:ln>
                        <a:solidFill>
                          <a:srgbClr val="0066FF"/>
                        </a:solidFill>
                        <a:effectLst/>
                        <a:latin typeface="Arial Narrow" pitchFamily="34" charset="0"/>
                        <a:cs typeface="Arial" charset="0"/>
                      </a:endParaRPr>
                    </a:p>
                    <a:p>
                      <a:pPr marL="0" marR="0" lvl="0" indent="0" algn="l" defTabSz="914400" rtl="0" eaLnBrk="1" fontAlgn="base" latinLnBrk="0" hangingPunct="1">
                        <a:lnSpc>
                          <a:spcPct val="130000"/>
                        </a:lnSpc>
                        <a:spcBef>
                          <a:spcPct val="20000"/>
                        </a:spcBef>
                        <a:spcAft>
                          <a:spcPct val="0"/>
                        </a:spcAft>
                        <a:buClrTx/>
                        <a:buSzTx/>
                        <a:buFontTx/>
                        <a:buNone/>
                        <a:tabLst/>
                      </a:pPr>
                      <a:endParaRPr kumimoji="0" lang="en-US" sz="2400" b="1" i="0" u="none" strike="noStrike" cap="none" normalizeH="0" baseline="0" dirty="0" smtClean="0">
                        <a:ln>
                          <a:noFill/>
                        </a:ln>
                        <a:solidFill>
                          <a:srgbClr val="0066FF"/>
                        </a:solidFill>
                        <a:effectLst/>
                        <a:latin typeface="Arial Narrow" pitchFamily="34" charset="0"/>
                        <a:cs typeface="Arial" charset="0"/>
                      </a:endParaRPr>
                    </a:p>
                  </a:txBody>
                  <a:tcPr marT="45716" marB="45716"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Narrow" pitchFamily="34" charset="0"/>
                          <a:cs typeface="Arial" charset="0"/>
                        </a:rPr>
                        <a:t>  Nicotinic acid </a:t>
                      </a:r>
                    </a:p>
                    <a:p>
                      <a:pPr marL="0" marR="0" lvl="0" indent="0" algn="l" defTabSz="914400" rtl="0" eaLnBrk="1" fontAlgn="base" latinLnBrk="0" hangingPunct="1">
                        <a:lnSpc>
                          <a:spcPct val="13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Narrow" pitchFamily="34" charset="0"/>
                          <a:cs typeface="Arial" charset="0"/>
                        </a:rPr>
                        <a:t>  Statin </a:t>
                      </a:r>
                    </a:p>
                    <a:p>
                      <a:pPr marL="0" marR="0" lvl="0" indent="0" algn="l" defTabSz="914400" rtl="0" eaLnBrk="1" fontAlgn="base" latinLnBrk="0" hangingPunct="1">
                        <a:lnSpc>
                          <a:spcPct val="13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Narrow" pitchFamily="34" charset="0"/>
                          <a:cs typeface="Arial" charset="0"/>
                        </a:rPr>
                        <a:t>  Fibrate</a:t>
                      </a:r>
                    </a:p>
                  </a:txBody>
                  <a:tcPr marT="45716" marB="45716"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Narrow" pitchFamily="34" charset="0"/>
                          <a:cs typeface="Arial" charset="0"/>
                        </a:rPr>
                        <a:t>Nicotinic a.+ statin</a:t>
                      </a:r>
                    </a:p>
                    <a:p>
                      <a:pPr marL="0" marR="0" lvl="0" indent="0" algn="l" defTabSz="914400" rtl="0" eaLnBrk="1" fontAlgn="base" latinLnBrk="0" hangingPunct="1">
                        <a:lnSpc>
                          <a:spcPct val="13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Narrow" pitchFamily="34" charset="0"/>
                          <a:cs typeface="Arial" charset="0"/>
                        </a:rPr>
                        <a:t>Stalin + fibrate</a:t>
                      </a:r>
                    </a:p>
                    <a:p>
                      <a:pPr marL="0" marR="0" lvl="0" indent="0" algn="l" defTabSz="914400" rtl="0" eaLnBrk="1" fontAlgn="base" latinLnBrk="0" hangingPunct="1">
                        <a:lnSpc>
                          <a:spcPct val="13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Narrow" pitchFamily="34" charset="0"/>
                          <a:cs typeface="Arial" charset="0"/>
                        </a:rPr>
                        <a:t>Nicotinic a.+ resin</a:t>
                      </a:r>
                    </a:p>
                    <a:p>
                      <a:pPr marL="0" marR="0" lvl="0" indent="0" algn="l" defTabSz="914400" rtl="0" eaLnBrk="1" fontAlgn="base" latinLnBrk="0" hangingPunct="1">
                        <a:lnSpc>
                          <a:spcPct val="13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Narrow" pitchFamily="34" charset="0"/>
                          <a:cs typeface="Arial" charset="0"/>
                        </a:rPr>
                        <a:t>Nicotinic a.+ fibrate</a:t>
                      </a:r>
                    </a:p>
                  </a:txBody>
                  <a:tcPr marT="45716" marB="45716"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r>
            </a:tbl>
          </a:graphicData>
        </a:graphic>
      </p:graphicFrame>
      <p:sp>
        <p:nvSpPr>
          <p:cNvPr id="88084" name="Rectangle 20"/>
          <p:cNvSpPr>
            <a:spLocks noChangeArrowheads="1"/>
          </p:cNvSpPr>
          <p:nvPr/>
        </p:nvSpPr>
        <p:spPr bwMode="auto">
          <a:xfrm>
            <a:off x="1427163" y="304800"/>
            <a:ext cx="7259637"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800" b="1" dirty="0">
                <a:solidFill>
                  <a:schemeClr val="tx2">
                    <a:lumMod val="75000"/>
                  </a:schemeClr>
                </a:solidFill>
                <a:latin typeface="Tahoma" pitchFamily="34" charset="0"/>
                <a:cs typeface="Tahoma" pitchFamily="34" charset="0"/>
              </a:rPr>
              <a:t>Drug Selection Based on Lipid Fractions</a:t>
            </a:r>
          </a:p>
        </p:txBody>
      </p:sp>
    </p:spTree>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p:cNvSpPr>
            <a:spLocks noGrp="1" noChangeArrowheads="1"/>
          </p:cNvSpPr>
          <p:nvPr>
            <p:ph idx="1"/>
          </p:nvPr>
        </p:nvSpPr>
        <p:spPr bwMode="auto">
          <a:xfrm>
            <a:off x="990600" y="914400"/>
            <a:ext cx="8153400" cy="5638800"/>
          </a:xfrm>
          <a:noFill/>
          <a:ln>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30000"/>
              </a:lnSpc>
              <a:defRPr/>
            </a:pPr>
            <a:r>
              <a:rPr lang="en-US" sz="2600" b="1" dirty="0" smtClean="0">
                <a:solidFill>
                  <a:srgbClr val="3399FF"/>
                </a:solidFill>
                <a:latin typeface="Arial Narrow" pitchFamily="34" charset="0"/>
              </a:rPr>
              <a:t>ATP III most notably-</a:t>
            </a:r>
          </a:p>
          <a:p>
            <a:pPr lvl="1" eaLnBrk="1" hangingPunct="1">
              <a:lnSpc>
                <a:spcPct val="130000"/>
              </a:lnSpc>
              <a:defRPr/>
            </a:pPr>
            <a:r>
              <a:rPr lang="en-US" sz="2600" b="1" dirty="0" smtClean="0">
                <a:latin typeface="Arial Narrow" pitchFamily="34" charset="0"/>
              </a:rPr>
              <a:t>Advocate more intensive risk reduction therapy by assigning patients to 1 of 3 CHD risk categories (high, intermediate and low) rather than emphasizing the categories of primary and secondary prevention .</a:t>
            </a:r>
          </a:p>
          <a:p>
            <a:pPr lvl="1" eaLnBrk="1" hangingPunct="1">
              <a:lnSpc>
                <a:spcPct val="130000"/>
              </a:lnSpc>
              <a:defRPr/>
            </a:pPr>
            <a:r>
              <a:rPr lang="en-US" sz="2600" b="1" dirty="0" smtClean="0">
                <a:solidFill>
                  <a:srgbClr val="3399FF"/>
                </a:solidFill>
                <a:latin typeface="Arial Narrow" pitchFamily="34" charset="0"/>
              </a:rPr>
              <a:t>Use the Framingham Risk Scoring system to calculate 10 years risk </a:t>
            </a:r>
          </a:p>
          <a:p>
            <a:pPr lvl="1" eaLnBrk="1" hangingPunct="1">
              <a:lnSpc>
                <a:spcPct val="130000"/>
              </a:lnSpc>
              <a:defRPr/>
            </a:pPr>
            <a:r>
              <a:rPr lang="en-US" sz="2600" b="1" dirty="0" smtClean="0">
                <a:latin typeface="Arial Narrow" pitchFamily="34" charset="0"/>
              </a:rPr>
              <a:t>Designate certain disorders as CHD risk equivalents in the highest risk category, even if they do not have established CHD. </a:t>
            </a:r>
          </a:p>
        </p:txBody>
      </p:sp>
      <p:sp>
        <p:nvSpPr>
          <p:cNvPr id="89091" name="WordArt 5"/>
          <p:cNvSpPr>
            <a:spLocks noChangeArrowheads="1" noChangeShapeType="1" noTextEdit="1"/>
          </p:cNvSpPr>
          <p:nvPr/>
        </p:nvSpPr>
        <p:spPr bwMode="auto">
          <a:xfrm>
            <a:off x="2514600" y="228600"/>
            <a:ext cx="45720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smtClean="0">
                <a:solidFill>
                  <a:schemeClr val="tx2">
                    <a:lumMod val="75000"/>
                  </a:schemeClr>
                </a:solidFill>
                <a:latin typeface="Arial Black"/>
              </a:rPr>
              <a:t>Key points </a:t>
            </a:r>
            <a:r>
              <a:rPr lang="en-US" sz="2000" kern="10" dirty="0">
                <a:solidFill>
                  <a:schemeClr val="tx2">
                    <a:lumMod val="75000"/>
                  </a:schemeClr>
                </a:solidFill>
                <a:latin typeface="Arial Black"/>
              </a:rPr>
              <a:t>of ATP III</a:t>
            </a:r>
          </a:p>
        </p:txBody>
      </p:sp>
    </p:spTree>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idx="1"/>
          </p:nvPr>
        </p:nvSpPr>
        <p:spPr bwMode="auto">
          <a:xfrm>
            <a:off x="990600" y="914400"/>
            <a:ext cx="7924800" cy="5562600"/>
          </a:xfrm>
          <a:noFill/>
          <a:ln>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40000"/>
              </a:lnSpc>
            </a:pPr>
            <a:r>
              <a:rPr lang="en-US" sz="2800" b="1" dirty="0" smtClean="0">
                <a:latin typeface="Arial Narrow" pitchFamily="34" charset="0"/>
              </a:rPr>
              <a:t>Consider the importance of specific non lipid factors. (e.g. Inflammation). Which are included in a group of emerging risk factors.</a:t>
            </a:r>
            <a:br>
              <a:rPr lang="en-US" sz="2800" b="1" dirty="0" smtClean="0">
                <a:latin typeface="Arial Narrow" pitchFamily="34" charset="0"/>
              </a:rPr>
            </a:br>
            <a:endParaRPr lang="en-US" sz="1000" b="1" dirty="0" smtClean="0">
              <a:latin typeface="Arial Narrow" pitchFamily="34" charset="0"/>
            </a:endParaRPr>
          </a:p>
          <a:p>
            <a:pPr eaLnBrk="1" hangingPunct="1">
              <a:lnSpc>
                <a:spcPct val="140000"/>
              </a:lnSpc>
            </a:pPr>
            <a:r>
              <a:rPr lang="en-US" sz="2800" b="1" dirty="0" smtClean="0">
                <a:latin typeface="Arial Narrow" pitchFamily="34" charset="0"/>
              </a:rPr>
              <a:t>Recognize that elevated Triglyceride (TG) levels and low levels of HDL-C are independent predictors of CHD. </a:t>
            </a:r>
            <a:br>
              <a:rPr lang="en-US" sz="2800" b="1" dirty="0" smtClean="0">
                <a:latin typeface="Arial Narrow" pitchFamily="34" charset="0"/>
              </a:rPr>
            </a:br>
            <a:endParaRPr lang="en-US" sz="1000" b="1" dirty="0" smtClean="0">
              <a:latin typeface="Arial Narrow" pitchFamily="34" charset="0"/>
            </a:endParaRPr>
          </a:p>
          <a:p>
            <a:pPr eaLnBrk="1" hangingPunct="1">
              <a:lnSpc>
                <a:spcPct val="140000"/>
              </a:lnSpc>
            </a:pPr>
            <a:r>
              <a:rPr lang="en-US" sz="2800" b="1" dirty="0" smtClean="0">
                <a:latin typeface="Arial Narrow" pitchFamily="34" charset="0"/>
              </a:rPr>
              <a:t>Emphasize physical activity in addition to dietary modification (TCL)</a:t>
            </a:r>
          </a:p>
        </p:txBody>
      </p:sp>
      <p:sp>
        <p:nvSpPr>
          <p:cNvPr id="90115" name="WordArt 5"/>
          <p:cNvSpPr>
            <a:spLocks noChangeArrowheads="1" noChangeShapeType="1" noTextEdit="1"/>
          </p:cNvSpPr>
          <p:nvPr/>
        </p:nvSpPr>
        <p:spPr bwMode="auto">
          <a:xfrm>
            <a:off x="2514600" y="228600"/>
            <a:ext cx="45720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smtClean="0">
                <a:solidFill>
                  <a:schemeClr val="tx2">
                    <a:lumMod val="75000"/>
                  </a:schemeClr>
                </a:solidFill>
                <a:latin typeface="Arial Black"/>
              </a:rPr>
              <a:t>Key points </a:t>
            </a:r>
            <a:r>
              <a:rPr lang="en-US" sz="2000" kern="10" dirty="0">
                <a:solidFill>
                  <a:schemeClr val="tx2">
                    <a:lumMod val="75000"/>
                  </a:schemeClr>
                </a:solidFill>
                <a:latin typeface="Arial Black"/>
              </a:rPr>
              <a:t>of ATP III</a:t>
            </a:r>
          </a:p>
        </p:txBody>
      </p:sp>
    </p:spTree>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idx="1"/>
          </p:nvPr>
        </p:nvSpPr>
        <p:spPr bwMode="auto">
          <a:xfrm>
            <a:off x="990600" y="1295400"/>
            <a:ext cx="8001000" cy="4525963"/>
          </a:xfrm>
          <a:noFill/>
          <a:ln>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pPr>
            <a:r>
              <a:rPr lang="en-US" sz="2800" b="1" dirty="0" smtClean="0">
                <a:latin typeface="Arial Narrow" pitchFamily="34" charset="0"/>
              </a:rPr>
              <a:t>Identify the metabolic syndromes, which increases a patients risk for CHD at any LDL-C level. </a:t>
            </a:r>
          </a:p>
          <a:p>
            <a:pPr eaLnBrk="1" hangingPunct="1">
              <a:lnSpc>
                <a:spcPct val="110000"/>
              </a:lnSpc>
            </a:pPr>
            <a:r>
              <a:rPr lang="en-US" sz="2800" b="1" dirty="0" smtClean="0">
                <a:latin typeface="Arial Narrow" pitchFamily="34" charset="0"/>
              </a:rPr>
              <a:t>Risk factors for the metabolic syndrome:</a:t>
            </a:r>
          </a:p>
          <a:p>
            <a:pPr lvl="1" eaLnBrk="1" hangingPunct="1">
              <a:lnSpc>
                <a:spcPct val="110000"/>
              </a:lnSpc>
            </a:pPr>
            <a:r>
              <a:rPr lang="en-US" b="1" dirty="0" smtClean="0">
                <a:solidFill>
                  <a:srgbClr val="3399FF"/>
                </a:solidFill>
                <a:latin typeface="Arial Narrow" pitchFamily="34" charset="0"/>
              </a:rPr>
              <a:t>abdominal obesity</a:t>
            </a:r>
          </a:p>
          <a:p>
            <a:pPr lvl="1" eaLnBrk="1" hangingPunct="1">
              <a:lnSpc>
                <a:spcPct val="110000"/>
              </a:lnSpc>
            </a:pPr>
            <a:r>
              <a:rPr lang="en-US" b="1" dirty="0" smtClean="0">
                <a:solidFill>
                  <a:srgbClr val="3399FF"/>
                </a:solidFill>
                <a:latin typeface="Arial Narrow" pitchFamily="34" charset="0"/>
              </a:rPr>
              <a:t>hypertension</a:t>
            </a:r>
          </a:p>
          <a:p>
            <a:pPr lvl="1" eaLnBrk="1" hangingPunct="1">
              <a:lnSpc>
                <a:spcPct val="110000"/>
              </a:lnSpc>
            </a:pPr>
            <a:r>
              <a:rPr lang="en-US" b="1" dirty="0" smtClean="0">
                <a:solidFill>
                  <a:srgbClr val="3399FF"/>
                </a:solidFill>
                <a:latin typeface="Arial Narrow" pitchFamily="34" charset="0"/>
              </a:rPr>
              <a:t>elevated TG</a:t>
            </a:r>
          </a:p>
          <a:p>
            <a:pPr lvl="1" eaLnBrk="1" hangingPunct="1">
              <a:lnSpc>
                <a:spcPct val="110000"/>
              </a:lnSpc>
            </a:pPr>
            <a:r>
              <a:rPr lang="en-US" b="1" dirty="0" smtClean="0">
                <a:solidFill>
                  <a:srgbClr val="3399FF"/>
                </a:solidFill>
                <a:latin typeface="Arial Narrow" pitchFamily="34" charset="0"/>
              </a:rPr>
              <a:t>low levels of HDL-C and </a:t>
            </a:r>
          </a:p>
          <a:p>
            <a:pPr lvl="1" eaLnBrk="1" hangingPunct="1">
              <a:lnSpc>
                <a:spcPct val="110000"/>
              </a:lnSpc>
            </a:pPr>
            <a:r>
              <a:rPr lang="en-US" b="1" dirty="0" smtClean="0">
                <a:solidFill>
                  <a:srgbClr val="3399FF"/>
                </a:solidFill>
                <a:latin typeface="Arial Narrow" pitchFamily="34" charset="0"/>
              </a:rPr>
              <a:t>impaired glucose tolerance </a:t>
            </a:r>
          </a:p>
        </p:txBody>
      </p:sp>
      <p:sp>
        <p:nvSpPr>
          <p:cNvPr id="91139" name="WordArt 5"/>
          <p:cNvSpPr>
            <a:spLocks noChangeArrowheads="1" noChangeShapeType="1" noTextEdit="1"/>
          </p:cNvSpPr>
          <p:nvPr/>
        </p:nvSpPr>
        <p:spPr bwMode="auto">
          <a:xfrm>
            <a:off x="2590800" y="228600"/>
            <a:ext cx="44958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smtClean="0">
                <a:solidFill>
                  <a:schemeClr val="tx2">
                    <a:lumMod val="75000"/>
                  </a:schemeClr>
                </a:solidFill>
                <a:latin typeface="Arial Black"/>
              </a:rPr>
              <a:t>Key points </a:t>
            </a:r>
            <a:r>
              <a:rPr lang="en-US" sz="2000" kern="10" dirty="0">
                <a:solidFill>
                  <a:schemeClr val="tx2">
                    <a:lumMod val="75000"/>
                  </a:schemeClr>
                </a:solidFill>
                <a:latin typeface="Arial Black"/>
              </a:rPr>
              <a:t>of ATP III</a:t>
            </a:r>
          </a:p>
        </p:txBody>
      </p:sp>
    </p:spTree>
  </p:cSld>
  <p:clrMapOvr>
    <a:masterClrMapping/>
  </p:clrMapOvr>
  <p:transition spd="slow">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bwMode="auto">
          <a:xfrm>
            <a:off x="990600" y="1066800"/>
            <a:ext cx="7772400" cy="4953000"/>
          </a:xfrm>
          <a:noFill/>
          <a:ln>
            <a:noFill/>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140000"/>
              </a:lnSpc>
            </a:pPr>
            <a:r>
              <a:rPr lang="en-US" sz="2800" b="1" dirty="0" smtClean="0">
                <a:latin typeface="Arial Narrow" pitchFamily="34" charset="0"/>
              </a:rPr>
              <a:t>Because atherosclerosis formation represents an advanced stage of cardiovascular disease, it is essential to treat patients before lesions develop.</a:t>
            </a:r>
          </a:p>
          <a:p>
            <a:pPr algn="just" eaLnBrk="1" hangingPunct="1">
              <a:lnSpc>
                <a:spcPct val="140000"/>
              </a:lnSpc>
              <a:buFontTx/>
              <a:buNone/>
            </a:pPr>
            <a:endParaRPr lang="en-US" sz="2000" b="1" dirty="0" smtClean="0">
              <a:latin typeface="Arial Narrow" pitchFamily="34" charset="0"/>
            </a:endParaRPr>
          </a:p>
          <a:p>
            <a:pPr algn="just" eaLnBrk="1" hangingPunct="1">
              <a:lnSpc>
                <a:spcPct val="140000"/>
              </a:lnSpc>
            </a:pPr>
            <a:r>
              <a:rPr lang="en-US" sz="2800" b="1" dirty="0" smtClean="0">
                <a:latin typeface="Arial Narrow" pitchFamily="34" charset="0"/>
              </a:rPr>
              <a:t>By identifying multiple risk factors beyond elevated LDL-C levels physician will be better able to recognize and treat CHD before it progresses to atherosclerosis formation.</a:t>
            </a:r>
          </a:p>
        </p:txBody>
      </p:sp>
      <p:sp>
        <p:nvSpPr>
          <p:cNvPr id="92163" name="WordArt 4"/>
          <p:cNvSpPr>
            <a:spLocks noChangeArrowheads="1" noChangeShapeType="1" noTextEdit="1"/>
          </p:cNvSpPr>
          <p:nvPr/>
        </p:nvSpPr>
        <p:spPr bwMode="auto">
          <a:xfrm>
            <a:off x="2590800" y="304800"/>
            <a:ext cx="45720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smtClean="0">
                <a:solidFill>
                  <a:schemeClr val="tx2">
                    <a:lumMod val="75000"/>
                  </a:schemeClr>
                </a:solidFill>
                <a:latin typeface="Arial Black"/>
              </a:rPr>
              <a:t>Key points </a:t>
            </a:r>
            <a:r>
              <a:rPr lang="en-US" sz="2000" kern="10" dirty="0">
                <a:solidFill>
                  <a:schemeClr val="tx2">
                    <a:lumMod val="75000"/>
                  </a:schemeClr>
                </a:solidFill>
                <a:latin typeface="Arial Black"/>
              </a:rPr>
              <a:t>of ATP III</a:t>
            </a:r>
          </a:p>
        </p:txBody>
      </p:sp>
    </p:spTree>
  </p:cSld>
  <p:clrMapOvr>
    <a:masterClrMapping/>
  </p:clrMapOvr>
  <p:transition spd="slow">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WordArt 4"/>
          <p:cNvSpPr>
            <a:spLocks noChangeArrowheads="1" noChangeShapeType="1" noTextEdit="1"/>
          </p:cNvSpPr>
          <p:nvPr/>
        </p:nvSpPr>
        <p:spPr bwMode="auto">
          <a:xfrm>
            <a:off x="2743200" y="228600"/>
            <a:ext cx="46482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Take Home Massage</a:t>
            </a:r>
          </a:p>
        </p:txBody>
      </p:sp>
      <p:sp>
        <p:nvSpPr>
          <p:cNvPr id="270342" name="Text Box 6"/>
          <p:cNvSpPr txBox="1">
            <a:spLocks noChangeArrowheads="1"/>
          </p:cNvSpPr>
          <p:nvPr/>
        </p:nvSpPr>
        <p:spPr bwMode="auto">
          <a:xfrm>
            <a:off x="381000" y="838200"/>
            <a:ext cx="8458200" cy="5145088"/>
          </a:xfrm>
          <a:prstGeom prst="rect">
            <a:avLst/>
          </a:prstGeom>
          <a:noFill/>
          <a:ln w="9525">
            <a:noFill/>
            <a:miter lim="800000"/>
            <a:headEnd/>
            <a:tailEnd/>
          </a:ln>
          <a:effectLst/>
        </p:spPr>
        <p:txBody>
          <a:bodyPr>
            <a:spAutoFit/>
          </a:bodyPr>
          <a:lstStyle/>
          <a:p>
            <a:pPr algn="just">
              <a:lnSpc>
                <a:spcPct val="140000"/>
              </a:lnSpc>
              <a:defRPr/>
            </a:pPr>
            <a:r>
              <a:rPr lang="en-US" sz="2800" b="1" dirty="0">
                <a:solidFill>
                  <a:srgbClr val="0066FF"/>
                </a:solidFill>
                <a:latin typeface="Arial Narrow" pitchFamily="34" charset="0"/>
                <a:sym typeface="Wingdings" pitchFamily="2" charset="2"/>
              </a:rPr>
              <a:t></a:t>
            </a:r>
            <a:r>
              <a:rPr lang="en-US" sz="2800" b="1" dirty="0">
                <a:solidFill>
                  <a:srgbClr val="CC00FF"/>
                </a:solidFill>
                <a:latin typeface="Arial Narrow" pitchFamily="34" charset="0"/>
              </a:rPr>
              <a:t> </a:t>
            </a:r>
            <a:r>
              <a:rPr lang="en-US" sz="2800" b="1" dirty="0">
                <a:latin typeface="Arial Narrow" pitchFamily="34" charset="0"/>
              </a:rPr>
              <a:t>ATP III for the NCEP has introduced new guidelines for the management of high cholesterol by including an update risk definition. The panel now advocates a serum</a:t>
            </a:r>
            <a:r>
              <a:rPr lang="en-US" sz="2800" b="1" dirty="0">
                <a:solidFill>
                  <a:srgbClr val="CC00FF"/>
                </a:solidFill>
                <a:latin typeface="Arial Narrow" pitchFamily="34" charset="0"/>
              </a:rPr>
              <a:t> </a:t>
            </a:r>
            <a:r>
              <a:rPr lang="en-US" sz="2800" b="1" dirty="0">
                <a:solidFill>
                  <a:srgbClr val="CC3300"/>
                </a:solidFill>
                <a:latin typeface="Arial Narrow" pitchFamily="34" charset="0"/>
              </a:rPr>
              <a:t>LDL level &lt;100 mg/</a:t>
            </a:r>
            <a:r>
              <a:rPr lang="en-US" sz="2800" b="1" dirty="0" err="1">
                <a:solidFill>
                  <a:srgbClr val="CC3300"/>
                </a:solidFill>
                <a:latin typeface="Arial Narrow" pitchFamily="34" charset="0"/>
              </a:rPr>
              <a:t>dL</a:t>
            </a:r>
            <a:r>
              <a:rPr lang="en-US" sz="2800" b="1" dirty="0">
                <a:solidFill>
                  <a:srgbClr val="CC3300"/>
                </a:solidFill>
                <a:latin typeface="Arial Narrow" pitchFamily="34" charset="0"/>
              </a:rPr>
              <a:t> for persons with DM and higher CVS risk.</a:t>
            </a:r>
          </a:p>
          <a:p>
            <a:pPr algn="just">
              <a:lnSpc>
                <a:spcPct val="140000"/>
              </a:lnSpc>
              <a:defRPr/>
            </a:pPr>
            <a:endParaRPr lang="en-US" sz="1200" b="1" dirty="0">
              <a:solidFill>
                <a:srgbClr val="0066FF"/>
              </a:solidFill>
              <a:latin typeface="Arial Narrow" pitchFamily="34" charset="0"/>
              <a:sym typeface="Wingdings" pitchFamily="2" charset="2"/>
            </a:endParaRPr>
          </a:p>
          <a:p>
            <a:pPr algn="just">
              <a:lnSpc>
                <a:spcPct val="140000"/>
              </a:lnSpc>
              <a:defRPr/>
            </a:pPr>
            <a:r>
              <a:rPr lang="en-US" sz="2800" b="1" dirty="0">
                <a:solidFill>
                  <a:srgbClr val="0066FF"/>
                </a:solidFill>
                <a:latin typeface="Arial Narrow" pitchFamily="34" charset="0"/>
                <a:sym typeface="Wingdings" pitchFamily="2" charset="2"/>
              </a:rPr>
              <a:t></a:t>
            </a:r>
            <a:r>
              <a:rPr lang="en-US" sz="2800" b="1" dirty="0">
                <a:solidFill>
                  <a:srgbClr val="CC00FF"/>
                </a:solidFill>
                <a:latin typeface="Arial Narrow" pitchFamily="34" charset="0"/>
                <a:sym typeface="Wingdings" pitchFamily="2" charset="2"/>
              </a:rPr>
              <a:t> </a:t>
            </a:r>
            <a:r>
              <a:rPr lang="en-US" sz="2800" b="1" dirty="0">
                <a:latin typeface="Arial Narrow" pitchFamily="34" charset="0"/>
              </a:rPr>
              <a:t>In   type 2  diabetic  patients  with  at least 1 additional risk    factor  for  coronary heart disease (CHD),  lipid-lowering  treatment  with   statins  is    effective for primary prevention of cardio vascular disease.</a:t>
            </a:r>
          </a:p>
        </p:txBody>
      </p:sp>
      <p:sp>
        <p:nvSpPr>
          <p:cNvPr id="93188" name="Text Box 7"/>
          <p:cNvSpPr txBox="1">
            <a:spLocks noChangeArrowheads="1"/>
          </p:cNvSpPr>
          <p:nvPr/>
        </p:nvSpPr>
        <p:spPr bwMode="auto">
          <a:xfrm>
            <a:off x="4691063" y="6253163"/>
            <a:ext cx="4148137" cy="376237"/>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b="1" i="1">
                <a:solidFill>
                  <a:srgbClr val="0066FF"/>
                </a:solidFill>
                <a:latin typeface="Arial Narrow" pitchFamily="34" charset="0"/>
                <a:ea typeface="Arial Unicode MS" pitchFamily="34" charset="-128"/>
                <a:cs typeface="CordiaUPC" pitchFamily="34" charset="-34"/>
              </a:rPr>
              <a:t>Annals of In Med. Aug,2005; 143 (3):212-213 </a:t>
            </a:r>
          </a:p>
        </p:txBody>
      </p:sp>
    </p:spTree>
  </p:cSld>
  <p:clrMapOvr>
    <a:masterClrMapping/>
  </p:clrMapOvr>
  <p:transition spd="slow">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1371600" y="1293813"/>
            <a:ext cx="7391400" cy="4247317"/>
          </a:xfrm>
          <a:prstGeom prst="rect">
            <a:avLst/>
          </a:prstGeom>
          <a:noFill/>
          <a:ln w="9525">
            <a:noFill/>
            <a:miter lim="800000"/>
            <a:headEnd/>
            <a:tailEnd/>
          </a:ln>
          <a:effectLst/>
        </p:spPr>
        <p:txBody>
          <a:bodyPr wrap="square">
            <a:spAutoFit/>
          </a:bodyPr>
          <a:lstStyle/>
          <a:p>
            <a:pPr algn="just">
              <a:lnSpc>
                <a:spcPct val="150000"/>
              </a:lnSpc>
              <a:defRPr/>
            </a:pPr>
            <a:r>
              <a:rPr lang="en-US" sz="2800" b="1" dirty="0">
                <a:latin typeface="Arial Narrow" pitchFamily="34" charset="0"/>
                <a:sym typeface="Wingdings" pitchFamily="2" charset="2"/>
              </a:rPr>
              <a:t> </a:t>
            </a:r>
            <a:r>
              <a:rPr lang="en-US" sz="2800" b="1" dirty="0">
                <a:latin typeface="Arial Narrow" pitchFamily="34" charset="0"/>
              </a:rPr>
              <a:t>In  patients  with  acute  coronary syndromes (ACS), early initiation of intensive lipid-lowering treatment to achieve serum LDL-C levels below 1.80 </a:t>
            </a:r>
            <a:r>
              <a:rPr lang="en-US" sz="2800" b="1" dirty="0" err="1">
                <a:latin typeface="Arial Narrow" pitchFamily="34" charset="0"/>
              </a:rPr>
              <a:t>mmol</a:t>
            </a:r>
            <a:r>
              <a:rPr lang="en-US" sz="2800" b="1" dirty="0">
                <a:latin typeface="Arial Narrow" pitchFamily="34" charset="0"/>
              </a:rPr>
              <a:t>/L (&lt;70 mg/</a:t>
            </a:r>
            <a:r>
              <a:rPr lang="en-US" sz="2800" b="1" dirty="0" err="1">
                <a:latin typeface="Arial Narrow" pitchFamily="34" charset="0"/>
              </a:rPr>
              <a:t>dL</a:t>
            </a:r>
            <a:r>
              <a:rPr lang="en-US" sz="2800" b="1" dirty="0">
                <a:latin typeface="Arial Narrow" pitchFamily="34" charset="0"/>
              </a:rPr>
              <a:t>) prevents major cardiovascular events more effectively than moderate lipid-lowering.</a:t>
            </a:r>
          </a:p>
          <a:p>
            <a:pPr algn="just">
              <a:lnSpc>
                <a:spcPct val="150000"/>
              </a:lnSpc>
              <a:defRPr/>
            </a:pPr>
            <a:endParaRPr lang="en-US" sz="1200" b="1" dirty="0">
              <a:solidFill>
                <a:srgbClr val="0066FF"/>
              </a:solidFill>
              <a:latin typeface="Arial Narrow" pitchFamily="34" charset="0"/>
              <a:sym typeface="Wingdings" pitchFamily="2" charset="2"/>
            </a:endParaRPr>
          </a:p>
        </p:txBody>
      </p:sp>
      <p:sp>
        <p:nvSpPr>
          <p:cNvPr id="94211" name="WordArt 3"/>
          <p:cNvSpPr>
            <a:spLocks noChangeArrowheads="1" noChangeShapeType="1" noTextEdit="1"/>
          </p:cNvSpPr>
          <p:nvPr/>
        </p:nvSpPr>
        <p:spPr bwMode="auto">
          <a:xfrm>
            <a:off x="2438400" y="304800"/>
            <a:ext cx="50292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chemeClr val="tx2">
                    <a:lumMod val="75000"/>
                  </a:schemeClr>
                </a:solidFill>
                <a:latin typeface="Arial Black"/>
              </a:rPr>
              <a:t>Take Home Massage</a:t>
            </a:r>
          </a:p>
        </p:txBody>
      </p:sp>
      <p:sp>
        <p:nvSpPr>
          <p:cNvPr id="94212" name="Text Box 4"/>
          <p:cNvSpPr txBox="1">
            <a:spLocks noChangeArrowheads="1"/>
          </p:cNvSpPr>
          <p:nvPr/>
        </p:nvSpPr>
        <p:spPr bwMode="auto">
          <a:xfrm>
            <a:off x="4691063" y="5943600"/>
            <a:ext cx="4148137" cy="376238"/>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b="1" i="1">
                <a:solidFill>
                  <a:srgbClr val="0066FF"/>
                </a:solidFill>
                <a:latin typeface="Arial Narrow" pitchFamily="34" charset="0"/>
                <a:ea typeface="Arial Unicode MS" pitchFamily="34" charset="-128"/>
                <a:cs typeface="CordiaUPC" pitchFamily="34" charset="-34"/>
              </a:rPr>
              <a:t>Annals of In Med. Aug,2005; 143 (3):212-213 </a:t>
            </a:r>
          </a:p>
        </p:txBody>
      </p:sp>
    </p:spTree>
  </p:cSld>
  <p:clrMapOvr>
    <a:masterClrMapping/>
  </p:clrMapOvr>
  <p:transition spd="slow">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descr="TNT1"/>
          <p:cNvPicPr>
            <a:picLocks noChangeAspect="1" noChangeArrowheads="1"/>
          </p:cNvPicPr>
          <p:nvPr/>
        </p:nvPicPr>
        <p:blipFill>
          <a:blip r:embed="rId2">
            <a:lum bright="18000" contrast="12000"/>
            <a:extLst>
              <a:ext uri="{28A0092B-C50C-407E-A947-70E740481C1C}">
                <a14:useLocalDpi xmlns:a14="http://schemas.microsoft.com/office/drawing/2010/main" xmlns="" val="0"/>
              </a:ext>
            </a:extLst>
          </a:blip>
          <a:srcRect l="28740" t="26617" r="28685" b="31577"/>
          <a:stretch>
            <a:fillRect/>
          </a:stretch>
        </p:blipFill>
        <p:spPr bwMode="auto">
          <a:xfrm>
            <a:off x="1066800" y="762000"/>
            <a:ext cx="8077200" cy="610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5" name="WordArt 5"/>
          <p:cNvSpPr>
            <a:spLocks noChangeArrowheads="1" noChangeShapeType="1" noTextEdit="1"/>
          </p:cNvSpPr>
          <p:nvPr/>
        </p:nvSpPr>
        <p:spPr bwMode="auto">
          <a:xfrm>
            <a:off x="2438400" y="152400"/>
            <a:ext cx="5029200" cy="3810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Take Home Massage</a:t>
            </a: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bwMode="auto">
          <a:xfrm>
            <a:off x="1371600" y="914400"/>
            <a:ext cx="7772400" cy="5486400"/>
          </a:xfrm>
          <a:noFill/>
          <a:ln>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2075" tIns="46038" rIns="92075" bIns="46038" numCol="1" anchor="t" anchorCtr="0" compatLnSpc="1">
            <a:prstTxWarp prst="textNoShape">
              <a:avLst/>
            </a:prstTxWarp>
          </a:bodyPr>
          <a:lstStyle/>
          <a:p>
            <a:pPr algn="just" eaLnBrk="1" hangingPunct="1">
              <a:lnSpc>
                <a:spcPct val="140000"/>
              </a:lnSpc>
              <a:buSzPct val="80000"/>
            </a:pPr>
            <a:r>
              <a:rPr lang="en-GB" sz="2800" b="1" dirty="0" smtClean="0">
                <a:latin typeface="Arial Narrow" pitchFamily="34" charset="0"/>
              </a:rPr>
              <a:t>Associated  with  increased  risk   of  CHD   events</a:t>
            </a:r>
          </a:p>
          <a:p>
            <a:pPr algn="just" eaLnBrk="1" hangingPunct="1">
              <a:lnSpc>
                <a:spcPct val="140000"/>
              </a:lnSpc>
              <a:buSzPct val="80000"/>
            </a:pPr>
            <a:r>
              <a:rPr lang="en-GB" sz="2800" b="1" dirty="0" smtClean="0">
                <a:latin typeface="Arial Narrow" pitchFamily="34" charset="0"/>
              </a:rPr>
              <a:t>Link    with    increased    CHD    risk   is    complex </a:t>
            </a:r>
          </a:p>
          <a:p>
            <a:pPr algn="just" eaLnBrk="1" hangingPunct="1">
              <a:lnSpc>
                <a:spcPct val="140000"/>
              </a:lnSpc>
              <a:buSzPct val="80000"/>
              <a:buFontTx/>
              <a:buNone/>
            </a:pPr>
            <a:r>
              <a:rPr lang="en-GB" sz="2800" b="1" dirty="0" smtClean="0">
                <a:latin typeface="Arial Narrow" pitchFamily="34" charset="0"/>
              </a:rPr>
              <a:t>    - may   be   related  to  low  HDL levels  and  highly  </a:t>
            </a:r>
          </a:p>
          <a:p>
            <a:pPr algn="just" eaLnBrk="1" hangingPunct="1">
              <a:lnSpc>
                <a:spcPct val="140000"/>
              </a:lnSpc>
              <a:buSzPct val="80000"/>
              <a:buFontTx/>
              <a:buNone/>
            </a:pPr>
            <a:r>
              <a:rPr lang="en-GB" sz="2800" b="1" dirty="0" smtClean="0">
                <a:latin typeface="Arial Narrow" pitchFamily="34" charset="0"/>
              </a:rPr>
              <a:t>      </a:t>
            </a:r>
            <a:r>
              <a:rPr lang="en-GB" sz="2800" b="1" dirty="0" err="1" smtClean="0">
                <a:latin typeface="Arial Narrow" pitchFamily="34" charset="0"/>
              </a:rPr>
              <a:t>atherogenic</a:t>
            </a:r>
            <a:r>
              <a:rPr lang="en-GB" sz="2800" b="1" dirty="0" smtClean="0">
                <a:latin typeface="Arial Narrow" pitchFamily="34" charset="0"/>
              </a:rPr>
              <a:t>  forms  of  LDL  cholesterol</a:t>
            </a:r>
          </a:p>
          <a:p>
            <a:pPr algn="just" eaLnBrk="1" hangingPunct="1">
              <a:lnSpc>
                <a:spcPct val="140000"/>
              </a:lnSpc>
              <a:buSzPct val="80000"/>
            </a:pPr>
            <a:r>
              <a:rPr lang="en-GB" sz="2800" b="1" dirty="0" smtClean="0">
                <a:latin typeface="Arial Narrow" pitchFamily="34" charset="0"/>
              </a:rPr>
              <a:t>May       have       accompanying      dyslipidaemias</a:t>
            </a:r>
          </a:p>
          <a:p>
            <a:pPr algn="just" eaLnBrk="1" hangingPunct="1">
              <a:lnSpc>
                <a:spcPct val="140000"/>
              </a:lnSpc>
              <a:buSzPct val="80000"/>
            </a:pPr>
            <a:r>
              <a:rPr lang="en-GB" sz="2800" b="1" dirty="0" smtClean="0">
                <a:latin typeface="Arial Narrow" pitchFamily="34" charset="0"/>
              </a:rPr>
              <a:t>Normal  triglyceride   levels  &lt;200mg/dl (2.3mmol/l)</a:t>
            </a:r>
          </a:p>
          <a:p>
            <a:pPr algn="just" eaLnBrk="1" hangingPunct="1">
              <a:lnSpc>
                <a:spcPct val="140000"/>
              </a:lnSpc>
              <a:buSzPct val="80000"/>
            </a:pPr>
            <a:r>
              <a:rPr lang="en-GB" sz="2800" b="1" dirty="0" smtClean="0">
                <a:latin typeface="Arial Narrow" pitchFamily="34" charset="0"/>
              </a:rPr>
              <a:t>Very high triglycerides (&gt;1000mg/dl, 11.3mmol/l) increased pancreatitis risk</a:t>
            </a:r>
          </a:p>
        </p:txBody>
      </p:sp>
      <p:sp>
        <p:nvSpPr>
          <p:cNvPr id="15363" name="WordArt 5"/>
          <p:cNvSpPr>
            <a:spLocks noChangeArrowheads="1" noChangeShapeType="1" noTextEdit="1"/>
          </p:cNvSpPr>
          <p:nvPr/>
        </p:nvSpPr>
        <p:spPr bwMode="auto">
          <a:xfrm>
            <a:off x="3581400" y="228600"/>
            <a:ext cx="2971800" cy="4572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kern="10" dirty="0">
                <a:solidFill>
                  <a:schemeClr val="tx2">
                    <a:lumMod val="75000"/>
                  </a:schemeClr>
                </a:solidFill>
                <a:latin typeface="Arial Black"/>
              </a:rPr>
              <a:t>Triglycerides</a:t>
            </a:r>
          </a:p>
        </p:txBody>
      </p:sp>
    </p:spTree>
  </p:cSld>
  <p:clrMapOvr>
    <a:masterClrMapping/>
  </p:clrMapOvr>
  <p:transition spd="slow">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1371600" y="762000"/>
            <a:ext cx="7467600" cy="5340350"/>
          </a:xfrm>
          <a:prstGeom prst="rect">
            <a:avLst/>
          </a:prstGeom>
          <a:gradFill rotWithShape="1">
            <a:gsLst>
              <a:gs pos="0">
                <a:schemeClr val="bg1">
                  <a:alpha val="50000"/>
                </a:schemeClr>
              </a:gs>
              <a:gs pos="100000">
                <a:schemeClr val="bg1">
                  <a:gamma/>
                  <a:tint val="93725"/>
                  <a:invGamma/>
                  <a:alpha val="50000"/>
                </a:schemeClr>
              </a:gs>
            </a:gsLst>
            <a:lin ang="5400000" scaled="1"/>
          </a:gradFill>
          <a:ln w="9525">
            <a:solidFill>
              <a:srgbClr val="0066FF"/>
            </a:solidFill>
            <a:miter lim="800000"/>
            <a:headEnd/>
            <a:tailEnd/>
          </a:ln>
          <a:effectLst/>
        </p:spPr>
        <p:txBody>
          <a:bodyPr wrap="square">
            <a:spAutoFit/>
          </a:bodyPr>
          <a:lstStyle/>
          <a:p>
            <a:pPr algn="just">
              <a:lnSpc>
                <a:spcPct val="130000"/>
              </a:lnSpc>
              <a:defRPr/>
            </a:pPr>
            <a:r>
              <a:rPr lang="en-US" sz="2800" b="1" dirty="0">
                <a:solidFill>
                  <a:srgbClr val="0066FF"/>
                </a:solidFill>
                <a:latin typeface="Arial Narrow" pitchFamily="34" charset="0"/>
                <a:sym typeface="Wingdings" pitchFamily="2" charset="2"/>
              </a:rPr>
              <a:t></a:t>
            </a:r>
            <a:r>
              <a:rPr lang="en-US" sz="2800" b="1" dirty="0">
                <a:solidFill>
                  <a:srgbClr val="CC00FF"/>
                </a:solidFill>
                <a:latin typeface="Arial Narrow" pitchFamily="34" charset="0"/>
                <a:sym typeface="Wingdings" pitchFamily="2" charset="2"/>
              </a:rPr>
              <a:t> </a:t>
            </a:r>
            <a:r>
              <a:rPr lang="en-US" sz="2800" b="1" dirty="0">
                <a:latin typeface="Arial Narrow" pitchFamily="34" charset="0"/>
              </a:rPr>
              <a:t>Statin treatment could be benefit a greater number of </a:t>
            </a:r>
            <a:r>
              <a:rPr lang="en-US" sz="2800" b="1" dirty="0" err="1">
                <a:latin typeface="Arial Narrow" pitchFamily="34" charset="0"/>
              </a:rPr>
              <a:t>pts</a:t>
            </a:r>
            <a:r>
              <a:rPr lang="en-US" sz="2800" b="1" dirty="0">
                <a:latin typeface="Arial Narrow" pitchFamily="34" charset="0"/>
              </a:rPr>
              <a:t> and that target LDL-C levels for treatment of </a:t>
            </a:r>
            <a:r>
              <a:rPr lang="en-US" sz="2800" b="1" dirty="0" err="1">
                <a:latin typeface="Arial Narrow" pitchFamily="34" charset="0"/>
              </a:rPr>
              <a:t>pts</a:t>
            </a:r>
            <a:r>
              <a:rPr lang="en-US" sz="2800" b="1" dirty="0">
                <a:latin typeface="Arial Narrow" pitchFamily="34" charset="0"/>
              </a:rPr>
              <a:t> at highest risk should be lower than previously recommended.  </a:t>
            </a:r>
            <a:r>
              <a:rPr lang="en-US" sz="2800" b="1" dirty="0">
                <a:solidFill>
                  <a:srgbClr val="CC3300"/>
                </a:solidFill>
                <a:latin typeface="Arial Narrow" pitchFamily="34" charset="0"/>
              </a:rPr>
              <a:t>Because treatment with statins for as long as 10 </a:t>
            </a:r>
            <a:r>
              <a:rPr lang="en-US" sz="2800" b="1" dirty="0" err="1">
                <a:solidFill>
                  <a:srgbClr val="CC3300"/>
                </a:solidFill>
                <a:latin typeface="Arial Narrow" pitchFamily="34" charset="0"/>
              </a:rPr>
              <a:t>yrs</a:t>
            </a:r>
            <a:r>
              <a:rPr lang="en-US" sz="2800" b="1" dirty="0">
                <a:solidFill>
                  <a:srgbClr val="CC3300"/>
                </a:solidFill>
                <a:latin typeface="Arial Narrow" pitchFamily="34" charset="0"/>
              </a:rPr>
              <a:t> appears to be safe.</a:t>
            </a:r>
            <a:r>
              <a:rPr lang="en-US" sz="2800" b="1" dirty="0">
                <a:solidFill>
                  <a:srgbClr val="CC00FF"/>
                </a:solidFill>
                <a:latin typeface="Arial Narrow" pitchFamily="34" charset="0"/>
              </a:rPr>
              <a:t>  </a:t>
            </a:r>
          </a:p>
          <a:p>
            <a:pPr algn="just">
              <a:lnSpc>
                <a:spcPct val="130000"/>
              </a:lnSpc>
              <a:defRPr/>
            </a:pPr>
            <a:endParaRPr lang="en-US" sz="1200" b="1" dirty="0">
              <a:solidFill>
                <a:srgbClr val="0066FF"/>
              </a:solidFill>
              <a:latin typeface="Arial Narrow" pitchFamily="34" charset="0"/>
              <a:sym typeface="Wingdings" pitchFamily="2" charset="2"/>
            </a:endParaRPr>
          </a:p>
          <a:p>
            <a:pPr algn="just">
              <a:lnSpc>
                <a:spcPct val="130000"/>
              </a:lnSpc>
              <a:defRPr/>
            </a:pPr>
            <a:r>
              <a:rPr lang="en-US" sz="2800" b="1" dirty="0">
                <a:solidFill>
                  <a:srgbClr val="0066FF"/>
                </a:solidFill>
                <a:latin typeface="Arial Narrow" pitchFamily="34" charset="0"/>
                <a:sym typeface="Wingdings" pitchFamily="2" charset="2"/>
              </a:rPr>
              <a:t></a:t>
            </a:r>
            <a:r>
              <a:rPr lang="en-US" sz="2800" b="1" dirty="0">
                <a:solidFill>
                  <a:srgbClr val="CC00FF"/>
                </a:solidFill>
                <a:latin typeface="Arial Narrow" pitchFamily="34" charset="0"/>
                <a:sym typeface="Wingdings" pitchFamily="2" charset="2"/>
              </a:rPr>
              <a:t> </a:t>
            </a:r>
            <a:r>
              <a:rPr lang="en-US" sz="2800" b="1" dirty="0">
                <a:latin typeface="Arial Narrow" pitchFamily="34" charset="0"/>
              </a:rPr>
              <a:t>An intensive lipid-lowering statin regimen provided greater protection against major cardiovascular events than a standard regimen for patients who had recently had an ACS. </a:t>
            </a:r>
          </a:p>
        </p:txBody>
      </p:sp>
      <p:sp>
        <p:nvSpPr>
          <p:cNvPr id="96259" name="WordArt 3"/>
          <p:cNvSpPr>
            <a:spLocks noChangeArrowheads="1" noChangeShapeType="1" noTextEdit="1"/>
          </p:cNvSpPr>
          <p:nvPr/>
        </p:nvSpPr>
        <p:spPr bwMode="auto">
          <a:xfrm>
            <a:off x="2438400" y="152400"/>
            <a:ext cx="4953000" cy="533400"/>
          </a:xfrm>
          <a:prstGeom prst="rect">
            <a:avLst/>
          </a:prstGeom>
          <a:extLst>
            <a:ext uri="{91240B29-F687-4F45-9708-019B960494DF}">
              <a14:hiddenLine xmlns:a14="http://schemas.microsoft.com/office/drawing/2010/main" xmlns="" w="12700">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chemeClr val="tx2">
                    <a:lumMod val="75000"/>
                  </a:schemeClr>
                </a:solidFill>
                <a:latin typeface="Arial Black"/>
              </a:rPr>
              <a:t>Take Home Massage</a:t>
            </a:r>
          </a:p>
        </p:txBody>
      </p:sp>
      <p:sp>
        <p:nvSpPr>
          <p:cNvPr id="96260" name="Text Box 4"/>
          <p:cNvSpPr txBox="1">
            <a:spLocks noChangeArrowheads="1"/>
          </p:cNvSpPr>
          <p:nvPr/>
        </p:nvSpPr>
        <p:spPr bwMode="auto">
          <a:xfrm>
            <a:off x="4691063" y="6253163"/>
            <a:ext cx="4148137" cy="376237"/>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b="1" i="1">
                <a:solidFill>
                  <a:srgbClr val="0066FF"/>
                </a:solidFill>
                <a:latin typeface="Arial Narrow" pitchFamily="34" charset="0"/>
                <a:ea typeface="Arial Unicode MS" pitchFamily="34" charset="-128"/>
                <a:cs typeface="CordiaUPC" pitchFamily="34" charset="-34"/>
              </a:rPr>
              <a:t>Annals of In Med. Aug,2005; 143 (3):212-213 </a:t>
            </a:r>
          </a:p>
        </p:txBody>
      </p:sp>
    </p:spTree>
  </p:cSld>
  <p:clrMapOvr>
    <a:masterClrMapping/>
  </p:clrMapOvr>
  <p:transition spd="slow">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rof. Tarik\Downloads\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799" y="0"/>
            <a:ext cx="8077201"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1749231"/>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3302</TotalTime>
  <Words>6991</Words>
  <Application>Microsoft Office PowerPoint</Application>
  <PresentationFormat>On-screen Show (4:3)</PresentationFormat>
  <Paragraphs>1348</Paragraphs>
  <Slides>91</Slides>
  <Notes>73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94" baseType="lpstr">
      <vt:lpstr>Concourse</vt:lpstr>
      <vt:lpstr>Photo Editor Photo</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Exogenous Pathway of Lipid Metabolism</vt:lpstr>
      <vt:lpstr>Endogenous Pathway of Lipid Metabolism</vt:lpstr>
      <vt:lpstr>Reverse Cholesterol Transport</vt:lpstr>
      <vt:lpstr>Slide 16</vt:lpstr>
      <vt:lpstr>Slide 17</vt:lpstr>
      <vt:lpstr>Slide 18</vt:lpstr>
      <vt:lpstr>Slide 19</vt:lpstr>
      <vt:lpstr>Cholesterol-A Modifiable Risk Factor?</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Approach to Cholesterol Management</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Mechanism of Action of Statins  Cholesterol Synthesis Pathway</vt:lpstr>
      <vt:lpstr>Pharmacokinetics of Statins</vt:lpstr>
      <vt:lpstr>Effect of Lipid-lowering Therapies on Lipids </vt:lpstr>
      <vt:lpstr>Slide 73</vt:lpstr>
      <vt:lpstr>Slide 74</vt:lpstr>
      <vt:lpstr>AVERT: Angina Status</vt:lpstr>
      <vt:lpstr>Benefits of ‘Statins’ (as per results of various prospective randomised trials)</vt:lpstr>
      <vt:lpstr>Slide 77</vt:lpstr>
      <vt:lpstr>Slide 78</vt:lpstr>
      <vt:lpstr>Slide 79</vt:lpstr>
      <vt:lpstr>Slide 80</vt:lpstr>
      <vt:lpstr>Relationship Between Changes in  LDL-C and HDL-C Levels and CHD Risk</vt:lpstr>
      <vt:lpstr>Slide 82</vt:lpstr>
      <vt:lpstr>Slide 83</vt:lpstr>
      <vt:lpstr>Slide 84</vt:lpstr>
      <vt:lpstr>Slide 85</vt:lpstr>
      <vt:lpstr>Slide 86</vt:lpstr>
      <vt:lpstr>Slide 87</vt:lpstr>
      <vt:lpstr>Slide 88</vt:lpstr>
      <vt:lpstr>Slide 89</vt:lpstr>
      <vt:lpstr>Slide 90</vt:lpstr>
      <vt:lpstr>Slide 91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Tarik</dc:creator>
  <cp:lastModifiedBy>user</cp:lastModifiedBy>
  <cp:revision>87</cp:revision>
  <dcterms:created xsi:type="dcterms:W3CDTF">1601-01-01T00:00:00Z</dcterms:created>
  <dcterms:modified xsi:type="dcterms:W3CDTF">2021-03-30T16:59:50Z</dcterms:modified>
</cp:coreProperties>
</file>